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5.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ags/tag4.xml" ContentType="application/vnd.openxmlformats-officedocument.presentationml.tags+xml"/>
  <Override PartName="/ppt/notesSlides/notesSlide13.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ags/tag5.xml" ContentType="application/vnd.openxmlformats-officedocument.presentationml.tags+xml"/>
  <Override PartName="/ppt/notesSlides/notesSlide14.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15.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notesSlides/notesSlide16.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ags/tag6.xml" ContentType="application/vnd.openxmlformats-officedocument.presentationml.tags+xml"/>
  <Override PartName="/ppt/notesSlides/notesSlide17.xml" ContentType="application/vnd.openxmlformats-officedocument.presentationml.notesSl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2.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8" r:id="rId1"/>
  </p:sldMasterIdLst>
  <p:notesMasterIdLst>
    <p:notesMasterId r:id="rId65"/>
  </p:notesMasterIdLst>
  <p:handoutMasterIdLst>
    <p:handoutMasterId r:id="rId66"/>
  </p:handoutMasterIdLst>
  <p:sldIdLst>
    <p:sldId id="326" r:id="rId2"/>
    <p:sldId id="325" r:id="rId3"/>
    <p:sldId id="940" r:id="rId4"/>
    <p:sldId id="923" r:id="rId5"/>
    <p:sldId id="921" r:id="rId6"/>
    <p:sldId id="941" r:id="rId7"/>
    <p:sldId id="919" r:id="rId8"/>
    <p:sldId id="924" r:id="rId9"/>
    <p:sldId id="331" r:id="rId10"/>
    <p:sldId id="939" r:id="rId11"/>
    <p:sldId id="314" r:id="rId12"/>
    <p:sldId id="925" r:id="rId13"/>
    <p:sldId id="926" r:id="rId14"/>
    <p:sldId id="917" r:id="rId15"/>
    <p:sldId id="312" r:id="rId16"/>
    <p:sldId id="265" r:id="rId17"/>
    <p:sldId id="927" r:id="rId18"/>
    <p:sldId id="929" r:id="rId19"/>
    <p:sldId id="928" r:id="rId20"/>
    <p:sldId id="298" r:id="rId21"/>
    <p:sldId id="266" r:id="rId22"/>
    <p:sldId id="267" r:id="rId23"/>
    <p:sldId id="268" r:id="rId24"/>
    <p:sldId id="284" r:id="rId25"/>
    <p:sldId id="316" r:id="rId26"/>
    <p:sldId id="273" r:id="rId27"/>
    <p:sldId id="274" r:id="rId28"/>
    <p:sldId id="315" r:id="rId29"/>
    <p:sldId id="338" r:id="rId30"/>
    <p:sldId id="342" r:id="rId31"/>
    <p:sldId id="343" r:id="rId32"/>
    <p:sldId id="323" r:id="rId33"/>
    <p:sldId id="344" r:id="rId34"/>
    <p:sldId id="292" r:id="rId35"/>
    <p:sldId id="345" r:id="rId36"/>
    <p:sldId id="346" r:id="rId37"/>
    <p:sldId id="336" r:id="rId38"/>
    <p:sldId id="347" r:id="rId39"/>
    <p:sldId id="909" r:id="rId40"/>
    <p:sldId id="910" r:id="rId41"/>
    <p:sldId id="348" r:id="rId42"/>
    <p:sldId id="349" r:id="rId43"/>
    <p:sldId id="931" r:id="rId44"/>
    <p:sldId id="932" r:id="rId45"/>
    <p:sldId id="334" r:id="rId46"/>
    <p:sldId id="934" r:id="rId47"/>
    <p:sldId id="935" r:id="rId48"/>
    <p:sldId id="350" r:id="rId49"/>
    <p:sldId id="351" r:id="rId50"/>
    <p:sldId id="324" r:id="rId51"/>
    <p:sldId id="874" r:id="rId52"/>
    <p:sldId id="875" r:id="rId53"/>
    <p:sldId id="876" r:id="rId54"/>
    <p:sldId id="877" r:id="rId55"/>
    <p:sldId id="317" r:id="rId56"/>
    <p:sldId id="318" r:id="rId57"/>
    <p:sldId id="321" r:id="rId58"/>
    <p:sldId id="938" r:id="rId59"/>
    <p:sldId id="937" r:id="rId60"/>
    <p:sldId id="881" r:id="rId61"/>
    <p:sldId id="933" r:id="rId62"/>
    <p:sldId id="936" r:id="rId63"/>
    <p:sldId id="335" r:id="rId64"/>
  </p:sldIdLst>
  <p:sldSz cx="9144000" cy="5715000" type="screen16x10"/>
  <p:notesSz cx="6858000" cy="9144000"/>
  <p:defaultTextStyle>
    <a:defPPr>
      <a:defRPr lang="en-US"/>
    </a:defPPr>
    <a:lvl1pPr marL="0" algn="l" defTabSz="457167" rtl="0" eaLnBrk="1" latinLnBrk="0" hangingPunct="1">
      <a:defRPr sz="1800" kern="1200">
        <a:solidFill>
          <a:schemeClr val="tx1"/>
        </a:solidFill>
        <a:latin typeface="+mn-lt"/>
        <a:ea typeface="+mn-ea"/>
        <a:cs typeface="+mn-cs"/>
      </a:defRPr>
    </a:lvl1pPr>
    <a:lvl2pPr marL="457167" algn="l" defTabSz="457167" rtl="0" eaLnBrk="1" latinLnBrk="0" hangingPunct="1">
      <a:defRPr sz="1800" kern="1200">
        <a:solidFill>
          <a:schemeClr val="tx1"/>
        </a:solidFill>
        <a:latin typeface="+mn-lt"/>
        <a:ea typeface="+mn-ea"/>
        <a:cs typeface="+mn-cs"/>
      </a:defRPr>
    </a:lvl2pPr>
    <a:lvl3pPr marL="914334" algn="l" defTabSz="457167" rtl="0" eaLnBrk="1" latinLnBrk="0" hangingPunct="1">
      <a:defRPr sz="1800" kern="1200">
        <a:solidFill>
          <a:schemeClr val="tx1"/>
        </a:solidFill>
        <a:latin typeface="+mn-lt"/>
        <a:ea typeface="+mn-ea"/>
        <a:cs typeface="+mn-cs"/>
      </a:defRPr>
    </a:lvl3pPr>
    <a:lvl4pPr marL="1371501" algn="l" defTabSz="457167" rtl="0" eaLnBrk="1" latinLnBrk="0" hangingPunct="1">
      <a:defRPr sz="1800" kern="1200">
        <a:solidFill>
          <a:schemeClr val="tx1"/>
        </a:solidFill>
        <a:latin typeface="+mn-lt"/>
        <a:ea typeface="+mn-ea"/>
        <a:cs typeface="+mn-cs"/>
      </a:defRPr>
    </a:lvl4pPr>
    <a:lvl5pPr marL="1828668" algn="l" defTabSz="457167" rtl="0" eaLnBrk="1" latinLnBrk="0" hangingPunct="1">
      <a:defRPr sz="1800" kern="1200">
        <a:solidFill>
          <a:schemeClr val="tx1"/>
        </a:solidFill>
        <a:latin typeface="+mn-lt"/>
        <a:ea typeface="+mn-ea"/>
        <a:cs typeface="+mn-cs"/>
      </a:defRPr>
    </a:lvl5pPr>
    <a:lvl6pPr marL="2285835" algn="l" defTabSz="457167" rtl="0" eaLnBrk="1" latinLnBrk="0" hangingPunct="1">
      <a:defRPr sz="1800" kern="1200">
        <a:solidFill>
          <a:schemeClr val="tx1"/>
        </a:solidFill>
        <a:latin typeface="+mn-lt"/>
        <a:ea typeface="+mn-ea"/>
        <a:cs typeface="+mn-cs"/>
      </a:defRPr>
    </a:lvl6pPr>
    <a:lvl7pPr marL="2743002" algn="l" defTabSz="457167" rtl="0" eaLnBrk="1" latinLnBrk="0" hangingPunct="1">
      <a:defRPr sz="1800" kern="1200">
        <a:solidFill>
          <a:schemeClr val="tx1"/>
        </a:solidFill>
        <a:latin typeface="+mn-lt"/>
        <a:ea typeface="+mn-ea"/>
        <a:cs typeface="+mn-cs"/>
      </a:defRPr>
    </a:lvl7pPr>
    <a:lvl8pPr marL="3200169" algn="l" defTabSz="457167" rtl="0" eaLnBrk="1" latinLnBrk="0" hangingPunct="1">
      <a:defRPr sz="1800" kern="1200">
        <a:solidFill>
          <a:schemeClr val="tx1"/>
        </a:solidFill>
        <a:latin typeface="+mn-lt"/>
        <a:ea typeface="+mn-ea"/>
        <a:cs typeface="+mn-cs"/>
      </a:defRPr>
    </a:lvl8pPr>
    <a:lvl9pPr marL="3657337" algn="l" defTabSz="45716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1"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9D1535"/>
    <a:srgbClr val="E2A538"/>
    <a:srgbClr val="FF9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4"/>
    <p:restoredTop sz="88311"/>
  </p:normalViewPr>
  <p:slideViewPr>
    <p:cSldViewPr snapToGrid="0">
      <p:cViewPr varScale="1">
        <p:scale>
          <a:sx n="206" d="100"/>
          <a:sy n="206" d="100"/>
        </p:scale>
        <p:origin x="784" y="176"/>
      </p:cViewPr>
      <p:guideLst>
        <p:guide orient="horz" pos="1801"/>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4" d="100"/>
        <a:sy n="104" d="100"/>
      </p:scale>
      <p:origin x="0" y="0"/>
    </p:cViewPr>
  </p:sorterViewPr>
  <p:notesViewPr>
    <p:cSldViewPr snapToGrid="0">
      <p:cViewPr varScale="1">
        <p:scale>
          <a:sx n="151" d="100"/>
          <a:sy n="151" d="100"/>
        </p:scale>
        <p:origin x="464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tg/work/phd/phd-git/quals-ppt/Quals-MT-results-tabs-n-charts.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Users/weiqiuyou/Documents/USC_ISI/presentation/Book2.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oleObject" Target="file:////Users/tg/Desktop/material-PI-fall21/2021-SARAL-MT-TG.xlsx" TargetMode="External"/><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oleObject" Target="file:////Users/tg/Desktop/material-PI-fall21/2021-SARAL-MT-TG.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2" Type="http://schemas.openxmlformats.org/officeDocument/2006/relationships/oleObject" Target="file:////Users/tg/work/phd/phd-git/quals-ppt/Quals-MT-results-tabs-n-charts.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Users/tg/work/phd/phd-git/quals-ppt/Quals-MT-results-tabs-n-charts.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tg/work/phd/phd-git/quals-ppt/Quals-MT-results-tabs-n-charts.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Users\tg\work\phd\phd-git\quals-ppt\Quals-tabs-n-charts.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Users\tg\work\phd\phd-git\quals-ppt\Quals-tabs-n-charts.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Users\tg\work\phd\phd-git\quals-ppt\Quals-tabs-n-charts.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Users/tg/work/phd/phd-git/quals-ppt/Quals-tabs-n-charts.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Users/tg/Desktop/material-PI-fall21/2021-SARAL-MT-TG.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rgbClr val="990000"/>
                </a:solidFill>
                <a:latin typeface="Garamond" panose="02020404030301010803" pitchFamily="18" charset="0"/>
                <a:ea typeface="+mn-ea"/>
                <a:cs typeface="Times New Roman" panose="02020603050405020304" pitchFamily="18" charset="0"/>
              </a:defRPr>
            </a:pPr>
            <a:r>
              <a:rPr lang="en-US" sz="1600" dirty="0">
                <a:solidFill>
                  <a:srgbClr val="990000"/>
                </a:solidFill>
              </a:rPr>
              <a:t>DE→EN NewsTest2019 BLEU vs Vocabulary Size</a:t>
            </a:r>
          </a:p>
        </c:rich>
      </c:tx>
      <c:layout>
        <c:manualLayout>
          <c:xMode val="edge"/>
          <c:yMode val="edge"/>
          <c:x val="0.16387600549559234"/>
          <c:y val="2.3283083532538277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rgbClr val="990000"/>
              </a:solidFill>
              <a:latin typeface="Garamond" panose="02020404030301010803"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8.9614215280642978E-2"/>
          <c:y val="0.17679376849339923"/>
          <c:w val="0.8838925602118739"/>
          <c:h val="0.69569144200032118"/>
        </c:manualLayout>
      </c:layout>
      <c:lineChart>
        <c:grouping val="standard"/>
        <c:varyColors val="0"/>
        <c:ser>
          <c:idx val="1"/>
          <c:order val="0"/>
          <c:tx>
            <c:strRef>
              <c:f>BLEU!$B$3</c:f>
              <c:strCache>
                <c:ptCount val="1"/>
                <c:pt idx="0">
                  <c:v>30K</c:v>
                </c:pt>
              </c:strCache>
            </c:strRef>
          </c:tx>
          <c:spPr>
            <a:ln w="19050" cap="rnd">
              <a:solidFill>
                <a:schemeClr val="accent2"/>
              </a:solidFill>
              <a:round/>
            </a:ln>
            <a:effectLst/>
          </c:spPr>
          <c:marker>
            <c:symbol val="circle"/>
            <c:size val="4"/>
            <c:spPr>
              <a:solidFill>
                <a:schemeClr val="accent2"/>
              </a:solidFill>
              <a:ln w="9525">
                <a:solidFill>
                  <a:schemeClr val="accent2"/>
                </a:solidFill>
              </a:ln>
              <a:effectLst/>
            </c:spPr>
          </c:marker>
          <c:dLbls>
            <c:dLbl>
              <c:idx val="2"/>
              <c:spPr>
                <a:noFill/>
                <a:ln>
                  <a:solidFill>
                    <a:schemeClr val="accent2"/>
                  </a:solidFill>
                  <a:prstDash val="solid"/>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0-1BB0-E948-A22B-B5759A40CF33}"/>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BLEU!$B$4:$B$13</c:f>
              <c:numCache>
                <c:formatCode>General</c:formatCode>
                <c:ptCount val="10"/>
                <c:pt idx="0">
                  <c:v>13.6</c:v>
                </c:pt>
                <c:pt idx="1">
                  <c:v>12.9</c:v>
                </c:pt>
                <c:pt idx="2">
                  <c:v>16.2</c:v>
                </c:pt>
                <c:pt idx="3">
                  <c:v>15.7</c:v>
                </c:pt>
                <c:pt idx="4">
                  <c:v>15.5</c:v>
                </c:pt>
                <c:pt idx="5">
                  <c:v>14.2</c:v>
                </c:pt>
                <c:pt idx="6">
                  <c:v>11.3</c:v>
                </c:pt>
                <c:pt idx="7">
                  <c:v>10.9</c:v>
                </c:pt>
              </c:numCache>
            </c:numRef>
          </c:val>
          <c:smooth val="0"/>
          <c:extLst>
            <c:ext xmlns:c16="http://schemas.microsoft.com/office/drawing/2014/chart" uri="{C3380CC4-5D6E-409C-BE32-E72D297353CC}">
              <c16:uniqueId val="{00000001-1BB0-E948-A22B-B5759A40CF33}"/>
            </c:ext>
          </c:extLst>
        </c:ser>
        <c:ser>
          <c:idx val="2"/>
          <c:order val="1"/>
          <c:tx>
            <c:strRef>
              <c:f>BLEU!$C$3</c:f>
              <c:strCache>
                <c:ptCount val="1"/>
                <c:pt idx="0">
                  <c:v>0.5M</c:v>
                </c:pt>
              </c:strCache>
            </c:strRef>
          </c:tx>
          <c:spPr>
            <a:ln w="19050" cap="rnd">
              <a:solidFill>
                <a:srgbClr val="92D050"/>
              </a:solidFill>
              <a:prstDash val="dash"/>
              <a:round/>
            </a:ln>
            <a:effectLst/>
          </c:spPr>
          <c:marker>
            <c:symbol val="diamond"/>
            <c:size val="4"/>
            <c:spPr>
              <a:solidFill>
                <a:srgbClr val="92D050"/>
              </a:solidFill>
              <a:ln w="9525">
                <a:solidFill>
                  <a:schemeClr val="accent3"/>
                </a:solidFill>
              </a:ln>
              <a:effectLst/>
            </c:spPr>
          </c:marker>
          <c:dLbls>
            <c:dLbl>
              <c:idx val="2"/>
              <c:spPr>
                <a:noFill/>
                <a:ln>
                  <a:solidFill>
                    <a:schemeClr val="accent6"/>
                  </a:solidFill>
                  <a:prstDash val="sysDot"/>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2-1BB0-E948-A22B-B5759A40CF33}"/>
                </c:ext>
              </c:extLst>
            </c:dLbl>
            <c:dLbl>
              <c:idx val="4"/>
              <c:spPr>
                <a:noFill/>
                <a:ln>
                  <a:solidFill>
                    <a:schemeClr val="accent6"/>
                  </a:solidFill>
                  <a:prstDash val="solid"/>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3-1BB0-E948-A22B-B5759A40CF33}"/>
                </c:ext>
              </c:extLst>
            </c:dLbl>
            <c:dLbl>
              <c:idx val="5"/>
              <c:spPr>
                <a:noFill/>
                <a:ln>
                  <a:solidFill>
                    <a:schemeClr val="accent6"/>
                  </a:solid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4-1BB0-E948-A22B-B5759A40CF33}"/>
                </c:ext>
              </c:extLst>
            </c:dLbl>
            <c:dLbl>
              <c:idx val="6"/>
              <c:spPr>
                <a:noFill/>
                <a:ln>
                  <a:solidFill>
                    <a:schemeClr val="accent6"/>
                  </a:solid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5-1BB0-E948-A22B-B5759A40CF33}"/>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BLEU!$C$4:$C$13</c:f>
              <c:numCache>
                <c:formatCode>General</c:formatCode>
                <c:ptCount val="10"/>
                <c:pt idx="0">
                  <c:v>29.7</c:v>
                </c:pt>
                <c:pt idx="1">
                  <c:v>30.4</c:v>
                </c:pt>
                <c:pt idx="2">
                  <c:v>31</c:v>
                </c:pt>
                <c:pt idx="3">
                  <c:v>30.8</c:v>
                </c:pt>
                <c:pt idx="4">
                  <c:v>31.1</c:v>
                </c:pt>
                <c:pt idx="5">
                  <c:v>31.1</c:v>
                </c:pt>
                <c:pt idx="6">
                  <c:v>31.1</c:v>
                </c:pt>
                <c:pt idx="7">
                  <c:v>30.3</c:v>
                </c:pt>
                <c:pt idx="8">
                  <c:v>30</c:v>
                </c:pt>
                <c:pt idx="9">
                  <c:v>29.3</c:v>
                </c:pt>
              </c:numCache>
            </c:numRef>
          </c:val>
          <c:smooth val="0"/>
          <c:extLst>
            <c:ext xmlns:c16="http://schemas.microsoft.com/office/drawing/2014/chart" uri="{C3380CC4-5D6E-409C-BE32-E72D297353CC}">
              <c16:uniqueId val="{00000006-1BB0-E948-A22B-B5759A40CF33}"/>
            </c:ext>
          </c:extLst>
        </c:ser>
        <c:ser>
          <c:idx val="3"/>
          <c:order val="2"/>
          <c:tx>
            <c:strRef>
              <c:f>BLEU!$D$3</c:f>
              <c:strCache>
                <c:ptCount val="1"/>
                <c:pt idx="0">
                  <c:v>1M</c:v>
                </c:pt>
              </c:strCache>
            </c:strRef>
          </c:tx>
          <c:spPr>
            <a:ln w="22225" cap="rnd">
              <a:solidFill>
                <a:schemeClr val="accent4"/>
              </a:solidFill>
              <a:prstDash val="sysDot"/>
              <a:round/>
            </a:ln>
            <a:effectLst/>
          </c:spPr>
          <c:marker>
            <c:symbol val="triangle"/>
            <c:size val="4"/>
            <c:spPr>
              <a:solidFill>
                <a:schemeClr val="accent4"/>
              </a:solidFill>
              <a:ln w="9525">
                <a:solidFill>
                  <a:schemeClr val="accent4"/>
                </a:solidFill>
              </a:ln>
              <a:effectLst/>
            </c:spPr>
          </c:marker>
          <c:dLbls>
            <c:dLbl>
              <c:idx val="0"/>
              <c:layout>
                <c:manualLayout>
                  <c:x val="-6.3325991189427319E-2"/>
                  <c:y val="6.172839506172839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BB0-E948-A22B-B5759A40CF33}"/>
                </c:ext>
              </c:extLst>
            </c:dLbl>
            <c:dLbl>
              <c:idx val="1"/>
              <c:layout>
                <c:manualLayout>
                  <c:x val="-8.2599118942731278E-3"/>
                  <c:y val="6.172839506172782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BB0-E948-A22B-B5759A40CF33}"/>
                </c:ext>
              </c:extLst>
            </c:dLbl>
            <c:dLbl>
              <c:idx val="2"/>
              <c:layout>
                <c:manualLayout>
                  <c:x val="0"/>
                  <c:y val="1.23456790123456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BB0-E948-A22B-B5759A40CF33}"/>
                </c:ext>
              </c:extLst>
            </c:dLbl>
            <c:dLbl>
              <c:idx val="3"/>
              <c:layout>
                <c:manualLayout>
                  <c:x val="5.0476656243251074E-17"/>
                  <c:y val="9.259259259259203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BB0-E948-A22B-B5759A40CF33}"/>
                </c:ext>
              </c:extLst>
            </c:dLbl>
            <c:dLbl>
              <c:idx val="4"/>
              <c:layout>
                <c:manualLayout>
                  <c:x val="-5.5066079295154188E-3"/>
                  <c:y val="1.8518518518518462E-2"/>
                </c:manualLayout>
              </c:layout>
              <c:spPr>
                <a:noFill/>
                <a:ln>
                  <a:solidFill>
                    <a:schemeClr val="accent4"/>
                  </a:solidFill>
                  <a:prstDash val="sysDot"/>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BB0-E948-A22B-B5759A40CF33}"/>
                </c:ext>
              </c:extLst>
            </c:dLbl>
            <c:dLbl>
              <c:idx val="5"/>
              <c:layout>
                <c:manualLayout>
                  <c:x val="-5.5066079295154188E-3"/>
                  <c:y val="2.1604938271604937E-2"/>
                </c:manualLayout>
              </c:layout>
              <c:spPr>
                <a:noFill/>
                <a:ln>
                  <a:solidFill>
                    <a:schemeClr val="accent4"/>
                  </a:solid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BB0-E948-A22B-B5759A40CF33}"/>
                </c:ext>
              </c:extLst>
            </c:dLbl>
            <c:dLbl>
              <c:idx val="6"/>
              <c:layout>
                <c:manualLayout>
                  <c:x val="-2.7533039647577094E-3"/>
                  <c:y val="-1.23456790123457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BB0-E948-A22B-B5759A40CF33}"/>
                </c:ext>
              </c:extLst>
            </c:dLbl>
            <c:dLbl>
              <c:idx val="7"/>
              <c:layout>
                <c:manualLayout>
                  <c:x val="-5.5066079295154188E-3"/>
                  <c:y val="-9.259259259259288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BB0-E948-A22B-B5759A40CF33}"/>
                </c:ext>
              </c:extLst>
            </c:dLbl>
            <c:dLbl>
              <c:idx val="8"/>
              <c:layout>
                <c:manualLayout>
                  <c:x val="-1.3766519823788546E-2"/>
                  <c:y val="-1.85185185185185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BB0-E948-A22B-B5759A40CF33}"/>
                </c:ext>
              </c:extLst>
            </c:dLbl>
            <c:dLbl>
              <c:idx val="9"/>
              <c:layout>
                <c:manualLayout>
                  <c:x val="-3.1092942525241037E-2"/>
                  <c:y val="2.31721379672743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1BB0-E948-A22B-B5759A40CF33}"/>
                </c:ext>
              </c:extLst>
            </c:dLbl>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BLEU!$D$4:$D$13</c:f>
              <c:numCache>
                <c:formatCode>General</c:formatCode>
                <c:ptCount val="10"/>
                <c:pt idx="0">
                  <c:v>31</c:v>
                </c:pt>
                <c:pt idx="1">
                  <c:v>32.200000000000003</c:v>
                </c:pt>
                <c:pt idx="2">
                  <c:v>32.799999999999997</c:v>
                </c:pt>
                <c:pt idx="3">
                  <c:v>33</c:v>
                </c:pt>
                <c:pt idx="4">
                  <c:v>33.5</c:v>
                </c:pt>
                <c:pt idx="5">
                  <c:v>33.6</c:v>
                </c:pt>
                <c:pt idx="6">
                  <c:v>33</c:v>
                </c:pt>
                <c:pt idx="7">
                  <c:v>33</c:v>
                </c:pt>
                <c:pt idx="8">
                  <c:v>32.200000000000003</c:v>
                </c:pt>
                <c:pt idx="9">
                  <c:v>32.700000000000003</c:v>
                </c:pt>
              </c:numCache>
            </c:numRef>
          </c:val>
          <c:smooth val="0"/>
          <c:extLst>
            <c:ext xmlns:c16="http://schemas.microsoft.com/office/drawing/2014/chart" uri="{C3380CC4-5D6E-409C-BE32-E72D297353CC}">
              <c16:uniqueId val="{00000010-1BB0-E948-A22B-B5759A40CF33}"/>
            </c:ext>
          </c:extLst>
        </c:ser>
        <c:ser>
          <c:idx val="4"/>
          <c:order val="3"/>
          <c:tx>
            <c:strRef>
              <c:f>BLEU!$E$3</c:f>
              <c:strCache>
                <c:ptCount val="1"/>
                <c:pt idx="0">
                  <c:v>4.5M</c:v>
                </c:pt>
              </c:strCache>
            </c:strRef>
          </c:tx>
          <c:spPr>
            <a:ln w="19050" cap="rnd">
              <a:solidFill>
                <a:schemeClr val="accent5"/>
              </a:solidFill>
              <a:prstDash val="lgDashDot"/>
              <a:round/>
            </a:ln>
            <a:effectLst/>
          </c:spPr>
          <c:marker>
            <c:symbol val="square"/>
            <c:size val="4"/>
            <c:spPr>
              <a:solidFill>
                <a:schemeClr val="accent5"/>
              </a:solidFill>
              <a:ln w="6350">
                <a:solidFill>
                  <a:schemeClr val="accent5"/>
                </a:solidFill>
              </a:ln>
              <a:effectLst/>
            </c:spPr>
          </c:marker>
          <c:dLbls>
            <c:dLbl>
              <c:idx val="8"/>
              <c:spPr>
                <a:noFill/>
                <a:ln>
                  <a:solidFill>
                    <a:schemeClr val="accent1"/>
                  </a:solid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1-1BB0-E948-A22B-B5759A40CF33}"/>
                </c:ext>
              </c:extLst>
            </c:dLbl>
            <c:dLbl>
              <c:idx val="9"/>
              <c:spPr>
                <a:noFill/>
                <a:ln>
                  <a:solidFill>
                    <a:schemeClr val="accent1"/>
                  </a:solid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2-1BB0-E948-A22B-B5759A40CF33}"/>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Garamond" panose="02020404030301010803"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BLEU!$E$4:$E$13</c:f>
              <c:numCache>
                <c:formatCode>General</c:formatCode>
                <c:ptCount val="10"/>
                <c:pt idx="0">
                  <c:v>31.2</c:v>
                </c:pt>
                <c:pt idx="1">
                  <c:v>33.4</c:v>
                </c:pt>
                <c:pt idx="2">
                  <c:v>33.700000000000003</c:v>
                </c:pt>
                <c:pt idx="3">
                  <c:v>33.9</c:v>
                </c:pt>
                <c:pt idx="4">
                  <c:v>34.9</c:v>
                </c:pt>
                <c:pt idx="5">
                  <c:v>35.1</c:v>
                </c:pt>
                <c:pt idx="6">
                  <c:v>35.6</c:v>
                </c:pt>
                <c:pt idx="7">
                  <c:v>35.9</c:v>
                </c:pt>
                <c:pt idx="8">
                  <c:v>36.200000000000003</c:v>
                </c:pt>
                <c:pt idx="9">
                  <c:v>36.200000000000003</c:v>
                </c:pt>
              </c:numCache>
            </c:numRef>
          </c:val>
          <c:smooth val="0"/>
          <c:extLst>
            <c:ext xmlns:c16="http://schemas.microsoft.com/office/drawing/2014/chart" uri="{C3380CC4-5D6E-409C-BE32-E72D297353CC}">
              <c16:uniqueId val="{00000013-1BB0-E948-A22B-B5759A40CF33}"/>
            </c:ext>
          </c:extLst>
        </c:ser>
        <c:dLbls>
          <c:showLegendKey val="0"/>
          <c:showVal val="0"/>
          <c:showCatName val="0"/>
          <c:showSerName val="0"/>
          <c:showPercent val="0"/>
          <c:showBubbleSize val="0"/>
        </c:dLbls>
        <c:marker val="1"/>
        <c:smooth val="0"/>
        <c:axId val="350029568"/>
        <c:axId val="345731216"/>
      </c:lineChart>
      <c:catAx>
        <c:axId val="350029568"/>
        <c:scaling>
          <c:orientation val="minMax"/>
        </c:scaling>
        <c:delete val="0"/>
        <c:axPos val="b"/>
        <c:title>
          <c:tx>
            <c:rich>
              <a:bodyPr rot="0" spcFirstLastPara="1" vertOverflow="ellipsis" vert="horz" wrap="square" anchor="ctr" anchorCtr="1"/>
              <a:lstStyle/>
              <a:p>
                <a:pPr>
                  <a:defRPr sz="1600" b="0" i="0" u="none" strike="noStrike" kern="1200" baseline="0">
                    <a:solidFill>
                      <a:srgbClr val="9D1535"/>
                    </a:solidFill>
                    <a:latin typeface="Garamond" panose="02020404030301010803" pitchFamily="18" charset="0"/>
                    <a:ea typeface="+mn-ea"/>
                    <a:cs typeface="Times New Roman" panose="02020603050405020304" pitchFamily="18" charset="0"/>
                  </a:defRPr>
                </a:pPr>
                <a:r>
                  <a:rPr lang="en-US" sz="1600">
                    <a:solidFill>
                      <a:srgbClr val="9D1535"/>
                    </a:solidFill>
                  </a:rPr>
                  <a:t>Vocabulary Size</a:t>
                </a:r>
              </a:p>
            </c:rich>
          </c:tx>
          <c:overlay val="0"/>
          <c:spPr>
            <a:noFill/>
            <a:ln>
              <a:noFill/>
            </a:ln>
            <a:effectLst/>
          </c:spPr>
          <c:txPr>
            <a:bodyPr rot="0" spcFirstLastPara="1" vertOverflow="ellipsis" vert="horz" wrap="square" anchor="ctr" anchorCtr="1"/>
            <a:lstStyle/>
            <a:p>
              <a:pPr>
                <a:defRPr sz="1600" b="0" i="0" u="none" strike="noStrike" kern="1200" baseline="0">
                  <a:solidFill>
                    <a:srgbClr val="9D1535"/>
                  </a:solidFill>
                  <a:latin typeface="Garamond" panose="02020404030301010803"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Times New Roman" panose="02020603050405020304" pitchFamily="18" charset="0"/>
              </a:defRPr>
            </a:pPr>
            <a:endParaRPr lang="en-US"/>
          </a:p>
        </c:txPr>
        <c:crossAx val="345731216"/>
        <c:crosses val="autoZero"/>
        <c:auto val="0"/>
        <c:lblAlgn val="ctr"/>
        <c:lblOffset val="100"/>
        <c:noMultiLvlLbl val="0"/>
      </c:catAx>
      <c:valAx>
        <c:axId val="345731216"/>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rgbClr val="0070C0"/>
                    </a:solidFill>
                    <a:latin typeface="Garamond" panose="02020404030301010803" pitchFamily="18" charset="0"/>
                    <a:ea typeface="+mn-ea"/>
                    <a:cs typeface="Times New Roman" panose="02020603050405020304" pitchFamily="18" charset="0"/>
                  </a:defRPr>
                </a:pPr>
                <a:r>
                  <a:rPr lang="en-US" sz="1400">
                    <a:solidFill>
                      <a:srgbClr val="0070C0"/>
                    </a:solidFill>
                  </a:rPr>
                  <a:t>BLEU</a:t>
                </a:r>
              </a:p>
            </c:rich>
          </c:tx>
          <c:overlay val="0"/>
          <c:spPr>
            <a:noFill/>
            <a:ln>
              <a:noFill/>
            </a:ln>
            <a:effectLst/>
          </c:spPr>
          <c:txPr>
            <a:bodyPr rot="-5400000" spcFirstLastPara="1" vertOverflow="ellipsis" vert="horz" wrap="square" anchor="ctr" anchorCtr="1"/>
            <a:lstStyle/>
            <a:p>
              <a:pPr>
                <a:defRPr sz="1400" b="0" i="0" u="none" strike="noStrike" kern="1200" baseline="0">
                  <a:solidFill>
                    <a:srgbClr val="0070C0"/>
                  </a:solidFill>
                  <a:latin typeface="Garamond" panose="02020404030301010803"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0"/>
          <a:lstStyle/>
          <a:p>
            <a:pPr algn="just">
              <a:defRPr sz="1050" b="0" i="0" u="none" strike="noStrike" kern="1200" baseline="0">
                <a:solidFill>
                  <a:schemeClr val="tx1">
                    <a:lumMod val="65000"/>
                    <a:lumOff val="35000"/>
                  </a:schemeClr>
                </a:solidFill>
                <a:latin typeface="Garamond" panose="02020404030301010803" pitchFamily="18" charset="0"/>
                <a:ea typeface="+mn-ea"/>
                <a:cs typeface="Times New Roman" panose="02020603050405020304" pitchFamily="18" charset="0"/>
              </a:defRPr>
            </a:pPr>
            <a:endParaRPr lang="en-US"/>
          </a:p>
        </c:txPr>
        <c:crossAx val="350029568"/>
        <c:crosses val="autoZero"/>
        <c:crossBetween val="between"/>
      </c:valAx>
      <c:spPr>
        <a:noFill/>
        <a:ln>
          <a:noFill/>
        </a:ln>
        <a:effectLst/>
      </c:spPr>
    </c:plotArea>
    <c:legend>
      <c:legendPos val="b"/>
      <c:layout>
        <c:manualLayout>
          <c:xMode val="edge"/>
          <c:yMode val="edge"/>
          <c:x val="5.6292083820098392E-2"/>
          <c:y val="0.1115579901410152"/>
          <c:w val="0.90392142062922543"/>
          <c:h val="6.1180641752198013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Garamond" panose="02020404030301010803"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Garamond" panose="02020404030301010803" pitchFamily="18" charset="0"/>
          <a:cs typeface="Times New Roman" panose="02020603050405020304" pitchFamily="18" charset="0"/>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68525809273841E-2"/>
          <c:y val="0.15836390071811829"/>
          <c:w val="0.89292585301837268"/>
          <c:h val="0.72474031868805033"/>
        </c:manualLayout>
      </c:layout>
      <c:barChart>
        <c:barDir val="col"/>
        <c:grouping val="clustered"/>
        <c:varyColors val="0"/>
        <c:ser>
          <c:idx val="0"/>
          <c:order val="0"/>
          <c:tx>
            <c:strRef>
              <c:f>Sheet2!$B$2:$B$3</c:f>
              <c:strCache>
                <c:ptCount val="2"/>
                <c:pt idx="0">
                  <c:v>BLEU</c:v>
                </c:pt>
                <c:pt idx="1">
                  <c:v>SNMT</c:v>
                </c:pt>
              </c:strCache>
            </c:strRef>
          </c:tx>
          <c:spPr>
            <a:solidFill>
              <a:schemeClr val="accent1">
                <a:lumMod val="60000"/>
                <a:lumOff val="40000"/>
              </a:schemeClr>
            </a:solidFill>
            <a:ln>
              <a:noFill/>
            </a:ln>
            <a:effectLst/>
          </c:spPr>
          <c:invertIfNegative val="0"/>
          <c:dPt>
            <c:idx val="0"/>
            <c:invertIfNegative val="0"/>
            <c:bubble3D val="0"/>
            <c:spPr>
              <a:solidFill>
                <a:schemeClr val="tx2">
                  <a:alpha val="50000"/>
                </a:schemeClr>
              </a:solidFill>
              <a:ln>
                <a:noFill/>
              </a:ln>
              <a:effectLst/>
            </c:spPr>
            <c:extLst>
              <c:ext xmlns:c16="http://schemas.microsoft.com/office/drawing/2014/chart" uri="{C3380CC4-5D6E-409C-BE32-E72D297353CC}">
                <c16:uniqueId val="{00000001-98C9-FB4F-8EDA-3220D94EE92D}"/>
              </c:ext>
            </c:extLst>
          </c:dPt>
          <c:dLbls>
            <c:dLbl>
              <c:idx val="0"/>
              <c:layout>
                <c:manualLayout>
                  <c:x val="-1.666666666666668E-2"/>
                  <c:y val="1.54526933436124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8C9-FB4F-8EDA-3220D94EE92D}"/>
                </c:ext>
              </c:extLst>
            </c:dLbl>
            <c:dLbl>
              <c:idx val="1"/>
              <c:layout>
                <c:manualLayout>
                  <c:x val="-1.5277777777777803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8C9-FB4F-8EDA-3220D94EE92D}"/>
                </c:ext>
              </c:extLst>
            </c:dLbl>
            <c:dLbl>
              <c:idx val="2"/>
              <c:layout>
                <c:manualLayout>
                  <c:x val="-1.9444444444444497E-2"/>
                  <c:y val="6.181077337444909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8C9-FB4F-8EDA-3220D94EE92D}"/>
                </c:ext>
              </c:extLst>
            </c:dLbl>
            <c:dLbl>
              <c:idx val="3"/>
              <c:layout>
                <c:manualLayout>
                  <c:x val="-1.1111111111111212E-2"/>
                  <c:y val="6.181077337444966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8C9-FB4F-8EDA-3220D94EE92D}"/>
                </c:ext>
              </c:extLst>
            </c:dLbl>
            <c:dLbl>
              <c:idx val="4"/>
              <c:layout>
                <c:manualLayout>
                  <c:x val="-9.722222222222222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8C9-FB4F-8EDA-3220D94EE92D}"/>
                </c:ext>
              </c:extLst>
            </c:dLbl>
            <c:dLbl>
              <c:idx val="5"/>
              <c:layout>
                <c:manualLayout>
                  <c:x val="-1.388888888888899E-2"/>
                  <c:y val="6.181077337444966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8C9-FB4F-8EDA-3220D94EE92D}"/>
                </c:ext>
              </c:extLst>
            </c:dLbl>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Sheet2!$A$4:$A$9</c:f>
              <c:strCache>
                <c:ptCount val="6"/>
                <c:pt idx="0">
                  <c:v>DE-EN</c:v>
                </c:pt>
                <c:pt idx="1">
                  <c:v>EN-DE</c:v>
                </c:pt>
                <c:pt idx="2">
                  <c:v>FR-EN</c:v>
                </c:pt>
                <c:pt idx="3">
                  <c:v>EN-FR</c:v>
                </c:pt>
                <c:pt idx="4">
                  <c:v>RO-EN</c:v>
                </c:pt>
                <c:pt idx="5">
                  <c:v>EN-RO</c:v>
                </c:pt>
              </c:strCache>
            </c:strRef>
          </c:cat>
          <c:val>
            <c:numRef>
              <c:f>Sheet2!$B$4:$B$9</c:f>
              <c:numCache>
                <c:formatCode>General</c:formatCode>
                <c:ptCount val="6"/>
                <c:pt idx="0">
                  <c:v>32.700000000000003</c:v>
                </c:pt>
                <c:pt idx="1">
                  <c:v>23.99</c:v>
                </c:pt>
                <c:pt idx="2">
                  <c:v>31.1</c:v>
                </c:pt>
                <c:pt idx="3">
                  <c:v>25.6</c:v>
                </c:pt>
                <c:pt idx="4">
                  <c:v>30.8</c:v>
                </c:pt>
                <c:pt idx="5">
                  <c:v>31.2</c:v>
                </c:pt>
              </c:numCache>
            </c:numRef>
          </c:val>
          <c:extLst>
            <c:ext xmlns:c16="http://schemas.microsoft.com/office/drawing/2014/chart" uri="{C3380CC4-5D6E-409C-BE32-E72D297353CC}">
              <c16:uniqueId val="{00000000-7575-0749-8571-C595EC67E316}"/>
            </c:ext>
          </c:extLst>
        </c:ser>
        <c:ser>
          <c:idx val="1"/>
          <c:order val="1"/>
          <c:tx>
            <c:strRef>
              <c:f>Sheet2!$C$2:$C$3</c:f>
              <c:strCache>
                <c:ptCount val="2"/>
                <c:pt idx="0">
                  <c:v>BLEU</c:v>
                </c:pt>
                <c:pt idx="1">
                  <c:v>UNMT</c:v>
                </c:pt>
              </c:strCache>
            </c:strRef>
          </c:tx>
          <c:spPr>
            <a:solidFill>
              <a:srgbClr val="FFC000">
                <a:alpha val="48039"/>
              </a:srgbClr>
            </a:solidFill>
            <a:ln>
              <a:noFill/>
            </a:ln>
            <a:effectLst/>
          </c:spPr>
          <c:invertIfNegative val="0"/>
          <c:dLbls>
            <c:dLbl>
              <c:idx val="0"/>
              <c:layout>
                <c:manualLayout>
                  <c:x val="-5.5555555555555679E-3"/>
                  <c:y val="-5.6659221061088913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8C9-FB4F-8EDA-3220D94EE92D}"/>
                </c:ext>
              </c:extLst>
            </c:dLbl>
            <c:dLbl>
              <c:idx val="2"/>
              <c:layout>
                <c:manualLayout>
                  <c:x val="-4.1666666666667178E-3"/>
                  <c:y val="-5.6659221061088913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8C9-FB4F-8EDA-3220D94EE92D}"/>
                </c:ext>
              </c:extLst>
            </c:dLbl>
            <c:dLbl>
              <c:idx val="3"/>
              <c:layout>
                <c:manualLayout>
                  <c:x val="-5.5555555555556572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8C9-FB4F-8EDA-3220D94EE92D}"/>
                </c:ext>
              </c:extLst>
            </c:dLbl>
            <c:dLbl>
              <c:idx val="5"/>
              <c:layout>
                <c:manualLayout>
                  <c:x val="-2.7777777777777779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8C9-FB4F-8EDA-3220D94EE92D}"/>
                </c:ext>
              </c:extLst>
            </c:dLbl>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Sheet2!$A$4:$A$9</c:f>
              <c:strCache>
                <c:ptCount val="6"/>
                <c:pt idx="0">
                  <c:v>DE-EN</c:v>
                </c:pt>
                <c:pt idx="1">
                  <c:v>EN-DE</c:v>
                </c:pt>
                <c:pt idx="2">
                  <c:v>FR-EN</c:v>
                </c:pt>
                <c:pt idx="3">
                  <c:v>EN-FR</c:v>
                </c:pt>
                <c:pt idx="4">
                  <c:v>RO-EN</c:v>
                </c:pt>
                <c:pt idx="5">
                  <c:v>EN-RO</c:v>
                </c:pt>
              </c:strCache>
            </c:strRef>
          </c:cat>
          <c:val>
            <c:numRef>
              <c:f>Sheet2!$C$4:$C$9</c:f>
              <c:numCache>
                <c:formatCode>General</c:formatCode>
                <c:ptCount val="6"/>
                <c:pt idx="0">
                  <c:v>33.9</c:v>
                </c:pt>
                <c:pt idx="1">
                  <c:v>23.97</c:v>
                </c:pt>
                <c:pt idx="2">
                  <c:v>31.2</c:v>
                </c:pt>
                <c:pt idx="3">
                  <c:v>27.1</c:v>
                </c:pt>
                <c:pt idx="4">
                  <c:v>29.6</c:v>
                </c:pt>
                <c:pt idx="5">
                  <c:v>31</c:v>
                </c:pt>
              </c:numCache>
            </c:numRef>
          </c:val>
          <c:extLst>
            <c:ext xmlns:c16="http://schemas.microsoft.com/office/drawing/2014/chart" uri="{C3380CC4-5D6E-409C-BE32-E72D297353CC}">
              <c16:uniqueId val="{00000001-7575-0749-8571-C595EC67E316}"/>
            </c:ext>
          </c:extLst>
        </c:ser>
        <c:ser>
          <c:idx val="2"/>
          <c:order val="2"/>
          <c:tx>
            <c:strRef>
              <c:f>Sheet2!$D$2:$D$3</c:f>
              <c:strCache>
                <c:ptCount val="2"/>
                <c:pt idx="0">
                  <c:v>MacroF1</c:v>
                </c:pt>
                <c:pt idx="1">
                  <c:v>SNMT</c:v>
                </c:pt>
              </c:strCache>
            </c:strRef>
          </c:tx>
          <c:spPr>
            <a:solidFill>
              <a:schemeClr val="accent1"/>
            </a:solidFill>
            <a:ln>
              <a:noFill/>
            </a:ln>
            <a:effectLst/>
          </c:spPr>
          <c:invertIfNegative val="0"/>
          <c:dLbls>
            <c:dLbl>
              <c:idx val="1"/>
              <c:layout>
                <c:manualLayout>
                  <c:x val="0"/>
                  <c:y val="-3.708646402466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8C9-FB4F-8EDA-3220D94EE92D}"/>
                </c:ext>
              </c:extLst>
            </c:dLbl>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Sheet2!$A$4:$A$9</c:f>
              <c:strCache>
                <c:ptCount val="6"/>
                <c:pt idx="0">
                  <c:v>DE-EN</c:v>
                </c:pt>
                <c:pt idx="1">
                  <c:v>EN-DE</c:v>
                </c:pt>
                <c:pt idx="2">
                  <c:v>FR-EN</c:v>
                </c:pt>
                <c:pt idx="3">
                  <c:v>EN-FR</c:v>
                </c:pt>
                <c:pt idx="4">
                  <c:v>RO-EN</c:v>
                </c:pt>
                <c:pt idx="5">
                  <c:v>EN-RO</c:v>
                </c:pt>
              </c:strCache>
            </c:strRef>
          </c:cat>
          <c:val>
            <c:numRef>
              <c:f>Sheet2!$D$4:$D$9</c:f>
              <c:numCache>
                <c:formatCode>General</c:formatCode>
                <c:ptCount val="6"/>
                <c:pt idx="0">
                  <c:v>38.450000000000003</c:v>
                </c:pt>
                <c:pt idx="1">
                  <c:v>23.95</c:v>
                </c:pt>
                <c:pt idx="2">
                  <c:v>41.62</c:v>
                </c:pt>
                <c:pt idx="3">
                  <c:v>31.88</c:v>
                </c:pt>
                <c:pt idx="4">
                  <c:v>40.25</c:v>
                </c:pt>
                <c:pt idx="5">
                  <c:v>34.590000000000003</c:v>
                </c:pt>
              </c:numCache>
            </c:numRef>
          </c:val>
          <c:extLst>
            <c:ext xmlns:c16="http://schemas.microsoft.com/office/drawing/2014/chart" uri="{C3380CC4-5D6E-409C-BE32-E72D297353CC}">
              <c16:uniqueId val="{00000002-7575-0749-8571-C595EC67E316}"/>
            </c:ext>
          </c:extLst>
        </c:ser>
        <c:ser>
          <c:idx val="3"/>
          <c:order val="3"/>
          <c:tx>
            <c:strRef>
              <c:f>Sheet2!$E$2:$E$3</c:f>
              <c:strCache>
                <c:ptCount val="2"/>
                <c:pt idx="0">
                  <c:v>MacroF1</c:v>
                </c:pt>
                <c:pt idx="1">
                  <c:v>UNMT</c:v>
                </c:pt>
              </c:strCache>
            </c:strRef>
          </c:tx>
          <c:spPr>
            <a:solidFill>
              <a:srgbClr val="FFC000"/>
            </a:solidFill>
            <a:ln>
              <a:noFill/>
            </a:ln>
            <a:effectLst/>
          </c:spPr>
          <c:invertIfNegative val="0"/>
          <c:dLbls>
            <c:dLbl>
              <c:idx val="0"/>
              <c:layout>
                <c:manualLayout>
                  <c:x val="2.2222222222222223E-2"/>
                  <c:y val="3.090538668722483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8C9-FB4F-8EDA-3220D94EE92D}"/>
                </c:ext>
              </c:extLst>
            </c:dLbl>
            <c:dLbl>
              <c:idx val="1"/>
              <c:layout>
                <c:manualLayout>
                  <c:x val="-5.0925337632079971E-17"/>
                  <c:y val="6.181077337444909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8C9-FB4F-8EDA-3220D94EE92D}"/>
                </c:ext>
              </c:extLst>
            </c:dLbl>
            <c:dLbl>
              <c:idx val="2"/>
              <c:layout>
                <c:manualLayout>
                  <c:x val="5.5555555555555558E-3"/>
                  <c:y val="6.181077337444966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8C9-FB4F-8EDA-3220D94EE92D}"/>
                </c:ext>
              </c:extLst>
            </c:dLbl>
            <c:dLbl>
              <c:idx val="3"/>
              <c:layout>
                <c:manualLayout>
                  <c:x val="4.1666666666665651E-3"/>
                  <c:y val="6.181077337444966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98C9-FB4F-8EDA-3220D94EE92D}"/>
                </c:ext>
              </c:extLst>
            </c:dLbl>
            <c:dLbl>
              <c:idx val="5"/>
              <c:layout>
                <c:manualLayout>
                  <c:x val="4.1666666666666666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98C9-FB4F-8EDA-3220D94EE92D}"/>
                </c:ext>
              </c:extLst>
            </c:dLbl>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Sheet2!$A$4:$A$9</c:f>
              <c:strCache>
                <c:ptCount val="6"/>
                <c:pt idx="0">
                  <c:v>DE-EN</c:v>
                </c:pt>
                <c:pt idx="1">
                  <c:v>EN-DE</c:v>
                </c:pt>
                <c:pt idx="2">
                  <c:v>FR-EN</c:v>
                </c:pt>
                <c:pt idx="3">
                  <c:v>EN-FR</c:v>
                </c:pt>
                <c:pt idx="4">
                  <c:v>RO-EN</c:v>
                </c:pt>
                <c:pt idx="5">
                  <c:v>EN-RO</c:v>
                </c:pt>
              </c:strCache>
            </c:strRef>
          </c:cat>
          <c:val>
            <c:numRef>
              <c:f>Sheet2!$E$4:$E$9</c:f>
              <c:numCache>
                <c:formatCode>General</c:formatCode>
                <c:ptCount val="6"/>
                <c:pt idx="0">
                  <c:v>33.6</c:v>
                </c:pt>
                <c:pt idx="1">
                  <c:v>23.45</c:v>
                </c:pt>
                <c:pt idx="2">
                  <c:v>33.64</c:v>
                </c:pt>
                <c:pt idx="3">
                  <c:v>27.35</c:v>
                </c:pt>
                <c:pt idx="4">
                  <c:v>33.04</c:v>
                </c:pt>
                <c:pt idx="5">
                  <c:v>30.99</c:v>
                </c:pt>
              </c:numCache>
            </c:numRef>
          </c:val>
          <c:extLst>
            <c:ext xmlns:c16="http://schemas.microsoft.com/office/drawing/2014/chart" uri="{C3380CC4-5D6E-409C-BE32-E72D297353CC}">
              <c16:uniqueId val="{00000003-7575-0749-8571-C595EC67E316}"/>
            </c:ext>
          </c:extLst>
        </c:ser>
        <c:dLbls>
          <c:showLegendKey val="0"/>
          <c:showVal val="0"/>
          <c:showCatName val="0"/>
          <c:showSerName val="0"/>
          <c:showPercent val="0"/>
          <c:showBubbleSize val="0"/>
        </c:dLbls>
        <c:gapWidth val="219"/>
        <c:overlap val="-27"/>
        <c:axId val="1035259391"/>
        <c:axId val="1035261023"/>
      </c:barChart>
      <c:catAx>
        <c:axId val="1035259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035261023"/>
        <c:crosses val="autoZero"/>
        <c:auto val="1"/>
        <c:lblAlgn val="ctr"/>
        <c:lblOffset val="100"/>
        <c:noMultiLvlLbl val="0"/>
      </c:catAx>
      <c:valAx>
        <c:axId val="1035261023"/>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Garamond" panose="02020404030301010803" pitchFamily="18" charset="0"/>
                    <a:ea typeface="+mn-ea"/>
                    <a:cs typeface="+mn-cs"/>
                  </a:defRPr>
                </a:pPr>
                <a:r>
                  <a:rPr lang="en-US"/>
                  <a:t>BLEU and MacroF1</a:t>
                </a:r>
                <a:r>
                  <a:rPr lang="zh-CN"/>
                  <a:t> </a:t>
                </a:r>
                <a:r>
                  <a:rPr lang="en-US"/>
                  <a:t>score</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035259391"/>
        <c:crosses val="autoZero"/>
        <c:crossBetween val="between"/>
      </c:valAx>
      <c:spPr>
        <a:noFill/>
        <a:ln>
          <a:noFill/>
        </a:ln>
        <a:effectLst/>
      </c:spPr>
    </c:plotArea>
    <c:legend>
      <c:legendPos val="b"/>
      <c:layout>
        <c:manualLayout>
          <c:xMode val="edge"/>
          <c:yMode val="edge"/>
          <c:x val="0.1421509186351706"/>
          <c:y val="2.2633198763035725E-2"/>
          <c:w val="0.7156981627296588"/>
          <c:h val="8.5992854838516958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showDLblsOverMax val="0"/>
  </c:chart>
  <c:spPr>
    <a:noFill/>
    <a:ln>
      <a:noFill/>
    </a:ln>
    <a:effectLst/>
  </c:spPr>
  <c:txPr>
    <a:bodyPr/>
    <a:lstStyle/>
    <a:p>
      <a:pPr>
        <a:defRPr sz="1600">
          <a:latin typeface="Garamond" panose="02020404030301010803" pitchFamily="18"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216046523596316E-2"/>
          <c:y val="9.4893724294918144E-2"/>
          <c:w val="0.92798003190777623"/>
          <c:h val="0.81610632004332795"/>
        </c:manualLayout>
      </c:layout>
      <c:barChart>
        <c:barDir val="col"/>
        <c:grouping val="clustered"/>
        <c:varyColors val="0"/>
        <c:ser>
          <c:idx val="0"/>
          <c:order val="0"/>
          <c:tx>
            <c:strRef>
              <c:f>Sheet4!$B$2</c:f>
              <c:strCache>
                <c:ptCount val="1"/>
                <c:pt idx="0">
                  <c:v>Previous best</c:v>
                </c:pt>
              </c:strCache>
            </c:strRef>
          </c:tx>
          <c:spPr>
            <a:solidFill>
              <a:schemeClr val="accent1"/>
            </a:solidFill>
            <a:ln>
              <a:noFill/>
            </a:ln>
            <a:effectLst/>
          </c:spPr>
          <c:invertIfNegative val="0"/>
          <c:cat>
            <c:strRef>
              <c:f>Sheet4!$A$3:$A$11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Sheet4!$B$3:$B$11</c:f>
              <c:numCache>
                <c:formatCode>0.0</c:formatCode>
                <c:ptCount val="9"/>
                <c:pt idx="0">
                  <c:v>34.4</c:v>
                </c:pt>
                <c:pt idx="1">
                  <c:v>39.5</c:v>
                </c:pt>
                <c:pt idx="2">
                  <c:v>24.4</c:v>
                </c:pt>
                <c:pt idx="3">
                  <c:v>32.6</c:v>
                </c:pt>
                <c:pt idx="4">
                  <c:v>20.9</c:v>
                </c:pt>
                <c:pt idx="5">
                  <c:v>45.2</c:v>
                </c:pt>
                <c:pt idx="6">
                  <c:v>31.9</c:v>
                </c:pt>
                <c:pt idx="7">
                  <c:v>30.4</c:v>
                </c:pt>
                <c:pt idx="8">
                  <c:v>27.2</c:v>
                </c:pt>
              </c:numCache>
            </c:numRef>
          </c:val>
          <c:extLst>
            <c:ext xmlns:c16="http://schemas.microsoft.com/office/drawing/2014/chart" uri="{C3380CC4-5D6E-409C-BE32-E72D297353CC}">
              <c16:uniqueId val="{00000000-F9F3-AF4D-8185-152DB15922B3}"/>
            </c:ext>
          </c:extLst>
        </c:ser>
        <c:ser>
          <c:idx val="1"/>
          <c:order val="1"/>
          <c:tx>
            <c:strRef>
              <c:f>Sheet4!$C$2</c:f>
              <c:strCache>
                <c:ptCount val="1"/>
                <c:pt idx="0">
                  <c:v>500-Eng</c:v>
                </c:pt>
              </c:strCache>
            </c:strRef>
          </c:tx>
          <c:spPr>
            <a:solidFill>
              <a:schemeClr val="accent3"/>
            </a:solidFill>
            <a:ln>
              <a:noFill/>
            </a:ln>
            <a:effectLst/>
          </c:spPr>
          <c:invertIfNegative val="0"/>
          <c:cat>
            <c:strRef>
              <c:f>Sheet4!$A$3:$A$11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Sheet4!$C$3:$C$11</c:f>
              <c:numCache>
                <c:formatCode>0.0</c:formatCode>
                <c:ptCount val="9"/>
                <c:pt idx="0">
                  <c:v>26.6</c:v>
                </c:pt>
                <c:pt idx="1">
                  <c:v>33.5</c:v>
                </c:pt>
                <c:pt idx="2">
                  <c:v>7.7</c:v>
                </c:pt>
                <c:pt idx="3">
                  <c:v>25.1</c:v>
                </c:pt>
                <c:pt idx="4">
                  <c:v>5.9</c:v>
                </c:pt>
                <c:pt idx="5">
                  <c:v>39.299999999999997</c:v>
                </c:pt>
                <c:pt idx="6">
                  <c:v>21.2</c:v>
                </c:pt>
                <c:pt idx="7">
                  <c:v>15.2</c:v>
                </c:pt>
                <c:pt idx="8">
                  <c:v>21.8</c:v>
                </c:pt>
              </c:numCache>
            </c:numRef>
          </c:val>
          <c:extLst>
            <c:ext xmlns:c16="http://schemas.microsoft.com/office/drawing/2014/chart" uri="{C3380CC4-5D6E-409C-BE32-E72D297353CC}">
              <c16:uniqueId val="{00000001-F9F3-AF4D-8185-152DB15922B3}"/>
            </c:ext>
          </c:extLst>
        </c:ser>
        <c:ser>
          <c:idx val="2"/>
          <c:order val="2"/>
          <c:tx>
            <c:strRef>
              <c:f>Sheet4!$D$2</c:f>
              <c:strCache>
                <c:ptCount val="1"/>
                <c:pt idx="0">
                  <c:v>500-Eng ft. All</c:v>
                </c:pt>
              </c:strCache>
            </c:strRef>
          </c:tx>
          <c:spPr>
            <a:solidFill>
              <a:schemeClr val="accent4"/>
            </a:solidFill>
            <a:ln>
              <a:noFill/>
            </a:ln>
            <a:effectLst/>
          </c:spPr>
          <c:invertIfNegative val="0"/>
          <c:cat>
            <c:strRef>
              <c:f>Sheet4!$A$3:$A$11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Sheet4!$D$3:$D$11</c:f>
              <c:numCache>
                <c:formatCode>0.0</c:formatCode>
                <c:ptCount val="9"/>
                <c:pt idx="0">
                  <c:v>36</c:v>
                </c:pt>
                <c:pt idx="1">
                  <c:v>40.700000000000003</c:v>
                </c:pt>
                <c:pt idx="2">
                  <c:v>24.9</c:v>
                </c:pt>
                <c:pt idx="3">
                  <c:v>33.1</c:v>
                </c:pt>
                <c:pt idx="4">
                  <c:v>20.399999999999999</c:v>
                </c:pt>
                <c:pt idx="5">
                  <c:v>44.9</c:v>
                </c:pt>
                <c:pt idx="6">
                  <c:v>32.200000000000003</c:v>
                </c:pt>
                <c:pt idx="7">
                  <c:v>27</c:v>
                </c:pt>
                <c:pt idx="8">
                  <c:v>27.1</c:v>
                </c:pt>
              </c:numCache>
            </c:numRef>
          </c:val>
          <c:extLst>
            <c:ext xmlns:c16="http://schemas.microsoft.com/office/drawing/2014/chart" uri="{C3380CC4-5D6E-409C-BE32-E72D297353CC}">
              <c16:uniqueId val="{00000002-F9F3-AF4D-8185-152DB15922B3}"/>
            </c:ext>
          </c:extLst>
        </c:ser>
        <c:dLbls>
          <c:showLegendKey val="0"/>
          <c:showVal val="0"/>
          <c:showCatName val="0"/>
          <c:showSerName val="0"/>
          <c:showPercent val="0"/>
          <c:showBubbleSize val="0"/>
        </c:dLbls>
        <c:gapWidth val="219"/>
        <c:overlap val="-27"/>
        <c:axId val="401048752"/>
        <c:axId val="401082704"/>
      </c:barChart>
      <c:catAx>
        <c:axId val="401048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401082704"/>
        <c:crosses val="autoZero"/>
        <c:auto val="1"/>
        <c:lblAlgn val="ctr"/>
        <c:lblOffset val="100"/>
        <c:noMultiLvlLbl val="0"/>
      </c:catAx>
      <c:valAx>
        <c:axId val="401082704"/>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r>
                  <a:rPr lang="en-US"/>
                  <a:t>BLEU (lc detok)</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401048752"/>
        <c:crosses val="autoZero"/>
        <c:crossBetween val="between"/>
      </c:valAx>
      <c:spPr>
        <a:noFill/>
        <a:ln>
          <a:noFill/>
        </a:ln>
        <a:effectLst/>
      </c:spPr>
    </c:plotArea>
    <c:legend>
      <c:legendPos val="b"/>
      <c:layout>
        <c:manualLayout>
          <c:xMode val="edge"/>
          <c:yMode val="edge"/>
          <c:x val="0.1667830614310466"/>
          <c:y val="1.9626711232178538E-2"/>
          <c:w val="0.65771919441442372"/>
          <c:h val="7.3170529117163471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showDLblsOverMax val="0"/>
  </c:chart>
  <c:spPr>
    <a:noFill/>
    <a:ln>
      <a:noFill/>
    </a:ln>
    <a:effectLst/>
  </c:spPr>
  <c:txPr>
    <a:bodyPr/>
    <a:lstStyle/>
    <a:p>
      <a:pPr>
        <a:defRPr sz="1400">
          <a:latin typeface="Garamond" panose="02020404030301010803" pitchFamily="18"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579154729841782E-2"/>
          <c:y val="0.10359090374897167"/>
          <c:w val="0.93088489755773984"/>
          <c:h val="0.80978003682375521"/>
        </c:manualLayout>
      </c:layout>
      <c:barChart>
        <c:barDir val="col"/>
        <c:grouping val="clustered"/>
        <c:varyColors val="0"/>
        <c:ser>
          <c:idx val="0"/>
          <c:order val="0"/>
          <c:tx>
            <c:strRef>
              <c:f>Sheet4!$G$2</c:f>
              <c:strCache>
                <c:ptCount val="1"/>
                <c:pt idx="0">
                  <c:v>Previous best</c:v>
                </c:pt>
              </c:strCache>
            </c:strRef>
          </c:tx>
          <c:spPr>
            <a:solidFill>
              <a:schemeClr val="accent1"/>
            </a:solidFill>
            <a:ln>
              <a:noFill/>
            </a:ln>
            <a:effectLst/>
          </c:spPr>
          <c:invertIfNegative val="0"/>
          <c:cat>
            <c:strRef>
              <c:f>Sheet4!$F$3:$F$11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Sheet4!$G$3:$G$11</c:f>
              <c:numCache>
                <c:formatCode>0.0</c:formatCode>
                <c:ptCount val="9"/>
                <c:pt idx="0">
                  <c:v>35.700000000000003</c:v>
                </c:pt>
                <c:pt idx="1">
                  <c:v>45</c:v>
                </c:pt>
                <c:pt idx="2">
                  <c:v>26.2</c:v>
                </c:pt>
                <c:pt idx="3">
                  <c:v>39.4</c:v>
                </c:pt>
                <c:pt idx="4">
                  <c:v>19.2</c:v>
                </c:pt>
                <c:pt idx="5">
                  <c:v>46.5</c:v>
                </c:pt>
                <c:pt idx="6">
                  <c:v>32.700000000000003</c:v>
                </c:pt>
                <c:pt idx="7">
                  <c:v>26.4</c:v>
                </c:pt>
                <c:pt idx="8">
                  <c:v>23.9</c:v>
                </c:pt>
              </c:numCache>
            </c:numRef>
          </c:val>
          <c:extLst>
            <c:ext xmlns:c16="http://schemas.microsoft.com/office/drawing/2014/chart" uri="{C3380CC4-5D6E-409C-BE32-E72D297353CC}">
              <c16:uniqueId val="{00000000-DAD6-FB46-902F-A95E1AB071FE}"/>
            </c:ext>
          </c:extLst>
        </c:ser>
        <c:ser>
          <c:idx val="1"/>
          <c:order val="1"/>
          <c:tx>
            <c:strRef>
              <c:f>Sheet4!$H$2</c:f>
              <c:strCache>
                <c:ptCount val="1"/>
                <c:pt idx="0">
                  <c:v>500-Eng</c:v>
                </c:pt>
              </c:strCache>
            </c:strRef>
          </c:tx>
          <c:spPr>
            <a:solidFill>
              <a:schemeClr val="accent3"/>
            </a:solidFill>
            <a:ln>
              <a:noFill/>
            </a:ln>
            <a:effectLst/>
          </c:spPr>
          <c:invertIfNegative val="0"/>
          <c:cat>
            <c:strRef>
              <c:f>Sheet4!$F$3:$F$11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Sheet4!$H$3:$H$11</c:f>
              <c:numCache>
                <c:formatCode>0.0</c:formatCode>
                <c:ptCount val="9"/>
                <c:pt idx="0">
                  <c:v>29.8</c:v>
                </c:pt>
                <c:pt idx="1">
                  <c:v>40.9</c:v>
                </c:pt>
                <c:pt idx="2">
                  <c:v>10.8</c:v>
                </c:pt>
                <c:pt idx="3">
                  <c:v>26.7</c:v>
                </c:pt>
                <c:pt idx="4">
                  <c:v>8.1999999999999993</c:v>
                </c:pt>
                <c:pt idx="5">
                  <c:v>41</c:v>
                </c:pt>
                <c:pt idx="6">
                  <c:v>19.899999999999999</c:v>
                </c:pt>
                <c:pt idx="7">
                  <c:v>15</c:v>
                </c:pt>
                <c:pt idx="8">
                  <c:v>22.3</c:v>
                </c:pt>
              </c:numCache>
            </c:numRef>
          </c:val>
          <c:extLst>
            <c:ext xmlns:c16="http://schemas.microsoft.com/office/drawing/2014/chart" uri="{C3380CC4-5D6E-409C-BE32-E72D297353CC}">
              <c16:uniqueId val="{00000001-DAD6-FB46-902F-A95E1AB071FE}"/>
            </c:ext>
          </c:extLst>
        </c:ser>
        <c:ser>
          <c:idx val="2"/>
          <c:order val="2"/>
          <c:tx>
            <c:strRef>
              <c:f>Sheet4!$I$2</c:f>
              <c:strCache>
                <c:ptCount val="1"/>
                <c:pt idx="0">
                  <c:v>500-Eng ft. All</c:v>
                </c:pt>
              </c:strCache>
            </c:strRef>
          </c:tx>
          <c:spPr>
            <a:solidFill>
              <a:schemeClr val="accent4"/>
            </a:solidFill>
            <a:ln>
              <a:noFill/>
            </a:ln>
            <a:effectLst/>
          </c:spPr>
          <c:invertIfNegative val="0"/>
          <c:cat>
            <c:strRef>
              <c:f>Sheet4!$F$3:$F$11</c:f>
              <c:strCache>
                <c:ptCount val="9"/>
                <c:pt idx="0">
                  <c:v>1A Swahili</c:v>
                </c:pt>
                <c:pt idx="1">
                  <c:v>1B Tagalog</c:v>
                </c:pt>
                <c:pt idx="2">
                  <c:v>1S Somali</c:v>
                </c:pt>
                <c:pt idx="3">
                  <c:v>2B Lithuanian</c:v>
                </c:pt>
                <c:pt idx="4">
                  <c:v>2C Pashto</c:v>
                </c:pt>
                <c:pt idx="5">
                  <c:v>2S Bulgarian</c:v>
                </c:pt>
                <c:pt idx="6">
                  <c:v>3B Georgian</c:v>
                </c:pt>
                <c:pt idx="7">
                  <c:v>3C Kazakh</c:v>
                </c:pt>
                <c:pt idx="8">
                  <c:v>3S Farsi</c:v>
                </c:pt>
              </c:strCache>
            </c:strRef>
          </c:cat>
          <c:val>
            <c:numRef>
              <c:f>Sheet4!$I$3:$I$11</c:f>
              <c:numCache>
                <c:formatCode>0.0</c:formatCode>
                <c:ptCount val="9"/>
                <c:pt idx="0">
                  <c:v>37.5</c:v>
                </c:pt>
                <c:pt idx="1">
                  <c:v>48.1</c:v>
                </c:pt>
                <c:pt idx="2">
                  <c:v>28</c:v>
                </c:pt>
                <c:pt idx="3">
                  <c:v>37.6</c:v>
                </c:pt>
                <c:pt idx="4">
                  <c:v>20.100000000000001</c:v>
                </c:pt>
                <c:pt idx="5">
                  <c:v>45.2</c:v>
                </c:pt>
                <c:pt idx="6">
                  <c:v>34.299999999999997</c:v>
                </c:pt>
                <c:pt idx="7">
                  <c:v>26.2</c:v>
                </c:pt>
                <c:pt idx="8">
                  <c:v>25.3</c:v>
                </c:pt>
              </c:numCache>
            </c:numRef>
          </c:val>
          <c:extLst>
            <c:ext xmlns:c16="http://schemas.microsoft.com/office/drawing/2014/chart" uri="{C3380CC4-5D6E-409C-BE32-E72D297353CC}">
              <c16:uniqueId val="{00000002-DAD6-FB46-902F-A95E1AB071FE}"/>
            </c:ext>
          </c:extLst>
        </c:ser>
        <c:dLbls>
          <c:showLegendKey val="0"/>
          <c:showVal val="0"/>
          <c:showCatName val="0"/>
          <c:showSerName val="0"/>
          <c:showPercent val="0"/>
          <c:showBubbleSize val="0"/>
        </c:dLbls>
        <c:gapWidth val="219"/>
        <c:overlap val="-27"/>
        <c:axId val="258056992"/>
        <c:axId val="481553664"/>
      </c:barChart>
      <c:catAx>
        <c:axId val="25805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481553664"/>
        <c:crosses val="autoZero"/>
        <c:auto val="1"/>
        <c:lblAlgn val="ctr"/>
        <c:lblOffset val="100"/>
        <c:noMultiLvlLbl val="0"/>
      </c:catAx>
      <c:valAx>
        <c:axId val="481553664"/>
        <c:scaling>
          <c:orientation val="minMax"/>
          <c:max val="5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r>
                  <a:rPr lang="en-US"/>
                  <a:t>MacroF1 (lc detok)</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258056992"/>
        <c:crosses val="autoZero"/>
        <c:crossBetween val="between"/>
      </c:valAx>
      <c:spPr>
        <a:noFill/>
        <a:ln>
          <a:noFill/>
        </a:ln>
        <a:effectLst/>
      </c:spPr>
    </c:plotArea>
    <c:legend>
      <c:legendPos val="b"/>
      <c:layout>
        <c:manualLayout>
          <c:xMode val="edge"/>
          <c:yMode val="edge"/>
          <c:x val="0.167872386049783"/>
          <c:y val="1.3527833274572023E-2"/>
          <c:w val="0.65771919441442372"/>
          <c:h val="7.7070428696412951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Garamond" panose="02020404030301010803"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vert="horz"/>
          <a:lstStyle/>
          <a:p>
            <a:pPr>
              <a:defRPr sz="1600" b="0">
                <a:solidFill>
                  <a:srgbClr val="990000"/>
                </a:solidFill>
              </a:defRPr>
            </a:pPr>
            <a:r>
              <a:rPr lang="en-US" sz="1600" b="0" dirty="0">
                <a:solidFill>
                  <a:srgbClr val="990000"/>
                </a:solidFill>
              </a:rPr>
              <a:t>EN→DE NewsTest2019 BLEU vs Vocabulary Size </a:t>
            </a:r>
          </a:p>
        </c:rich>
      </c:tx>
      <c:layout>
        <c:manualLayout>
          <c:xMode val="edge"/>
          <c:yMode val="edge"/>
          <c:x val="0.1709599164182147"/>
          <c:y val="2.0379072998414269E-2"/>
        </c:manualLayout>
      </c:layout>
      <c:overlay val="0"/>
      <c:spPr>
        <a:noFill/>
        <a:ln>
          <a:noFill/>
        </a:ln>
        <a:effectLst/>
      </c:spPr>
    </c:title>
    <c:autoTitleDeleted val="0"/>
    <c:plotArea>
      <c:layout>
        <c:manualLayout>
          <c:layoutTarget val="inner"/>
          <c:xMode val="edge"/>
          <c:yMode val="edge"/>
          <c:x val="9.8396181329934912E-2"/>
          <c:y val="0.16441800214655211"/>
          <c:w val="0.87511056240802254"/>
          <c:h val="0.71685934175939281"/>
        </c:manualLayout>
      </c:layout>
      <c:lineChart>
        <c:grouping val="standard"/>
        <c:varyColors val="0"/>
        <c:ser>
          <c:idx val="1"/>
          <c:order val="0"/>
          <c:tx>
            <c:strRef>
              <c:f>BLEU!$F$3</c:f>
              <c:strCache>
                <c:ptCount val="1"/>
                <c:pt idx="0">
                  <c:v>30K</c:v>
                </c:pt>
              </c:strCache>
            </c:strRef>
          </c:tx>
          <c:spPr>
            <a:ln w="19050" cap="rnd">
              <a:solidFill>
                <a:srgbClr val="ED7D31"/>
              </a:solidFill>
              <a:round/>
            </a:ln>
            <a:effectLst/>
          </c:spPr>
          <c:marker>
            <c:symbol val="circle"/>
            <c:size val="4"/>
            <c:spPr>
              <a:solidFill>
                <a:schemeClr val="accent2"/>
              </a:solidFill>
              <a:ln w="9525">
                <a:solidFill>
                  <a:schemeClr val="accent2"/>
                </a:solidFill>
              </a:ln>
              <a:effectLst/>
            </c:spPr>
          </c:marker>
          <c:dLbls>
            <c:dLbl>
              <c:idx val="2"/>
              <c:spPr>
                <a:noFill/>
                <a:ln>
                  <a:noFill/>
                  <a:prstDash val="solid"/>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0-0641-F748-A1AC-7B86BEFF9255}"/>
                </c:ext>
              </c:extLst>
            </c:dLbl>
            <c:dLbl>
              <c:idx val="4"/>
              <c:spPr>
                <a:noFill/>
                <a:ln>
                  <a:solidFill>
                    <a:srgbClr val="ED7D31"/>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1-0641-F748-A1AC-7B86BEFF9255}"/>
                </c:ext>
              </c:extLst>
            </c:dLbl>
            <c:dLbl>
              <c:idx val="5"/>
              <c:spPr>
                <a:noFill/>
                <a:ln>
                  <a:solidFill>
                    <a:srgbClr val="ED7D31"/>
                  </a:solidFill>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2-0641-F748-A1AC-7B86BEFF9255}"/>
                </c:ext>
              </c:extLst>
            </c:dLbl>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BLEU!$F$4:$F$13</c:f>
              <c:numCache>
                <c:formatCode>General</c:formatCode>
                <c:ptCount val="10"/>
                <c:pt idx="0">
                  <c:v>1.5</c:v>
                </c:pt>
                <c:pt idx="1">
                  <c:v>6.3</c:v>
                </c:pt>
                <c:pt idx="2">
                  <c:v>7.5</c:v>
                </c:pt>
                <c:pt idx="3">
                  <c:v>8.1999999999999993</c:v>
                </c:pt>
                <c:pt idx="4">
                  <c:v>9.1</c:v>
                </c:pt>
                <c:pt idx="5">
                  <c:v>9.3000000000000007</c:v>
                </c:pt>
                <c:pt idx="6">
                  <c:v>8</c:v>
                </c:pt>
                <c:pt idx="7">
                  <c:v>6.7</c:v>
                </c:pt>
              </c:numCache>
            </c:numRef>
          </c:val>
          <c:smooth val="0"/>
          <c:extLst>
            <c:ext xmlns:c16="http://schemas.microsoft.com/office/drawing/2014/chart" uri="{C3380CC4-5D6E-409C-BE32-E72D297353CC}">
              <c16:uniqueId val="{00000003-0641-F748-A1AC-7B86BEFF9255}"/>
            </c:ext>
          </c:extLst>
        </c:ser>
        <c:ser>
          <c:idx val="2"/>
          <c:order val="1"/>
          <c:tx>
            <c:strRef>
              <c:f>BLEU!$G$3</c:f>
              <c:strCache>
                <c:ptCount val="1"/>
                <c:pt idx="0">
                  <c:v>0.5M</c:v>
                </c:pt>
              </c:strCache>
            </c:strRef>
          </c:tx>
          <c:spPr>
            <a:ln w="19050" cap="rnd">
              <a:solidFill>
                <a:srgbClr val="92D050"/>
              </a:solidFill>
              <a:prstDash val="dash"/>
              <a:round/>
            </a:ln>
            <a:effectLst/>
          </c:spPr>
          <c:marker>
            <c:symbol val="diamond"/>
            <c:size val="4"/>
            <c:spPr>
              <a:solidFill>
                <a:srgbClr val="92D050"/>
              </a:solidFill>
              <a:ln w="9525">
                <a:solidFill>
                  <a:schemeClr val="accent3"/>
                </a:solidFill>
              </a:ln>
              <a:effectLst/>
            </c:spPr>
          </c:marker>
          <c:dLbls>
            <c:dLbl>
              <c:idx val="2"/>
              <c:spPr>
                <a:noFill/>
                <a:ln>
                  <a:noFill/>
                  <a:prstDash val="sysDot"/>
                </a:ln>
                <a:effectLst/>
              </c:spPr>
              <c:txPr>
                <a:bodyPr rot="0" vert="horz"/>
                <a:lstStyle/>
                <a:p>
                  <a:pPr>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4-0641-F748-A1AC-7B86BEFF9255}"/>
                </c:ext>
              </c:extLst>
            </c:dLbl>
            <c:dLbl>
              <c:idx val="3"/>
              <c:spPr>
                <a:noFill/>
                <a:ln>
                  <a:solidFill>
                    <a:srgbClr val="70AD47"/>
                  </a:solidFill>
                </a:ln>
                <a:effectLst/>
              </c:spPr>
              <c:txPr>
                <a:bodyPr rot="0" vert="horz"/>
                <a:lstStyle/>
                <a:p>
                  <a:pPr>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5-0641-F748-A1AC-7B86BEFF9255}"/>
                </c:ext>
              </c:extLst>
            </c:dLbl>
            <c:dLbl>
              <c:idx val="4"/>
              <c:spPr>
                <a:noFill/>
                <a:ln>
                  <a:solidFill>
                    <a:srgbClr val="70AD47"/>
                  </a:solidFill>
                  <a:prstDash val="sysDot"/>
                </a:ln>
                <a:effectLst/>
              </c:spPr>
              <c:txPr>
                <a:bodyPr rot="0" vert="horz"/>
                <a:lstStyle/>
                <a:p>
                  <a:pPr>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6-0641-F748-A1AC-7B86BEFF9255}"/>
                </c:ext>
              </c:extLst>
            </c:dLbl>
            <c:dLbl>
              <c:idx val="5"/>
              <c:spPr>
                <a:noFill/>
                <a:ln>
                  <a:solidFill>
                    <a:srgbClr val="70AD47"/>
                  </a:solidFill>
                  <a:prstDash val="sysDot"/>
                </a:ln>
                <a:effectLst/>
              </c:spPr>
              <c:txPr>
                <a:bodyPr rot="0" vert="horz"/>
                <a:lstStyle/>
                <a:p>
                  <a:pPr>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7-0641-F748-A1AC-7B86BEFF9255}"/>
                </c:ext>
              </c:extLst>
            </c:dLbl>
            <c:spPr>
              <a:noFill/>
              <a:ln>
                <a:noFill/>
              </a:ln>
              <a:effectLst/>
            </c:spPr>
            <c:txPr>
              <a:bodyPr rot="0" vert="horz"/>
              <a:lstStyle/>
              <a:p>
                <a:pPr>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BLEU!$G$4:$G$13</c:f>
              <c:numCache>
                <c:formatCode>General</c:formatCode>
                <c:ptCount val="10"/>
                <c:pt idx="0">
                  <c:v>26.8</c:v>
                </c:pt>
                <c:pt idx="1">
                  <c:v>29.4</c:v>
                </c:pt>
                <c:pt idx="2">
                  <c:v>30</c:v>
                </c:pt>
                <c:pt idx="3">
                  <c:v>30.4</c:v>
                </c:pt>
                <c:pt idx="4">
                  <c:v>30.2</c:v>
                </c:pt>
                <c:pt idx="5">
                  <c:v>30.2</c:v>
                </c:pt>
                <c:pt idx="6">
                  <c:v>29.3</c:v>
                </c:pt>
                <c:pt idx="7">
                  <c:v>29.4</c:v>
                </c:pt>
                <c:pt idx="8">
                  <c:v>29</c:v>
                </c:pt>
                <c:pt idx="9">
                  <c:v>28.3</c:v>
                </c:pt>
              </c:numCache>
            </c:numRef>
          </c:val>
          <c:smooth val="0"/>
          <c:extLst>
            <c:ext xmlns:c16="http://schemas.microsoft.com/office/drawing/2014/chart" uri="{C3380CC4-5D6E-409C-BE32-E72D297353CC}">
              <c16:uniqueId val="{00000008-0641-F748-A1AC-7B86BEFF9255}"/>
            </c:ext>
          </c:extLst>
        </c:ser>
        <c:ser>
          <c:idx val="3"/>
          <c:order val="2"/>
          <c:tx>
            <c:strRef>
              <c:f>BLEU!$H$3</c:f>
              <c:strCache>
                <c:ptCount val="1"/>
                <c:pt idx="0">
                  <c:v>1M</c:v>
                </c:pt>
              </c:strCache>
            </c:strRef>
          </c:tx>
          <c:spPr>
            <a:ln w="19050" cap="rnd">
              <a:solidFill>
                <a:srgbClr val="FFC000"/>
              </a:solidFill>
              <a:prstDash val="sysDot"/>
              <a:round/>
            </a:ln>
            <a:effectLst/>
          </c:spPr>
          <c:marker>
            <c:symbol val="triangle"/>
            <c:size val="4"/>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9-0641-F748-A1AC-7B86BEFF9255}"/>
                </c:ext>
              </c:extLst>
            </c:dLbl>
            <c:dLbl>
              <c:idx val="1"/>
              <c:layout>
                <c:manualLayout>
                  <c:x val="-8.2599118942731278E-3"/>
                  <c:y val="6.172839506172782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641-F748-A1AC-7B86BEFF9255}"/>
                </c:ext>
              </c:extLst>
            </c:dLbl>
            <c:dLbl>
              <c:idx val="2"/>
              <c:layout>
                <c:manualLayout>
                  <c:x val="0"/>
                  <c:y val="1.23456790123456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641-F748-A1AC-7B86BEFF9255}"/>
                </c:ext>
              </c:extLst>
            </c:dLbl>
            <c:dLbl>
              <c:idx val="3"/>
              <c:layout>
                <c:manualLayout>
                  <c:x val="5.0476656243251074E-17"/>
                  <c:y val="9.259259259259203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641-F748-A1AC-7B86BEFF9255}"/>
                </c:ext>
              </c:extLst>
            </c:dLbl>
            <c:dLbl>
              <c:idx val="4"/>
              <c:layout>
                <c:manualLayout>
                  <c:x val="-5.5066079295154188E-3"/>
                  <c:y val="1.8518518518518462E-2"/>
                </c:manualLayout>
              </c:layout>
              <c:spPr>
                <a:noFill/>
                <a:ln>
                  <a:solidFill>
                    <a:schemeClr val="accent4"/>
                  </a:solidFill>
                  <a:prstDash val="sysDot"/>
                </a:ln>
                <a:effectLst/>
              </c:spPr>
              <c:txPr>
                <a:bodyPr rot="0" vert="horz"/>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641-F748-A1AC-7B86BEFF9255}"/>
                </c:ext>
              </c:extLst>
            </c:dLbl>
            <c:dLbl>
              <c:idx val="5"/>
              <c:layout>
                <c:manualLayout>
                  <c:x val="-5.5066079295154188E-3"/>
                  <c:y val="2.1604938271604937E-2"/>
                </c:manualLayout>
              </c:layout>
              <c:spPr>
                <a:noFill/>
                <a:ln>
                  <a:solidFill>
                    <a:schemeClr val="accent4"/>
                  </a:solidFill>
                </a:ln>
                <a:effectLst/>
              </c:spPr>
              <c:txPr>
                <a:bodyPr rot="0" vert="horz"/>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641-F748-A1AC-7B86BEFF9255}"/>
                </c:ext>
              </c:extLst>
            </c:dLbl>
            <c:dLbl>
              <c:idx val="6"/>
              <c:layout>
                <c:manualLayout>
                  <c:x val="-2.7533039647577094E-3"/>
                  <c:y val="-1.23456790123457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0641-F748-A1AC-7B86BEFF9255}"/>
                </c:ext>
              </c:extLst>
            </c:dLbl>
            <c:dLbl>
              <c:idx val="7"/>
              <c:layout>
                <c:manualLayout>
                  <c:x val="-5.5066079295154188E-3"/>
                  <c:y val="-9.259259259259288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641-F748-A1AC-7B86BEFF9255}"/>
                </c:ext>
              </c:extLst>
            </c:dLbl>
            <c:dLbl>
              <c:idx val="8"/>
              <c:layout>
                <c:manualLayout>
                  <c:x val="-1.3766519823788546E-2"/>
                  <c:y val="-1.85185185185185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641-F748-A1AC-7B86BEFF9255}"/>
                </c:ext>
              </c:extLst>
            </c:dLbl>
            <c:spPr>
              <a:noFill/>
              <a:ln>
                <a:noFill/>
              </a:ln>
              <a:effectLst/>
            </c:spPr>
            <c:txPr>
              <a:bodyPr rot="0" vert="horz"/>
              <a:lstStyle/>
              <a:p>
                <a:pPr>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BLEU!$H$4:$H$13</c:f>
              <c:numCache>
                <c:formatCode>General</c:formatCode>
                <c:ptCount val="10"/>
                <c:pt idx="0">
                  <c:v>28.2</c:v>
                </c:pt>
                <c:pt idx="1">
                  <c:v>31.1</c:v>
                </c:pt>
                <c:pt idx="2">
                  <c:v>32.200000000000003</c:v>
                </c:pt>
                <c:pt idx="3">
                  <c:v>32.700000000000003</c:v>
                </c:pt>
                <c:pt idx="4">
                  <c:v>32.9</c:v>
                </c:pt>
                <c:pt idx="5">
                  <c:v>33</c:v>
                </c:pt>
                <c:pt idx="6">
                  <c:v>32.799999999999997</c:v>
                </c:pt>
                <c:pt idx="7">
                  <c:v>32.5</c:v>
                </c:pt>
                <c:pt idx="8">
                  <c:v>32</c:v>
                </c:pt>
                <c:pt idx="9">
                  <c:v>31.4</c:v>
                </c:pt>
              </c:numCache>
            </c:numRef>
          </c:val>
          <c:smooth val="0"/>
          <c:extLst>
            <c:ext xmlns:c16="http://schemas.microsoft.com/office/drawing/2014/chart" uri="{C3380CC4-5D6E-409C-BE32-E72D297353CC}">
              <c16:uniqueId val="{00000012-0641-F748-A1AC-7B86BEFF9255}"/>
            </c:ext>
          </c:extLst>
        </c:ser>
        <c:ser>
          <c:idx val="4"/>
          <c:order val="3"/>
          <c:tx>
            <c:strRef>
              <c:f>BLEU!$I$3</c:f>
              <c:strCache>
                <c:ptCount val="1"/>
                <c:pt idx="0">
                  <c:v>4.5M</c:v>
                </c:pt>
              </c:strCache>
            </c:strRef>
          </c:tx>
          <c:spPr>
            <a:ln w="19050" cap="rnd">
              <a:solidFill>
                <a:srgbClr val="5B9BD5"/>
              </a:solidFill>
              <a:prstDash val="lgDashDot"/>
              <a:round/>
            </a:ln>
            <a:effectLst/>
          </c:spPr>
          <c:marker>
            <c:symbol val="square"/>
            <c:size val="4"/>
            <c:spPr>
              <a:solidFill>
                <a:schemeClr val="accent5"/>
              </a:solidFill>
              <a:ln w="6350">
                <a:solidFill>
                  <a:schemeClr val="accent5"/>
                </a:solidFill>
              </a:ln>
              <a:effectLst/>
            </c:spPr>
          </c:marker>
          <c:dLbls>
            <c:dLbl>
              <c:idx val="7"/>
              <c:spPr>
                <a:noFill/>
                <a:ln>
                  <a:solidFill>
                    <a:srgbClr val="4472C4"/>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3-0641-F748-A1AC-7B86BEFF9255}"/>
                </c:ext>
              </c:extLst>
            </c:dLbl>
            <c:dLbl>
              <c:idx val="8"/>
              <c:spPr>
                <a:noFill/>
                <a:ln>
                  <a:solidFill>
                    <a:schemeClr val="accent1"/>
                  </a:solidFill>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4-0641-F748-A1AC-7B86BEFF9255}"/>
                </c:ext>
              </c:extLst>
            </c:dLbl>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BLEU!$I$4:$I$13</c:f>
              <c:numCache>
                <c:formatCode>General</c:formatCode>
                <c:ptCount val="10"/>
                <c:pt idx="0">
                  <c:v>28.2</c:v>
                </c:pt>
                <c:pt idx="1">
                  <c:v>32.299999999999997</c:v>
                </c:pt>
                <c:pt idx="2">
                  <c:v>33.299999999999997</c:v>
                </c:pt>
                <c:pt idx="3">
                  <c:v>33.9</c:v>
                </c:pt>
                <c:pt idx="4">
                  <c:v>34.4</c:v>
                </c:pt>
                <c:pt idx="5">
                  <c:v>35.1</c:v>
                </c:pt>
                <c:pt idx="6">
                  <c:v>35.9</c:v>
                </c:pt>
                <c:pt idx="7">
                  <c:v>36.799999999999997</c:v>
                </c:pt>
                <c:pt idx="8">
                  <c:v>36.9</c:v>
                </c:pt>
                <c:pt idx="9">
                  <c:v>36.5</c:v>
                </c:pt>
              </c:numCache>
            </c:numRef>
          </c:val>
          <c:smooth val="0"/>
          <c:extLst>
            <c:ext xmlns:c16="http://schemas.microsoft.com/office/drawing/2014/chart" uri="{C3380CC4-5D6E-409C-BE32-E72D297353CC}">
              <c16:uniqueId val="{00000015-0641-F748-A1AC-7B86BEFF9255}"/>
            </c:ext>
          </c:extLst>
        </c:ser>
        <c:dLbls>
          <c:showLegendKey val="0"/>
          <c:showVal val="0"/>
          <c:showCatName val="0"/>
          <c:showSerName val="0"/>
          <c:showPercent val="0"/>
          <c:showBubbleSize val="0"/>
        </c:dLbls>
        <c:marker val="1"/>
        <c:smooth val="0"/>
        <c:axId val="350029568"/>
        <c:axId val="345731216"/>
      </c:lineChart>
      <c:catAx>
        <c:axId val="350029568"/>
        <c:scaling>
          <c:orientation val="minMax"/>
        </c:scaling>
        <c:delete val="0"/>
        <c:axPos val="b"/>
        <c:title>
          <c:tx>
            <c:rich>
              <a:bodyPr rot="0" vert="horz"/>
              <a:lstStyle/>
              <a:p>
                <a:pPr>
                  <a:defRPr sz="1400" b="0">
                    <a:solidFill>
                      <a:srgbClr val="C00000"/>
                    </a:solidFill>
                  </a:defRPr>
                </a:pPr>
                <a:r>
                  <a:rPr lang="en-US" sz="1400" b="0">
                    <a:solidFill>
                      <a:srgbClr val="C00000"/>
                    </a:solidFill>
                  </a:rPr>
                  <a:t>Vocabulary Size</a:t>
                </a:r>
              </a:p>
            </c:rich>
          </c:tx>
          <c:layout>
            <c:manualLayout>
              <c:xMode val="edge"/>
              <c:yMode val="edge"/>
              <c:x val="0.42257908949628326"/>
              <c:y val="0.93479002624671914"/>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45731216"/>
        <c:crosses val="autoZero"/>
        <c:auto val="0"/>
        <c:lblAlgn val="ctr"/>
        <c:lblOffset val="100"/>
        <c:noMultiLvlLbl val="0"/>
      </c:catAx>
      <c:valAx>
        <c:axId val="345731216"/>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sz="1400" b="0">
                    <a:solidFill>
                      <a:schemeClr val="accent1"/>
                    </a:solidFill>
                  </a:defRPr>
                </a:pPr>
                <a:r>
                  <a:rPr lang="en-US" sz="1400" b="0">
                    <a:solidFill>
                      <a:schemeClr val="accent1"/>
                    </a:solidFill>
                  </a:rPr>
                  <a:t>BLEU</a:t>
                </a:r>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en-US"/>
          </a:p>
        </c:txPr>
        <c:crossAx val="350029568"/>
        <c:crosses val="autoZero"/>
        <c:crossBetween val="between"/>
      </c:valAx>
      <c:spPr>
        <a:noFill/>
        <a:ln>
          <a:noFill/>
        </a:ln>
        <a:effectLst/>
      </c:spPr>
    </c:plotArea>
    <c:legend>
      <c:legendPos val="b"/>
      <c:layout>
        <c:manualLayout>
          <c:xMode val="edge"/>
          <c:yMode val="edge"/>
          <c:x val="2.3555151780549736E-2"/>
          <c:y val="8.2658180147461804E-2"/>
          <c:w val="0.94759969537057642"/>
          <c:h val="6.1180704684641693E-2"/>
        </c:manualLayout>
      </c:layout>
      <c:overlay val="0"/>
      <c:spPr>
        <a:noFill/>
        <a:ln>
          <a:noFill/>
        </a:ln>
        <a:effectLst/>
      </c:spPr>
      <c:txPr>
        <a:bodyPr rot="0" vert="horz"/>
        <a:lstStyle/>
        <a:p>
          <a:pPr>
            <a:defRPr/>
          </a:pPr>
          <a:endParaRPr lang="en-US"/>
        </a:p>
      </c:txPr>
    </c:legend>
    <c:plotVisOnly val="1"/>
    <c:dispBlanksAs val="gap"/>
    <c:showDLblsOverMax val="0"/>
    <c:extLst/>
  </c:chart>
  <c:spPr>
    <a:noFill/>
    <a:ln>
      <a:noFill/>
    </a:ln>
    <a:effectLst/>
  </c:spPr>
  <c:txPr>
    <a:bodyPr/>
    <a:lstStyle/>
    <a:p>
      <a:pPr>
        <a:defRPr sz="1100">
          <a:latin typeface="Garamond" panose="02020404030301010803" pitchFamily="18" charset="0"/>
          <a:cs typeface="Times New Roman" panose="02020603050405020304" pitchFamily="18" charset="0"/>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vert="horz"/>
          <a:lstStyle/>
          <a:p>
            <a:pPr>
              <a:defRPr sz="1600" b="0">
                <a:solidFill>
                  <a:srgbClr val="990000"/>
                </a:solidFill>
              </a:defRPr>
            </a:pPr>
            <a:r>
              <a:rPr lang="en-US" sz="1600" b="0">
                <a:solidFill>
                  <a:srgbClr val="990000"/>
                </a:solidFill>
              </a:rPr>
              <a:t>BLEU vs Vocabulary Size</a:t>
            </a:r>
          </a:p>
          <a:p>
            <a:pPr>
              <a:defRPr sz="1600" b="0">
                <a:solidFill>
                  <a:srgbClr val="990000"/>
                </a:solidFill>
              </a:defRPr>
            </a:pPr>
            <a:r>
              <a:rPr lang="en-US" sz="1600" b="0">
                <a:solidFill>
                  <a:srgbClr val="990000"/>
                </a:solidFill>
              </a:rPr>
              <a:t>EN→HI  IITB Test and EN→LT NewsTest2019 </a:t>
            </a:r>
          </a:p>
        </c:rich>
      </c:tx>
      <c:layout>
        <c:manualLayout>
          <c:xMode val="edge"/>
          <c:yMode val="edge"/>
          <c:x val="0.15975454371646819"/>
          <c:y val="2.0379126706586516E-2"/>
        </c:manualLayout>
      </c:layout>
      <c:overlay val="0"/>
      <c:spPr>
        <a:noFill/>
        <a:ln>
          <a:noFill/>
        </a:ln>
        <a:effectLst/>
      </c:spPr>
    </c:title>
    <c:autoTitleDeleted val="0"/>
    <c:plotArea>
      <c:layout>
        <c:manualLayout>
          <c:layoutTarget val="inner"/>
          <c:xMode val="edge"/>
          <c:yMode val="edge"/>
          <c:x val="9.8396181329934912E-2"/>
          <c:y val="0.23195770589776074"/>
          <c:w val="0.87511056240802254"/>
          <c:h val="0.64052750025391414"/>
        </c:manualLayout>
      </c:layout>
      <c:lineChart>
        <c:grouping val="standard"/>
        <c:varyColors val="0"/>
        <c:ser>
          <c:idx val="1"/>
          <c:order val="0"/>
          <c:tx>
            <c:strRef>
              <c:f>BLEU!$J$3</c:f>
              <c:strCache>
                <c:ptCount val="1"/>
                <c:pt idx="0">
                  <c:v>0.5M EN-HI </c:v>
                </c:pt>
              </c:strCache>
            </c:strRef>
          </c:tx>
          <c:spPr>
            <a:ln w="25400" cap="rnd">
              <a:solidFill>
                <a:schemeClr val="accent2"/>
              </a:solidFill>
              <a:round/>
            </a:ln>
            <a:effectLst/>
          </c:spPr>
          <c:marker>
            <c:symbol val="circle"/>
            <c:size val="6"/>
            <c:spPr>
              <a:solidFill>
                <a:schemeClr val="accent2"/>
              </a:solidFill>
              <a:ln w="9525">
                <a:solidFill>
                  <a:schemeClr val="accent2"/>
                </a:solidFill>
              </a:ln>
              <a:effectLst/>
            </c:spPr>
          </c:marker>
          <c:dLbls>
            <c:dLbl>
              <c:idx val="1"/>
              <c:spPr>
                <a:noFill/>
                <a:ln>
                  <a:solidFill>
                    <a:srgbClr val="ED7D31"/>
                  </a:solidFill>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0-5EC5-0342-B8A4-069C1C299650}"/>
                </c:ext>
              </c:extLst>
            </c:dLbl>
            <c:dLbl>
              <c:idx val="2"/>
              <c:spPr>
                <a:noFill/>
                <a:ln>
                  <a:solidFill>
                    <a:srgbClr val="ED7D31"/>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1-5EC5-0342-B8A4-069C1C299650}"/>
                </c:ext>
              </c:extLst>
            </c:dLbl>
            <c:dLbl>
              <c:idx val="3"/>
              <c:spPr>
                <a:noFill/>
                <a:ln>
                  <a:solidFill>
                    <a:srgbClr val="ED7D31"/>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F-5EC5-0342-B8A4-069C1C299650}"/>
                </c:ext>
              </c:extLst>
            </c:dLbl>
            <c:dLbl>
              <c:idx val="4"/>
              <c:spPr>
                <a:noFill/>
                <a:ln>
                  <a:solidFill>
                    <a:srgbClr val="ED7D31"/>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0-5EC5-0342-B8A4-069C1C299650}"/>
                </c:ext>
              </c:extLst>
            </c:dLbl>
            <c:dLbl>
              <c:idx val="5"/>
              <c:spPr>
                <a:noFill/>
                <a:ln>
                  <a:solidFill>
                    <a:srgbClr val="ED7D31"/>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1-5EC5-0342-B8A4-069C1C299650}"/>
                </c:ext>
              </c:extLst>
            </c:dLbl>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BLEU!$J$4:$J$13</c:f>
              <c:numCache>
                <c:formatCode>General</c:formatCode>
                <c:ptCount val="10"/>
                <c:pt idx="0">
                  <c:v>15.4</c:v>
                </c:pt>
                <c:pt idx="1">
                  <c:v>15.8</c:v>
                </c:pt>
                <c:pt idx="2">
                  <c:v>15.6</c:v>
                </c:pt>
                <c:pt idx="3">
                  <c:v>15.7</c:v>
                </c:pt>
                <c:pt idx="4">
                  <c:v>15.7</c:v>
                </c:pt>
                <c:pt idx="5">
                  <c:v>15.7</c:v>
                </c:pt>
                <c:pt idx="6">
                  <c:v>15.4</c:v>
                </c:pt>
                <c:pt idx="7">
                  <c:v>14.5</c:v>
                </c:pt>
                <c:pt idx="8">
                  <c:v>13.9</c:v>
                </c:pt>
                <c:pt idx="9">
                  <c:v>13.8</c:v>
                </c:pt>
              </c:numCache>
            </c:numRef>
          </c:val>
          <c:smooth val="0"/>
          <c:extLst>
            <c:ext xmlns:c16="http://schemas.microsoft.com/office/drawing/2014/chart" uri="{C3380CC4-5D6E-409C-BE32-E72D297353CC}">
              <c16:uniqueId val="{00000002-5EC5-0342-B8A4-069C1C299650}"/>
            </c:ext>
          </c:extLst>
        </c:ser>
        <c:ser>
          <c:idx val="2"/>
          <c:order val="1"/>
          <c:tx>
            <c:strRef>
              <c:f>BLEU!$K$3</c:f>
              <c:strCache>
                <c:ptCount val="1"/>
                <c:pt idx="0">
                  <c:v>1.3M EN-HI</c:v>
                </c:pt>
              </c:strCache>
            </c:strRef>
          </c:tx>
          <c:spPr>
            <a:ln w="25400" cap="rnd">
              <a:solidFill>
                <a:srgbClr val="92D050"/>
              </a:solidFill>
              <a:prstDash val="dash"/>
              <a:round/>
            </a:ln>
            <a:effectLst/>
          </c:spPr>
          <c:marker>
            <c:symbol val="diamond"/>
            <c:size val="6"/>
            <c:spPr>
              <a:solidFill>
                <a:srgbClr val="92D050"/>
              </a:solidFill>
              <a:ln w="9525">
                <a:solidFill>
                  <a:schemeClr val="accent3"/>
                </a:solidFill>
              </a:ln>
              <a:effectLst/>
            </c:spPr>
          </c:marker>
          <c:dLbls>
            <c:dLbl>
              <c:idx val="2"/>
              <c:spPr>
                <a:noFill/>
                <a:ln>
                  <a:no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3-5EC5-0342-B8A4-069C1C299650}"/>
                </c:ext>
              </c:extLst>
            </c:dLbl>
            <c:dLbl>
              <c:idx val="3"/>
              <c:spPr>
                <a:noFill/>
                <a:ln>
                  <a:solidFill>
                    <a:srgbClr val="70AD47"/>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4-5EC5-0342-B8A4-069C1C299650}"/>
                </c:ext>
              </c:extLst>
            </c:dLbl>
            <c:dLbl>
              <c:idx val="4"/>
              <c:spPr>
                <a:noFill/>
                <a:ln>
                  <a:solidFill>
                    <a:srgbClr val="70AD47"/>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5-5EC5-0342-B8A4-069C1C299650}"/>
                </c:ext>
              </c:extLst>
            </c:dLbl>
            <c:dLbl>
              <c:idx val="5"/>
              <c:spPr>
                <a:noFill/>
                <a:ln>
                  <a:solidFill>
                    <a:srgbClr val="70AD47"/>
                  </a:solidFill>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6-5EC5-0342-B8A4-069C1C299650}"/>
                </c:ext>
              </c:extLst>
            </c:dLbl>
            <c:dLbl>
              <c:idx val="7"/>
              <c:layout>
                <c:manualLayout>
                  <c:x val="-4.0283023146642005E-2"/>
                  <c:y val="2.3767874229570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C5-0342-B8A4-069C1C299650}"/>
                </c:ext>
              </c:extLst>
            </c:dLbl>
            <c:dLbl>
              <c:idx val="8"/>
              <c:layout>
                <c:manualLayout>
                  <c:x val="-3.8430930128405601E-2"/>
                  <c:y val="2.91989672370382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EC5-0342-B8A4-069C1C299650}"/>
                </c:ext>
              </c:extLst>
            </c:dLbl>
            <c:dLbl>
              <c:idx val="9"/>
              <c:layout>
                <c:manualLayout>
                  <c:x val="-3.4726744091932646E-2"/>
                  <c:y val="3.463006024450609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EC5-0342-B8A4-069C1C299650}"/>
                </c:ext>
              </c:extLst>
            </c:dLbl>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BLEU!$K$4:$K$13</c:f>
              <c:numCache>
                <c:formatCode>General</c:formatCode>
                <c:ptCount val="10"/>
                <c:pt idx="0">
                  <c:v>16.8</c:v>
                </c:pt>
                <c:pt idx="1">
                  <c:v>17.5</c:v>
                </c:pt>
                <c:pt idx="2">
                  <c:v>17.2</c:v>
                </c:pt>
                <c:pt idx="3">
                  <c:v>18</c:v>
                </c:pt>
                <c:pt idx="4">
                  <c:v>17.899999999999999</c:v>
                </c:pt>
                <c:pt idx="5">
                  <c:v>18.100000000000001</c:v>
                </c:pt>
                <c:pt idx="6">
                  <c:v>17.7</c:v>
                </c:pt>
                <c:pt idx="7">
                  <c:v>17.3</c:v>
                </c:pt>
                <c:pt idx="8">
                  <c:v>16.899999999999999</c:v>
                </c:pt>
                <c:pt idx="9">
                  <c:v>16.7</c:v>
                </c:pt>
              </c:numCache>
            </c:numRef>
          </c:val>
          <c:smooth val="0"/>
          <c:extLst>
            <c:ext xmlns:c16="http://schemas.microsoft.com/office/drawing/2014/chart" uri="{C3380CC4-5D6E-409C-BE32-E72D297353CC}">
              <c16:uniqueId val="{0000000A-5EC5-0342-B8A4-069C1C299650}"/>
            </c:ext>
          </c:extLst>
        </c:ser>
        <c:ser>
          <c:idx val="3"/>
          <c:order val="2"/>
          <c:tx>
            <c:strRef>
              <c:f>BLEU!$L$3</c:f>
              <c:strCache>
                <c:ptCount val="1"/>
                <c:pt idx="0">
                  <c:v>0.6M EN-LT</c:v>
                </c:pt>
              </c:strCache>
            </c:strRef>
          </c:tx>
          <c:spPr>
            <a:ln w="28575" cap="rnd">
              <a:solidFill>
                <a:schemeClr val="accent4"/>
              </a:solidFill>
              <a:prstDash val="sysDot"/>
              <a:round/>
            </a:ln>
            <a:effectLst/>
          </c:spPr>
          <c:marker>
            <c:symbol val="triangle"/>
            <c:size val="8"/>
            <c:spPr>
              <a:solidFill>
                <a:schemeClr val="accent4"/>
              </a:solidFill>
              <a:ln w="9525">
                <a:solidFill>
                  <a:schemeClr val="accent4"/>
                </a:solidFill>
              </a:ln>
              <a:effectLst/>
            </c:spPr>
          </c:marker>
          <c:dLbls>
            <c:dLbl>
              <c:idx val="1"/>
              <c:spPr>
                <a:noFill/>
                <a:ln>
                  <a:solidFill>
                    <a:srgbClr val="FFC000"/>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B-5EC5-0342-B8A4-069C1C299650}"/>
                </c:ext>
              </c:extLst>
            </c:dLbl>
            <c:dLbl>
              <c:idx val="3"/>
              <c:spPr>
                <a:noFill/>
                <a:ln>
                  <a:solidFill>
                    <a:srgbClr val="FFC000"/>
                  </a:solidFill>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C-5EC5-0342-B8A4-069C1C299650}"/>
                </c:ext>
              </c:extLst>
            </c:dLbl>
            <c:dLbl>
              <c:idx val="4"/>
              <c:spPr>
                <a:noFill/>
                <a:ln>
                  <a:solidFill>
                    <a:srgbClr val="FFC000"/>
                  </a:solidFill>
                  <a:prstDash val="sysDot"/>
                </a:ln>
                <a:effectLst/>
              </c:spPr>
              <c:txPr>
                <a:bodyPr rot="0" vert="horz"/>
                <a:lstStyle/>
                <a:p>
                  <a:pPr>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D-5EC5-0342-B8A4-069C1C299650}"/>
                </c:ext>
              </c:extLst>
            </c:dLbl>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BLEU!$A$4:$A$13</c:f>
              <c:strCache>
                <c:ptCount val="10"/>
                <c:pt idx="0">
                  <c:v>Chars</c:v>
                </c:pt>
                <c:pt idx="1">
                  <c:v>500</c:v>
                </c:pt>
                <c:pt idx="2">
                  <c:v>1K</c:v>
                </c:pt>
                <c:pt idx="3">
                  <c:v>2K</c:v>
                </c:pt>
                <c:pt idx="4">
                  <c:v>4K</c:v>
                </c:pt>
                <c:pt idx="5">
                  <c:v>8K</c:v>
                </c:pt>
                <c:pt idx="6">
                  <c:v>16K</c:v>
                </c:pt>
                <c:pt idx="7">
                  <c:v>32K</c:v>
                </c:pt>
                <c:pt idx="8">
                  <c:v>48K</c:v>
                </c:pt>
                <c:pt idx="9">
                  <c:v>64K</c:v>
                </c:pt>
              </c:strCache>
            </c:strRef>
          </c:cat>
          <c:val>
            <c:numRef>
              <c:f>BLEU!$L$4:$L$13</c:f>
              <c:numCache>
                <c:formatCode>General</c:formatCode>
                <c:ptCount val="10"/>
                <c:pt idx="0">
                  <c:v>19.2</c:v>
                </c:pt>
                <c:pt idx="1">
                  <c:v>20.399999999999999</c:v>
                </c:pt>
                <c:pt idx="2">
                  <c:v>20.2</c:v>
                </c:pt>
                <c:pt idx="3">
                  <c:v>20.5</c:v>
                </c:pt>
                <c:pt idx="4">
                  <c:v>20.3</c:v>
                </c:pt>
                <c:pt idx="5">
                  <c:v>19.8</c:v>
                </c:pt>
                <c:pt idx="6">
                  <c:v>19.399999999999999</c:v>
                </c:pt>
                <c:pt idx="7">
                  <c:v>18.399999999999999</c:v>
                </c:pt>
                <c:pt idx="8">
                  <c:v>18.2</c:v>
                </c:pt>
                <c:pt idx="9">
                  <c:v>17.5</c:v>
                </c:pt>
              </c:numCache>
            </c:numRef>
          </c:val>
          <c:smooth val="0"/>
          <c:extLst>
            <c:ext xmlns:c16="http://schemas.microsoft.com/office/drawing/2014/chart" uri="{C3380CC4-5D6E-409C-BE32-E72D297353CC}">
              <c16:uniqueId val="{0000000E-5EC5-0342-B8A4-069C1C299650}"/>
            </c:ext>
          </c:extLst>
        </c:ser>
        <c:dLbls>
          <c:showLegendKey val="0"/>
          <c:showVal val="0"/>
          <c:showCatName val="0"/>
          <c:showSerName val="0"/>
          <c:showPercent val="0"/>
          <c:showBubbleSize val="0"/>
        </c:dLbls>
        <c:marker val="1"/>
        <c:smooth val="0"/>
        <c:axId val="350029568"/>
        <c:axId val="345731216"/>
      </c:lineChart>
      <c:catAx>
        <c:axId val="350029568"/>
        <c:scaling>
          <c:orientation val="minMax"/>
        </c:scaling>
        <c:delete val="0"/>
        <c:axPos val="b"/>
        <c:title>
          <c:tx>
            <c:rich>
              <a:bodyPr rot="0" vert="horz"/>
              <a:lstStyle/>
              <a:p>
                <a:pPr>
                  <a:defRPr sz="1200" b="0">
                    <a:solidFill>
                      <a:srgbClr val="C00000"/>
                    </a:solidFill>
                  </a:defRPr>
                </a:pPr>
                <a:r>
                  <a:rPr lang="en-US" sz="1200" b="0">
                    <a:solidFill>
                      <a:srgbClr val="C00000"/>
                    </a:solidFill>
                  </a:rPr>
                  <a:t>Vocabulary Size</a:t>
                </a:r>
              </a:p>
            </c:rich>
          </c:tx>
          <c:layout>
            <c:manualLayout>
              <c:xMode val="edge"/>
              <c:yMode val="edge"/>
              <c:x val="0.40875695538057744"/>
              <c:y val="0.93586143271105249"/>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45731216"/>
        <c:crosses val="autoZero"/>
        <c:auto val="0"/>
        <c:lblAlgn val="ctr"/>
        <c:lblOffset val="100"/>
        <c:noMultiLvlLbl val="0"/>
      </c:catAx>
      <c:valAx>
        <c:axId val="345731216"/>
        <c:scaling>
          <c:orientation val="minMax"/>
          <c:max val="21.5"/>
          <c:min val="12"/>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sz="1200" b="0">
                    <a:solidFill>
                      <a:srgbClr val="0070C0"/>
                    </a:solidFill>
                  </a:defRPr>
                </a:pPr>
                <a:r>
                  <a:rPr lang="en-US" sz="1200" b="0" dirty="0">
                    <a:solidFill>
                      <a:srgbClr val="0070C0"/>
                    </a:solidFill>
                  </a:rPr>
                  <a:t>BLEU</a:t>
                </a:r>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en-US"/>
          </a:p>
        </c:txPr>
        <c:crossAx val="350029568"/>
        <c:crosses val="autoZero"/>
        <c:crossBetween val="between"/>
      </c:valAx>
      <c:spPr>
        <a:noFill/>
        <a:ln>
          <a:noFill/>
        </a:ln>
        <a:effectLst/>
      </c:spPr>
    </c:plotArea>
    <c:legend>
      <c:legendPos val="b"/>
      <c:layout>
        <c:manualLayout>
          <c:xMode val="edge"/>
          <c:yMode val="edge"/>
          <c:x val="0.17990253718285215"/>
          <c:y val="0.1384469001237508"/>
          <c:w val="0.64660559930008743"/>
          <c:h val="6.1180704684641693E-2"/>
        </c:manualLayout>
      </c:layout>
      <c:overlay val="0"/>
      <c:spPr>
        <a:noFill/>
        <a:ln>
          <a:noFill/>
        </a:ln>
        <a:effectLst/>
      </c:spPr>
      <c:txPr>
        <a:bodyPr rot="0" vert="horz"/>
        <a:lstStyle/>
        <a:p>
          <a:pPr>
            <a:defRPr sz="1000"/>
          </a:pPr>
          <a:endParaRPr lang="en-US"/>
        </a:p>
      </c:txPr>
    </c:legend>
    <c:plotVisOnly val="1"/>
    <c:dispBlanksAs val="gap"/>
    <c:showDLblsOverMax val="0"/>
    <c:extLst/>
  </c:chart>
  <c:spPr>
    <a:noFill/>
    <a:ln>
      <a:noFill/>
    </a:ln>
    <a:effectLst>
      <a:glow rad="101600">
        <a:srgbClr val="A5A5A5">
          <a:satMod val="175000"/>
          <a:alpha val="40000"/>
        </a:srgbClr>
      </a:glow>
    </a:effectLst>
  </c:spPr>
  <c:txPr>
    <a:bodyPr/>
    <a:lstStyle/>
    <a:p>
      <a:pPr>
        <a:defRPr sz="1100">
          <a:latin typeface="Garamond" panose="02020404030301010803" pitchFamily="18" charset="0"/>
          <a:cs typeface="Times New Roman" panose="02020603050405020304" pitchFamily="18" charset="0"/>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40" b="0" i="0" u="none" strike="noStrike" kern="1200" spc="0" baseline="0">
                <a:solidFill>
                  <a:srgbClr val="C00000"/>
                </a:solidFill>
                <a:latin typeface="Garamond" panose="02020404030301010803" pitchFamily="18" charset="0"/>
                <a:ea typeface="+mn-ea"/>
                <a:cs typeface="Times New Roman" panose="02020603050405020304" pitchFamily="18" charset="0"/>
              </a:defRPr>
            </a:pPr>
            <a:r>
              <a:rPr lang="en-US">
                <a:solidFill>
                  <a:srgbClr val="C00000"/>
                </a:solidFill>
              </a:rPr>
              <a:t>Class Frequency Bias  DE→EN NewsTest19  </a:t>
            </a:r>
          </a:p>
        </c:rich>
      </c:tx>
      <c:layout>
        <c:manualLayout>
          <c:xMode val="edge"/>
          <c:yMode val="edge"/>
          <c:x val="0.16880777923592882"/>
          <c:y val="0"/>
        </c:manualLayout>
      </c:layout>
      <c:overlay val="0"/>
      <c:spPr>
        <a:noFill/>
        <a:ln>
          <a:noFill/>
        </a:ln>
        <a:effectLst/>
      </c:spPr>
      <c:txPr>
        <a:bodyPr rot="0" spcFirstLastPara="1" vertOverflow="ellipsis" vert="horz" wrap="square" anchor="ctr" anchorCtr="1"/>
        <a:lstStyle/>
        <a:p>
          <a:pPr algn="ctr" rtl="0">
            <a:defRPr sz="1440" b="0" i="0" u="none" strike="noStrike" kern="1200" spc="0" baseline="0">
              <a:solidFill>
                <a:srgbClr val="C00000"/>
              </a:solidFill>
              <a:latin typeface="Garamond" panose="02020404030301010803"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342266331291922"/>
          <c:y val="0.16493547681539808"/>
          <c:w val="0.81600484835228926"/>
          <c:h val="0.73729593175853014"/>
        </c:manualLayout>
      </c:layout>
      <c:scatterChart>
        <c:scatterStyle val="lineMarker"/>
        <c:varyColors val="0"/>
        <c:ser>
          <c:idx val="0"/>
          <c:order val="0"/>
          <c:tx>
            <c:v>Precision 30K</c:v>
          </c:tx>
          <c:spPr>
            <a:ln w="19050" cap="rnd">
              <a:noFill/>
              <a:round/>
            </a:ln>
            <a:effectLst/>
          </c:spPr>
          <c:marker>
            <c:symbol val="square"/>
            <c:size val="5"/>
            <c:spPr>
              <a:solidFill>
                <a:schemeClr val="accent1"/>
              </a:solidFill>
              <a:ln w="9525">
                <a:solidFill>
                  <a:schemeClr val="accent1"/>
                </a:solidFill>
              </a:ln>
              <a:effectLst/>
            </c:spPr>
          </c:marker>
          <c:trendline>
            <c:spPr>
              <a:ln w="19050" cap="rnd">
                <a:solidFill>
                  <a:schemeClr val="accent1"/>
                </a:solidFill>
                <a:prstDash val="dash"/>
              </a:ln>
              <a:effectLst/>
            </c:spPr>
            <c:trendlineType val="linear"/>
            <c:dispRSqr val="0"/>
            <c:dispEq val="0"/>
          </c:trendline>
          <c:xVal>
            <c:numRef>
              <c:f>Sheet2!$A$59:$A$67</c:f>
              <c:numCache>
                <c:formatCode>General</c:formatCode>
                <c:ptCount val="9"/>
                <c:pt idx="0">
                  <c:v>0.42699999999999999</c:v>
                </c:pt>
                <c:pt idx="1">
                  <c:v>0.46300000000000002</c:v>
                </c:pt>
                <c:pt idx="2">
                  <c:v>0.497</c:v>
                </c:pt>
                <c:pt idx="3">
                  <c:v>0.54200000000000004</c:v>
                </c:pt>
                <c:pt idx="4">
                  <c:v>0.60299999999999998</c:v>
                </c:pt>
                <c:pt idx="5">
                  <c:v>0.68600000000000005</c:v>
                </c:pt>
                <c:pt idx="6">
                  <c:v>0.69899999999999995</c:v>
                </c:pt>
              </c:numCache>
            </c:numRef>
          </c:xVal>
          <c:yVal>
            <c:numRef>
              <c:f>Sheet2!$L$59:$L$67</c:f>
              <c:numCache>
                <c:formatCode>General</c:formatCode>
                <c:ptCount val="9"/>
                <c:pt idx="0">
                  <c:v>-7.4999999999999997E-2</c:v>
                </c:pt>
                <c:pt idx="1">
                  <c:v>-7.4999999999999997E-2</c:v>
                </c:pt>
                <c:pt idx="2">
                  <c:v>-7.8E-2</c:v>
                </c:pt>
                <c:pt idx="3">
                  <c:v>5.0999999999999997E-2</c:v>
                </c:pt>
                <c:pt idx="4">
                  <c:v>0.17199999999999999</c:v>
                </c:pt>
                <c:pt idx="5">
                  <c:v>0.29899999999999999</c:v>
                </c:pt>
                <c:pt idx="6">
                  <c:v>0.30099999999999999</c:v>
                </c:pt>
              </c:numCache>
            </c:numRef>
          </c:yVal>
          <c:smooth val="0"/>
          <c:extLst>
            <c:ext xmlns:c16="http://schemas.microsoft.com/office/drawing/2014/chart" uri="{C3380CC4-5D6E-409C-BE32-E72D297353CC}">
              <c16:uniqueId val="{00000001-745A-0A49-ACBD-3842968AC887}"/>
            </c:ext>
          </c:extLst>
        </c:ser>
        <c:ser>
          <c:idx val="1"/>
          <c:order val="1"/>
          <c:tx>
            <c:v>Precision 0.5M</c:v>
          </c:tx>
          <c:spPr>
            <a:ln w="25400" cap="rnd">
              <a:noFill/>
              <a:round/>
            </a:ln>
            <a:effectLst/>
          </c:spPr>
          <c:marker>
            <c:symbol val="diamond"/>
            <c:size val="7"/>
            <c:spPr>
              <a:solidFill>
                <a:schemeClr val="accent2"/>
              </a:solidFill>
              <a:ln w="9525">
                <a:solidFill>
                  <a:schemeClr val="accent2"/>
                </a:solidFill>
              </a:ln>
              <a:effectLst/>
            </c:spPr>
          </c:marker>
          <c:trendline>
            <c:spPr>
              <a:ln w="19050" cap="rnd">
                <a:solidFill>
                  <a:schemeClr val="accent2"/>
                </a:solidFill>
                <a:prstDash val="dash"/>
              </a:ln>
              <a:effectLst/>
            </c:spPr>
            <c:trendlineType val="linear"/>
            <c:dispRSqr val="0"/>
            <c:dispEq val="0"/>
          </c:trendline>
          <c:xVal>
            <c:numRef>
              <c:f>Sheet2!$B$59:$B$67</c:f>
              <c:numCache>
                <c:formatCode>General</c:formatCode>
                <c:ptCount val="9"/>
                <c:pt idx="0">
                  <c:v>0.443</c:v>
                </c:pt>
                <c:pt idx="1">
                  <c:v>0.47099999999999997</c:v>
                </c:pt>
                <c:pt idx="2">
                  <c:v>0.49399999999999999</c:v>
                </c:pt>
                <c:pt idx="3">
                  <c:v>0.52800000000000002</c:v>
                </c:pt>
                <c:pt idx="4">
                  <c:v>0.57699999999999996</c:v>
                </c:pt>
                <c:pt idx="5">
                  <c:v>0.64300000000000002</c:v>
                </c:pt>
                <c:pt idx="6">
                  <c:v>0.71799999999999997</c:v>
                </c:pt>
                <c:pt idx="7">
                  <c:v>0.76300000000000001</c:v>
                </c:pt>
                <c:pt idx="8">
                  <c:v>0.79400000000000004</c:v>
                </c:pt>
              </c:numCache>
            </c:numRef>
          </c:xVal>
          <c:yVal>
            <c:numRef>
              <c:f>Sheet2!$M$59:$M$67</c:f>
              <c:numCache>
                <c:formatCode>General</c:formatCode>
                <c:ptCount val="9"/>
                <c:pt idx="0">
                  <c:v>-0.20300000000000001</c:v>
                </c:pt>
                <c:pt idx="1">
                  <c:v>-0.16500000000000001</c:v>
                </c:pt>
                <c:pt idx="2">
                  <c:v>-0.122</c:v>
                </c:pt>
                <c:pt idx="3">
                  <c:v>-5.0000000000000001E-3</c:v>
                </c:pt>
                <c:pt idx="4">
                  <c:v>6.0999999999999999E-2</c:v>
                </c:pt>
                <c:pt idx="5">
                  <c:v>9.7000000000000003E-2</c:v>
                </c:pt>
                <c:pt idx="6">
                  <c:v>0.13700000000000001</c:v>
                </c:pt>
                <c:pt idx="7">
                  <c:v>0.16600000000000001</c:v>
                </c:pt>
                <c:pt idx="8">
                  <c:v>0.183</c:v>
                </c:pt>
              </c:numCache>
            </c:numRef>
          </c:yVal>
          <c:smooth val="0"/>
          <c:extLst>
            <c:ext xmlns:c16="http://schemas.microsoft.com/office/drawing/2014/chart" uri="{C3380CC4-5D6E-409C-BE32-E72D297353CC}">
              <c16:uniqueId val="{00000003-745A-0A49-ACBD-3842968AC887}"/>
            </c:ext>
          </c:extLst>
        </c:ser>
        <c:ser>
          <c:idx val="2"/>
          <c:order val="2"/>
          <c:tx>
            <c:v>Precision 1M</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0"/>
            <c:dispEq val="0"/>
          </c:trendline>
          <c:xVal>
            <c:numRef>
              <c:f>Sheet2!$C$59:$C$67</c:f>
              <c:numCache>
                <c:formatCode>General</c:formatCode>
                <c:ptCount val="9"/>
                <c:pt idx="0">
                  <c:v>0.41799999999999998</c:v>
                </c:pt>
                <c:pt idx="1">
                  <c:v>0.45900000000000002</c:v>
                </c:pt>
                <c:pt idx="2">
                  <c:v>0.49</c:v>
                </c:pt>
                <c:pt idx="3">
                  <c:v>0.52700000000000002</c:v>
                </c:pt>
                <c:pt idx="4">
                  <c:v>0.57699999999999996</c:v>
                </c:pt>
                <c:pt idx="5">
                  <c:v>0.64200000000000002</c:v>
                </c:pt>
                <c:pt idx="6">
                  <c:v>0.71699999999999997</c:v>
                </c:pt>
                <c:pt idx="7">
                  <c:v>0.76100000000000001</c:v>
                </c:pt>
                <c:pt idx="8">
                  <c:v>0.79</c:v>
                </c:pt>
              </c:numCache>
            </c:numRef>
          </c:xVal>
          <c:yVal>
            <c:numRef>
              <c:f>Sheet2!$N$59:$N$67</c:f>
              <c:numCache>
                <c:formatCode>General</c:formatCode>
                <c:ptCount val="9"/>
                <c:pt idx="0">
                  <c:v>-0.23400000000000001</c:v>
                </c:pt>
                <c:pt idx="1">
                  <c:v>-0.16400000000000001</c:v>
                </c:pt>
                <c:pt idx="2">
                  <c:v>-0.108</c:v>
                </c:pt>
                <c:pt idx="3">
                  <c:v>-0.03</c:v>
                </c:pt>
                <c:pt idx="4">
                  <c:v>3.3000000000000002E-2</c:v>
                </c:pt>
                <c:pt idx="5">
                  <c:v>7.3999999999999996E-2</c:v>
                </c:pt>
                <c:pt idx="6">
                  <c:v>0.11799999999999999</c:v>
                </c:pt>
                <c:pt idx="7">
                  <c:v>0.14899999999999999</c:v>
                </c:pt>
                <c:pt idx="8">
                  <c:v>0.159</c:v>
                </c:pt>
              </c:numCache>
            </c:numRef>
          </c:yVal>
          <c:smooth val="0"/>
          <c:extLst>
            <c:ext xmlns:c16="http://schemas.microsoft.com/office/drawing/2014/chart" uri="{C3380CC4-5D6E-409C-BE32-E72D297353CC}">
              <c16:uniqueId val="{00000005-745A-0A49-ACBD-3842968AC887}"/>
            </c:ext>
          </c:extLst>
        </c:ser>
        <c:ser>
          <c:idx val="3"/>
          <c:order val="3"/>
          <c:tx>
            <c:v>Precision 4.5M</c:v>
          </c:tx>
          <c:spPr>
            <a:ln w="25400" cap="rnd">
              <a:noFill/>
              <a:round/>
            </a:ln>
            <a:effectLst/>
          </c:spPr>
          <c:marker>
            <c:symbol val="triangle"/>
            <c:size val="5"/>
            <c:spPr>
              <a:solidFill>
                <a:schemeClr val="accent4"/>
              </a:solidFill>
              <a:ln w="9525">
                <a:solidFill>
                  <a:schemeClr val="accent4"/>
                </a:solidFill>
              </a:ln>
              <a:effectLst/>
            </c:spPr>
          </c:marker>
          <c:trendline>
            <c:spPr>
              <a:ln w="19050" cap="rnd">
                <a:solidFill>
                  <a:schemeClr val="accent4"/>
                </a:solidFill>
                <a:prstDash val="dash"/>
              </a:ln>
              <a:effectLst/>
            </c:spPr>
            <c:trendlineType val="linear"/>
            <c:dispRSqr val="0"/>
            <c:dispEq val="0"/>
          </c:trendline>
          <c:xVal>
            <c:numRef>
              <c:f>Sheet2!$D$59:$D$67</c:f>
              <c:numCache>
                <c:formatCode>General</c:formatCode>
                <c:ptCount val="9"/>
                <c:pt idx="0">
                  <c:v>0.41799999999999998</c:v>
                </c:pt>
                <c:pt idx="1">
                  <c:v>0.45900000000000002</c:v>
                </c:pt>
                <c:pt idx="2">
                  <c:v>0.49</c:v>
                </c:pt>
                <c:pt idx="3">
                  <c:v>0.52700000000000002</c:v>
                </c:pt>
                <c:pt idx="4">
                  <c:v>0.57699999999999996</c:v>
                </c:pt>
                <c:pt idx="5">
                  <c:v>0.64300000000000002</c:v>
                </c:pt>
                <c:pt idx="6">
                  <c:v>0.71599999999999997</c:v>
                </c:pt>
                <c:pt idx="7">
                  <c:v>0.75900000000000001</c:v>
                </c:pt>
                <c:pt idx="8">
                  <c:v>0.78800000000000003</c:v>
                </c:pt>
              </c:numCache>
            </c:numRef>
          </c:xVal>
          <c:yVal>
            <c:numRef>
              <c:f>Sheet2!$O$59:$O$67</c:f>
              <c:numCache>
                <c:formatCode>General</c:formatCode>
                <c:ptCount val="9"/>
                <c:pt idx="0">
                  <c:v>-0.20899999999999999</c:v>
                </c:pt>
                <c:pt idx="1">
                  <c:v>-0.154</c:v>
                </c:pt>
                <c:pt idx="2">
                  <c:v>-9.6000000000000002E-2</c:v>
                </c:pt>
                <c:pt idx="3">
                  <c:v>-2.9000000000000001E-2</c:v>
                </c:pt>
                <c:pt idx="4">
                  <c:v>3.1E-2</c:v>
                </c:pt>
                <c:pt idx="5">
                  <c:v>6.4000000000000001E-2</c:v>
                </c:pt>
                <c:pt idx="6">
                  <c:v>0.112</c:v>
                </c:pt>
                <c:pt idx="7">
                  <c:v>0.14299999999999999</c:v>
                </c:pt>
                <c:pt idx="8">
                  <c:v>0.16200000000000001</c:v>
                </c:pt>
              </c:numCache>
            </c:numRef>
          </c:yVal>
          <c:smooth val="0"/>
          <c:extLst>
            <c:ext xmlns:c16="http://schemas.microsoft.com/office/drawing/2014/chart" uri="{C3380CC4-5D6E-409C-BE32-E72D297353CC}">
              <c16:uniqueId val="{00000007-745A-0A49-ACBD-3842968AC887}"/>
            </c:ext>
          </c:extLst>
        </c:ser>
        <c:ser>
          <c:idx val="4"/>
          <c:order val="4"/>
          <c:tx>
            <c:v>Recall 30K</c:v>
          </c:tx>
          <c:spPr>
            <a:ln w="25400" cap="rnd">
              <a:noFill/>
              <a:round/>
            </a:ln>
            <a:effectLst/>
          </c:spPr>
          <c:marker>
            <c:symbol val="dash"/>
            <c:size val="10"/>
            <c:spPr>
              <a:solidFill>
                <a:schemeClr val="accent5"/>
              </a:solidFill>
              <a:ln w="9525">
                <a:solidFill>
                  <a:schemeClr val="accent5"/>
                </a:solidFill>
              </a:ln>
              <a:effectLst/>
            </c:spPr>
          </c:marker>
          <c:trendline>
            <c:spPr>
              <a:ln w="19050" cap="rnd">
                <a:solidFill>
                  <a:schemeClr val="accent5"/>
                </a:solidFill>
                <a:prstDash val="dash"/>
              </a:ln>
              <a:effectLst/>
            </c:spPr>
            <c:trendlineType val="linear"/>
            <c:dispRSqr val="0"/>
            <c:dispEq val="0"/>
          </c:trendline>
          <c:xVal>
            <c:numRef>
              <c:f>Sheet2!$A$59:$A$67</c:f>
              <c:numCache>
                <c:formatCode>General</c:formatCode>
                <c:ptCount val="9"/>
                <c:pt idx="0">
                  <c:v>0.42699999999999999</c:v>
                </c:pt>
                <c:pt idx="1">
                  <c:v>0.46300000000000002</c:v>
                </c:pt>
                <c:pt idx="2">
                  <c:v>0.497</c:v>
                </c:pt>
                <c:pt idx="3">
                  <c:v>0.54200000000000004</c:v>
                </c:pt>
                <c:pt idx="4">
                  <c:v>0.60299999999999998</c:v>
                </c:pt>
                <c:pt idx="5">
                  <c:v>0.68600000000000005</c:v>
                </c:pt>
                <c:pt idx="6">
                  <c:v>0.69899999999999995</c:v>
                </c:pt>
              </c:numCache>
            </c:numRef>
          </c:xVal>
          <c:yVal>
            <c:numRef>
              <c:f>Sheet2!$W$59:$W$67</c:f>
              <c:numCache>
                <c:formatCode>General</c:formatCode>
                <c:ptCount val="9"/>
                <c:pt idx="0">
                  <c:v>-0.19500000000000001</c:v>
                </c:pt>
                <c:pt idx="1">
                  <c:v>-0.17399999999999999</c:v>
                </c:pt>
                <c:pt idx="2">
                  <c:v>-0.20499999999999999</c:v>
                </c:pt>
                <c:pt idx="3">
                  <c:v>-0.223</c:v>
                </c:pt>
                <c:pt idx="4">
                  <c:v>-0.28000000000000003</c:v>
                </c:pt>
                <c:pt idx="5">
                  <c:v>-0.34399999999999997</c:v>
                </c:pt>
                <c:pt idx="6">
                  <c:v>-0.35899999999999999</c:v>
                </c:pt>
                <c:pt idx="7">
                  <c:v>0</c:v>
                </c:pt>
                <c:pt idx="8">
                  <c:v>0</c:v>
                </c:pt>
              </c:numCache>
            </c:numRef>
          </c:yVal>
          <c:smooth val="0"/>
          <c:extLst>
            <c:ext xmlns:c16="http://schemas.microsoft.com/office/drawing/2014/chart" uri="{C3380CC4-5D6E-409C-BE32-E72D297353CC}">
              <c16:uniqueId val="{00000009-745A-0A49-ACBD-3842968AC887}"/>
            </c:ext>
          </c:extLst>
        </c:ser>
        <c:ser>
          <c:idx val="5"/>
          <c:order val="5"/>
          <c:tx>
            <c:v>Recall 0.5M</c:v>
          </c:tx>
          <c:spPr>
            <a:ln w="25400" cap="rnd">
              <a:noFill/>
              <a:round/>
            </a:ln>
            <a:effectLst/>
          </c:spPr>
          <c:marker>
            <c:symbol val="star"/>
            <c:size val="5"/>
            <c:spPr>
              <a:noFill/>
              <a:ln w="9525">
                <a:solidFill>
                  <a:schemeClr val="accent6"/>
                </a:solidFill>
              </a:ln>
              <a:effectLst/>
            </c:spPr>
          </c:marker>
          <c:trendline>
            <c:spPr>
              <a:ln w="19050" cap="rnd">
                <a:solidFill>
                  <a:schemeClr val="accent6"/>
                </a:solidFill>
                <a:prstDash val="dash"/>
              </a:ln>
              <a:effectLst/>
            </c:spPr>
            <c:trendlineType val="linear"/>
            <c:dispRSqr val="0"/>
            <c:dispEq val="0"/>
          </c:trendline>
          <c:xVal>
            <c:numRef>
              <c:f>Sheet2!$B$59:$B$67</c:f>
              <c:numCache>
                <c:formatCode>General</c:formatCode>
                <c:ptCount val="9"/>
                <c:pt idx="0">
                  <c:v>0.443</c:v>
                </c:pt>
                <c:pt idx="1">
                  <c:v>0.47099999999999997</c:v>
                </c:pt>
                <c:pt idx="2">
                  <c:v>0.49399999999999999</c:v>
                </c:pt>
                <c:pt idx="3">
                  <c:v>0.52800000000000002</c:v>
                </c:pt>
                <c:pt idx="4">
                  <c:v>0.57699999999999996</c:v>
                </c:pt>
                <c:pt idx="5">
                  <c:v>0.64300000000000002</c:v>
                </c:pt>
                <c:pt idx="6">
                  <c:v>0.71799999999999997</c:v>
                </c:pt>
                <c:pt idx="7">
                  <c:v>0.76300000000000001</c:v>
                </c:pt>
                <c:pt idx="8">
                  <c:v>0.79400000000000004</c:v>
                </c:pt>
              </c:numCache>
            </c:numRef>
          </c:xVal>
          <c:yVal>
            <c:numRef>
              <c:f>Sheet2!$X$59:$X$67</c:f>
              <c:numCache>
                <c:formatCode>General</c:formatCode>
                <c:ptCount val="9"/>
                <c:pt idx="0">
                  <c:v>-0.20899999999999999</c:v>
                </c:pt>
                <c:pt idx="1">
                  <c:v>-0.156</c:v>
                </c:pt>
                <c:pt idx="2">
                  <c:v>-0.17</c:v>
                </c:pt>
                <c:pt idx="3">
                  <c:v>-0.128</c:v>
                </c:pt>
                <c:pt idx="4">
                  <c:v>-0.16</c:v>
                </c:pt>
                <c:pt idx="5">
                  <c:v>-0.17399999999999999</c:v>
                </c:pt>
                <c:pt idx="6">
                  <c:v>-0.16500000000000001</c:v>
                </c:pt>
                <c:pt idx="7">
                  <c:v>-0.18</c:v>
                </c:pt>
                <c:pt idx="8">
                  <c:v>-0.192</c:v>
                </c:pt>
              </c:numCache>
            </c:numRef>
          </c:yVal>
          <c:smooth val="0"/>
          <c:extLst>
            <c:ext xmlns:c16="http://schemas.microsoft.com/office/drawing/2014/chart" uri="{C3380CC4-5D6E-409C-BE32-E72D297353CC}">
              <c16:uniqueId val="{0000000B-745A-0A49-ACBD-3842968AC887}"/>
            </c:ext>
          </c:extLst>
        </c:ser>
        <c:ser>
          <c:idx val="6"/>
          <c:order val="6"/>
          <c:tx>
            <c:v>Recall 1M</c:v>
          </c:tx>
          <c:spPr>
            <a:ln w="25400" cap="rnd">
              <a:noFill/>
              <a:round/>
            </a:ln>
            <a:effectLst/>
          </c:spPr>
          <c:marker>
            <c:symbol val="triangle"/>
            <c:size val="5"/>
            <c:spPr>
              <a:solidFill>
                <a:schemeClr val="accent1">
                  <a:lumMod val="60000"/>
                </a:schemeClr>
              </a:solidFill>
              <a:ln w="9525">
                <a:noFill/>
              </a:ln>
              <a:effectLst/>
            </c:spPr>
          </c:marker>
          <c:trendline>
            <c:spPr>
              <a:ln w="19050" cap="rnd">
                <a:solidFill>
                  <a:schemeClr val="accent1">
                    <a:lumMod val="60000"/>
                  </a:schemeClr>
                </a:solidFill>
                <a:prstDash val="dash"/>
              </a:ln>
              <a:effectLst/>
            </c:spPr>
            <c:trendlineType val="linear"/>
            <c:dispRSqr val="0"/>
            <c:dispEq val="0"/>
          </c:trendline>
          <c:xVal>
            <c:numRef>
              <c:f>Sheet2!$C$59:$C$67</c:f>
              <c:numCache>
                <c:formatCode>General</c:formatCode>
                <c:ptCount val="9"/>
                <c:pt idx="0">
                  <c:v>0.41799999999999998</c:v>
                </c:pt>
                <c:pt idx="1">
                  <c:v>0.45900000000000002</c:v>
                </c:pt>
                <c:pt idx="2">
                  <c:v>0.49</c:v>
                </c:pt>
                <c:pt idx="3">
                  <c:v>0.52700000000000002</c:v>
                </c:pt>
                <c:pt idx="4">
                  <c:v>0.57699999999999996</c:v>
                </c:pt>
                <c:pt idx="5">
                  <c:v>0.64200000000000002</c:v>
                </c:pt>
                <c:pt idx="6">
                  <c:v>0.71699999999999997</c:v>
                </c:pt>
                <c:pt idx="7">
                  <c:v>0.76100000000000001</c:v>
                </c:pt>
                <c:pt idx="8">
                  <c:v>0.79</c:v>
                </c:pt>
              </c:numCache>
            </c:numRef>
          </c:xVal>
          <c:yVal>
            <c:numRef>
              <c:f>Sheet2!$Y$59:$Y$67</c:f>
              <c:numCache>
                <c:formatCode>General</c:formatCode>
                <c:ptCount val="9"/>
                <c:pt idx="0">
                  <c:v>-0.23499999999999999</c:v>
                </c:pt>
                <c:pt idx="1">
                  <c:v>-0.155</c:v>
                </c:pt>
                <c:pt idx="2">
                  <c:v>-0.14599999999999999</c:v>
                </c:pt>
                <c:pt idx="3">
                  <c:v>-0.14399999999999999</c:v>
                </c:pt>
                <c:pt idx="4">
                  <c:v>-0.158</c:v>
                </c:pt>
                <c:pt idx="5">
                  <c:v>-0.16400000000000001</c:v>
                </c:pt>
                <c:pt idx="6">
                  <c:v>-0.151</c:v>
                </c:pt>
                <c:pt idx="7">
                  <c:v>-0.14699999999999999</c:v>
                </c:pt>
                <c:pt idx="8">
                  <c:v>-0.17</c:v>
                </c:pt>
              </c:numCache>
            </c:numRef>
          </c:yVal>
          <c:smooth val="0"/>
          <c:extLst>
            <c:ext xmlns:c16="http://schemas.microsoft.com/office/drawing/2014/chart" uri="{C3380CC4-5D6E-409C-BE32-E72D297353CC}">
              <c16:uniqueId val="{0000000D-745A-0A49-ACBD-3842968AC887}"/>
            </c:ext>
          </c:extLst>
        </c:ser>
        <c:ser>
          <c:idx val="7"/>
          <c:order val="7"/>
          <c:tx>
            <c:v>Recall 4.5M</c:v>
          </c:tx>
          <c:spPr>
            <a:ln w="25400" cap="rnd">
              <a:noFill/>
              <a:round/>
            </a:ln>
            <a:effectLst/>
          </c:spPr>
          <c:marker>
            <c:symbol val="x"/>
            <c:size val="5"/>
            <c:spPr>
              <a:noFill/>
              <a:ln w="9525">
                <a:solidFill>
                  <a:schemeClr val="accent2">
                    <a:lumMod val="60000"/>
                  </a:schemeClr>
                </a:solidFill>
              </a:ln>
              <a:effectLst/>
            </c:spPr>
          </c:marker>
          <c:trendline>
            <c:spPr>
              <a:ln w="19050" cap="rnd">
                <a:solidFill>
                  <a:schemeClr val="accent2">
                    <a:lumMod val="60000"/>
                  </a:schemeClr>
                </a:solidFill>
                <a:prstDash val="dash"/>
              </a:ln>
              <a:effectLst/>
            </c:spPr>
            <c:trendlineType val="linear"/>
            <c:dispRSqr val="0"/>
            <c:dispEq val="0"/>
          </c:trendline>
          <c:xVal>
            <c:numRef>
              <c:f>Sheet2!$D$59:$D$67</c:f>
              <c:numCache>
                <c:formatCode>General</c:formatCode>
                <c:ptCount val="9"/>
                <c:pt idx="0">
                  <c:v>0.41799999999999998</c:v>
                </c:pt>
                <c:pt idx="1">
                  <c:v>0.45900000000000002</c:v>
                </c:pt>
                <c:pt idx="2">
                  <c:v>0.49</c:v>
                </c:pt>
                <c:pt idx="3">
                  <c:v>0.52700000000000002</c:v>
                </c:pt>
                <c:pt idx="4">
                  <c:v>0.57699999999999996</c:v>
                </c:pt>
                <c:pt idx="5">
                  <c:v>0.64300000000000002</c:v>
                </c:pt>
                <c:pt idx="6">
                  <c:v>0.71599999999999997</c:v>
                </c:pt>
                <c:pt idx="7">
                  <c:v>0.75900000000000001</c:v>
                </c:pt>
                <c:pt idx="8">
                  <c:v>0.78800000000000003</c:v>
                </c:pt>
              </c:numCache>
            </c:numRef>
          </c:xVal>
          <c:yVal>
            <c:numRef>
              <c:f>Sheet2!$Z$59:$Z$67</c:f>
              <c:numCache>
                <c:formatCode>General</c:formatCode>
                <c:ptCount val="9"/>
                <c:pt idx="0">
                  <c:v>-0.23599999999999999</c:v>
                </c:pt>
                <c:pt idx="1">
                  <c:v>-0.13400000000000001</c:v>
                </c:pt>
                <c:pt idx="2">
                  <c:v>-0.13900000000000001</c:v>
                </c:pt>
                <c:pt idx="3">
                  <c:v>-0.13800000000000001</c:v>
                </c:pt>
                <c:pt idx="4">
                  <c:v>-0.154</c:v>
                </c:pt>
                <c:pt idx="5">
                  <c:v>-0.16600000000000001</c:v>
                </c:pt>
                <c:pt idx="6">
                  <c:v>-0.13800000000000001</c:v>
                </c:pt>
                <c:pt idx="7">
                  <c:v>-0.13200000000000001</c:v>
                </c:pt>
                <c:pt idx="8">
                  <c:v>-0.13200000000000001</c:v>
                </c:pt>
              </c:numCache>
            </c:numRef>
          </c:yVal>
          <c:smooth val="0"/>
          <c:extLst>
            <c:ext xmlns:c16="http://schemas.microsoft.com/office/drawing/2014/chart" uri="{C3380CC4-5D6E-409C-BE32-E72D297353CC}">
              <c16:uniqueId val="{0000000F-745A-0A49-ACBD-3842968AC887}"/>
            </c:ext>
          </c:extLst>
        </c:ser>
        <c:dLbls>
          <c:showLegendKey val="0"/>
          <c:showVal val="0"/>
          <c:showCatName val="0"/>
          <c:showSerName val="0"/>
          <c:showPercent val="0"/>
          <c:showBubbleSize val="0"/>
        </c:dLbls>
        <c:axId val="1826748111"/>
        <c:axId val="1826717599"/>
      </c:scatterChart>
      <c:valAx>
        <c:axId val="1826748111"/>
        <c:scaling>
          <c:orientation val="minMax"/>
          <c:min val="0.35000000000000003"/>
        </c:scaling>
        <c:delete val="0"/>
        <c:axPos val="b"/>
        <c:majorGridlines>
          <c:spPr>
            <a:ln w="9525" cap="flat" cmpd="sng" algn="ctr">
              <a:solidFill>
                <a:schemeClr val="bg1">
                  <a:lumMod val="95000"/>
                </a:schemeClr>
              </a:solidFill>
              <a:round/>
            </a:ln>
            <a:effectLst/>
          </c:spPr>
        </c:majorGridlines>
        <c:title>
          <c:tx>
            <c:rich>
              <a:bodyPr rot="0" spcFirstLastPara="1" vertOverflow="ellipsis" vert="horz" wrap="square" anchor="ctr" anchorCtr="1"/>
              <a:lstStyle/>
              <a:p>
                <a:pPr>
                  <a:defRPr sz="1200" b="0" i="0" u="none" strike="noStrike" kern="1200" baseline="0">
                    <a:solidFill>
                      <a:srgbClr val="C00000"/>
                    </a:solidFill>
                    <a:latin typeface="Garamond" panose="02020404030301010803" pitchFamily="18" charset="0"/>
                    <a:ea typeface="+mn-ea"/>
                    <a:cs typeface="Times New Roman" panose="02020603050405020304" pitchFamily="18" charset="0"/>
                  </a:defRPr>
                </a:pPr>
                <a:r>
                  <a:rPr lang="en-US">
                    <a:solidFill>
                      <a:srgbClr val="C00000"/>
                    </a:solidFill>
                  </a:rPr>
                  <a:t>Class Imbalance (D)</a:t>
                </a:r>
              </a:p>
            </c:rich>
          </c:tx>
          <c:overlay val="0"/>
          <c:spPr>
            <a:noFill/>
            <a:ln>
              <a:noFill/>
            </a:ln>
            <a:effectLst/>
          </c:spPr>
          <c:txPr>
            <a:bodyPr rot="0" spcFirstLastPara="1" vertOverflow="ellipsis" vert="horz" wrap="square" anchor="ctr" anchorCtr="1"/>
            <a:lstStyle/>
            <a:p>
              <a:pPr>
                <a:defRPr sz="1200" b="0" i="0" u="none" strike="noStrike" kern="1200" baseline="0">
                  <a:solidFill>
                    <a:srgbClr val="C00000"/>
                  </a:solidFill>
                  <a:latin typeface="Garamond" panose="02020404030301010803" pitchFamily="18" charset="0"/>
                  <a:ea typeface="+mn-ea"/>
                  <a:cs typeface="Times New Roman" panose="02020603050405020304" pitchFamily="18" charset="0"/>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crossAx val="1826717599"/>
        <c:crosses val="autoZero"/>
        <c:crossBetween val="midCat"/>
      </c:valAx>
      <c:valAx>
        <c:axId val="1826717599"/>
        <c:scaling>
          <c:orientation val="minMax"/>
        </c:scaling>
        <c:delete val="0"/>
        <c:axPos val="l"/>
        <c:majorGridlines>
          <c:spPr>
            <a:ln w="9525" cap="flat" cmpd="sng" algn="ctr">
              <a:solidFill>
                <a:schemeClr val="bg2">
                  <a:lumMod val="90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r>
                  <a:rPr lang="en-US"/>
                  <a:t>Pearson Correlation Coefficient with Class Rank </a:t>
                </a:r>
              </a:p>
            </c:rich>
          </c:tx>
          <c:layout>
            <c:manualLayout>
              <c:xMode val="edge"/>
              <c:yMode val="edge"/>
              <c:x val="1.7201748080786398E-2"/>
              <c:y val="0.14315126571443346"/>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crossAx val="1826748111"/>
        <c:crosses val="autoZero"/>
        <c:crossBetween val="midCat"/>
      </c:valAx>
      <c:spPr>
        <a:noFill/>
        <a:ln>
          <a:noFill/>
        </a:ln>
        <a:effectLst>
          <a:glow rad="101600">
            <a:schemeClr val="accent3">
              <a:satMod val="175000"/>
              <a:alpha val="40000"/>
            </a:schemeClr>
          </a:glow>
        </a:effectLst>
      </c:spPr>
    </c:plotArea>
    <c:legend>
      <c:legendPos val="t"/>
      <c:legendEntry>
        <c:idx val="8"/>
        <c:delete val="1"/>
      </c:legendEntry>
      <c:legendEntry>
        <c:idx val="9"/>
        <c:delete val="1"/>
      </c:legendEntry>
      <c:legendEntry>
        <c:idx val="10"/>
        <c:delete val="1"/>
      </c:legendEntry>
      <c:legendEntry>
        <c:idx val="11"/>
        <c:delete val="1"/>
      </c:legendEntry>
      <c:legendEntry>
        <c:idx val="12"/>
        <c:delete val="1"/>
      </c:legendEntry>
      <c:legendEntry>
        <c:idx val="13"/>
        <c:delete val="1"/>
      </c:legendEntry>
      <c:legendEntry>
        <c:idx val="14"/>
        <c:delete val="1"/>
      </c:legendEntry>
      <c:legendEntry>
        <c:idx val="15"/>
        <c:delete val="1"/>
      </c:legendEntry>
      <c:layout>
        <c:manualLayout>
          <c:xMode val="edge"/>
          <c:yMode val="edge"/>
          <c:x val="7.5838344809043608E-3"/>
          <c:y val="7.3108267716535433E-2"/>
          <c:w val="0.97342817463027831"/>
          <c:h val="8.413992871133790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2">
                  <a:lumMod val="10000"/>
                </a:schemeClr>
              </a:solidFill>
              <a:latin typeface="Garamond" panose="02020404030301010803"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2">
              <a:lumMod val="10000"/>
            </a:schemeClr>
          </a:solidFill>
          <a:latin typeface="Garamond" panose="02020404030301010803" pitchFamily="18"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91298376599692"/>
          <c:y val="0.14449706097706655"/>
          <c:w val="0.88544558651794592"/>
          <c:h val="0.73194427337710044"/>
        </c:manualLayout>
      </c:layout>
      <c:barChart>
        <c:barDir val="col"/>
        <c:grouping val="clustered"/>
        <c:varyColors val="0"/>
        <c:ser>
          <c:idx val="0"/>
          <c:order val="0"/>
          <c:tx>
            <c:strRef>
              <c:f>Sheet1!$B$5</c:f>
              <c:strCache>
                <c:ptCount val="1"/>
                <c:pt idx="0">
                  <c:v>BLEU</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Sheet1!$C$5:$D$5</c:f>
              <c:numCache>
                <c:formatCode>0.00</c:formatCode>
                <c:ptCount val="2"/>
                <c:pt idx="0">
                  <c:v>0.44400000000000001</c:v>
                </c:pt>
                <c:pt idx="1">
                  <c:v>0.5</c:v>
                </c:pt>
              </c:numCache>
            </c:numRef>
          </c:val>
          <c:extLst>
            <c:ext xmlns:c16="http://schemas.microsoft.com/office/drawing/2014/chart" uri="{C3380CC4-5D6E-409C-BE32-E72D297353CC}">
              <c16:uniqueId val="{00000000-8DD8-6C4B-ACC9-725609059A16}"/>
            </c:ext>
          </c:extLst>
        </c:ser>
        <c:ser>
          <c:idx val="1"/>
          <c:order val="1"/>
          <c:tx>
            <c:strRef>
              <c:f>Sheet1!$B$6</c:f>
              <c:strCache>
                <c:ptCount val="1"/>
                <c:pt idx="0">
                  <c:v>ChrF1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Sheet1!$C$6:$D$6</c:f>
              <c:numCache>
                <c:formatCode>0.00</c:formatCode>
                <c:ptCount val="2"/>
                <c:pt idx="0">
                  <c:v>0.27800000000000002</c:v>
                </c:pt>
                <c:pt idx="1">
                  <c:v>0.77800000000000002</c:v>
                </c:pt>
              </c:numCache>
            </c:numRef>
          </c:val>
          <c:extLst>
            <c:ext xmlns:c16="http://schemas.microsoft.com/office/drawing/2014/chart" uri="{C3380CC4-5D6E-409C-BE32-E72D297353CC}">
              <c16:uniqueId val="{00000001-8DD8-6C4B-ACC9-725609059A16}"/>
            </c:ext>
          </c:extLst>
        </c:ser>
        <c:ser>
          <c:idx val="2"/>
          <c:order val="2"/>
          <c:tx>
            <c:strRef>
              <c:f>Sheet1!$B$7</c:f>
              <c:strCache>
                <c:ptCount val="1"/>
                <c:pt idx="0">
                  <c:v>MacroF1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Sheet1!$C$7:$D$7</c:f>
              <c:numCache>
                <c:formatCode>0.00</c:formatCode>
                <c:ptCount val="2"/>
                <c:pt idx="0">
                  <c:v>0.222</c:v>
                </c:pt>
                <c:pt idx="1">
                  <c:v>0.72199999999999998</c:v>
                </c:pt>
              </c:numCache>
            </c:numRef>
          </c:val>
          <c:extLst>
            <c:ext xmlns:c16="http://schemas.microsoft.com/office/drawing/2014/chart" uri="{C3380CC4-5D6E-409C-BE32-E72D297353CC}">
              <c16:uniqueId val="{00000002-8DD8-6C4B-ACC9-725609059A16}"/>
            </c:ext>
          </c:extLst>
        </c:ser>
        <c:ser>
          <c:idx val="3"/>
          <c:order val="3"/>
          <c:tx>
            <c:strRef>
              <c:f>Sheet1!$B$8</c:f>
              <c:strCache>
                <c:ptCount val="1"/>
                <c:pt idx="0">
                  <c:v>MicroF1</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Sheet1!$C$8:$D$8</c:f>
              <c:numCache>
                <c:formatCode>0.00</c:formatCode>
                <c:ptCount val="2"/>
                <c:pt idx="0">
                  <c:v>0.33300000000000002</c:v>
                </c:pt>
                <c:pt idx="1">
                  <c:v>0.61099999999999999</c:v>
                </c:pt>
              </c:numCache>
            </c:numRef>
          </c:val>
          <c:extLst>
            <c:ext xmlns:c16="http://schemas.microsoft.com/office/drawing/2014/chart" uri="{C3380CC4-5D6E-409C-BE32-E72D297353CC}">
              <c16:uniqueId val="{00000003-8DD8-6C4B-ACC9-725609059A16}"/>
            </c:ext>
          </c:extLst>
        </c:ser>
        <c:ser>
          <c:idx val="4"/>
          <c:order val="4"/>
          <c:tx>
            <c:strRef>
              <c:f>Sheet1!$B$9</c:f>
              <c:strCache>
                <c:ptCount val="1"/>
                <c:pt idx="0">
                  <c:v>BLEURTmean</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Sheet1!$C$9:$D$9</c:f>
              <c:numCache>
                <c:formatCode>0.00</c:formatCode>
                <c:ptCount val="2"/>
                <c:pt idx="0">
                  <c:v>0.44400000000000001</c:v>
                </c:pt>
                <c:pt idx="1">
                  <c:v>0.83299999999999996</c:v>
                </c:pt>
              </c:numCache>
            </c:numRef>
          </c:val>
          <c:extLst>
            <c:ext xmlns:c16="http://schemas.microsoft.com/office/drawing/2014/chart" uri="{C3380CC4-5D6E-409C-BE32-E72D297353CC}">
              <c16:uniqueId val="{00000004-8DD8-6C4B-ACC9-725609059A16}"/>
            </c:ext>
          </c:extLst>
        </c:ser>
        <c:ser>
          <c:idx val="5"/>
          <c:order val="5"/>
          <c:tx>
            <c:strRef>
              <c:f>Sheet1!$B$10</c:f>
              <c:strCache>
                <c:ptCount val="1"/>
                <c:pt idx="0">
                  <c:v>BLEURTmedian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Sheet1!$C$4:$D$4</c:f>
              <c:strCache>
                <c:ptCount val="2"/>
                <c:pt idx="0">
                  <c:v>Fluency and Grammar</c:v>
                </c:pt>
                <c:pt idx="1">
                  <c:v>Semantics</c:v>
                </c:pt>
              </c:strCache>
            </c:strRef>
          </c:cat>
          <c:val>
            <c:numRef>
              <c:f>Sheet1!$C$10:$D$10</c:f>
              <c:numCache>
                <c:formatCode>0.00</c:formatCode>
                <c:ptCount val="2"/>
                <c:pt idx="0">
                  <c:v>0.61099999999999999</c:v>
                </c:pt>
                <c:pt idx="1">
                  <c:v>0.66700000000000004</c:v>
                </c:pt>
              </c:numCache>
            </c:numRef>
          </c:val>
          <c:extLst>
            <c:ext xmlns:c16="http://schemas.microsoft.com/office/drawing/2014/chart" uri="{C3380CC4-5D6E-409C-BE32-E72D297353CC}">
              <c16:uniqueId val="{00000005-8DD8-6C4B-ACC9-725609059A16}"/>
            </c:ext>
          </c:extLst>
        </c:ser>
        <c:dLbls>
          <c:dLblPos val="outEnd"/>
          <c:showLegendKey val="0"/>
          <c:showVal val="1"/>
          <c:showCatName val="0"/>
          <c:showSerName val="0"/>
          <c:showPercent val="0"/>
          <c:showBubbleSize val="0"/>
        </c:dLbls>
        <c:gapWidth val="219"/>
        <c:overlap val="-27"/>
        <c:axId val="1723444256"/>
        <c:axId val="1723574496"/>
      </c:barChart>
      <c:catAx>
        <c:axId val="1723444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23574496"/>
        <c:crosses val="autoZero"/>
        <c:auto val="1"/>
        <c:lblAlgn val="ctr"/>
        <c:lblOffset val="100"/>
        <c:noMultiLvlLbl val="0"/>
      </c:catAx>
      <c:valAx>
        <c:axId val="1723574496"/>
        <c:scaling>
          <c:orientation val="minMax"/>
          <c:max val="0.9"/>
        </c:scaling>
        <c:delete val="0"/>
        <c:axPos val="l"/>
        <c:title>
          <c:tx>
            <c:rich>
              <a:bodyPr rot="-5400000" spcFirstLastPara="1" vertOverflow="ellipsis" vert="horz" wrap="square" anchor="ctr" anchorCtr="1"/>
              <a:lstStyle/>
              <a:p>
                <a:pPr>
                  <a:defRPr sz="16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r>
                  <a:rPr lang="en-US" sz="1600"/>
                  <a:t>𝜏 with Human Judgements </a:t>
                </a:r>
              </a:p>
            </c:rich>
          </c:tx>
          <c:layout>
            <c:manualLayout>
              <c:xMode val="edge"/>
              <c:yMode val="edge"/>
              <c:x val="1.2516211763813043E-2"/>
              <c:y val="0.19178868496286067"/>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23444256"/>
        <c:crosses val="autoZero"/>
        <c:crossBetween val="between"/>
      </c:valAx>
      <c:spPr>
        <a:noFill/>
        <a:ln>
          <a:noFill/>
        </a:ln>
        <a:effectLst/>
      </c:spPr>
    </c:plotArea>
    <c:legend>
      <c:legendPos val="b"/>
      <c:layout>
        <c:manualLayout>
          <c:xMode val="edge"/>
          <c:yMode val="edge"/>
          <c:x val="3.0403230522602628E-2"/>
          <c:y val="9.3943595120236905E-3"/>
          <c:w val="0.95150526412886405"/>
          <c:h val="0.10951158365832037"/>
        </c:manualLayout>
      </c:layout>
      <c:overlay val="0"/>
      <c:spPr>
        <a:noFill/>
        <a:ln>
          <a:noFill/>
        </a:ln>
        <a:effectLst/>
      </c:spPr>
      <c:txPr>
        <a:bodyPr rot="0" spcFirstLastPara="1" vertOverflow="ellipsis" vert="horz" wrap="square" anchor="ctr" anchorCtr="1"/>
        <a:lstStyle/>
        <a:p>
          <a:pPr>
            <a:defRPr sz="16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074383899201099E-2"/>
          <c:y val="0.13619826921056918"/>
          <c:w val="0.90120848399784803"/>
          <c:h val="0.75840610552954535"/>
        </c:manualLayout>
      </c:layout>
      <c:barChart>
        <c:barDir val="col"/>
        <c:grouping val="clustered"/>
        <c:varyColors val="0"/>
        <c:ser>
          <c:idx val="0"/>
          <c:order val="0"/>
          <c:tx>
            <c:strRef>
              <c:f>Sheet1!$I$12</c:f>
              <c:strCache>
                <c:ptCount val="1"/>
                <c:pt idx="0">
                  <c:v>*BLEU</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Sheet1!$H$13:$H$15</c:f>
              <c:strCache>
                <c:ptCount val="3"/>
                <c:pt idx="0">
                  <c:v>2017 (13)</c:v>
                </c:pt>
                <c:pt idx="1">
                  <c:v>2018 (14)</c:v>
                </c:pt>
                <c:pt idx="2">
                  <c:v>2019 (18)</c:v>
                </c:pt>
              </c:strCache>
            </c:strRef>
          </c:cat>
          <c:val>
            <c:numRef>
              <c:f>Sheet1!$I$13:$I$15</c:f>
              <c:numCache>
                <c:formatCode>General</c:formatCode>
                <c:ptCount val="3"/>
                <c:pt idx="0">
                  <c:v>5</c:v>
                </c:pt>
                <c:pt idx="1">
                  <c:v>1</c:v>
                </c:pt>
                <c:pt idx="2">
                  <c:v>3</c:v>
                </c:pt>
              </c:numCache>
            </c:numRef>
          </c:val>
          <c:extLst>
            <c:ext xmlns:c16="http://schemas.microsoft.com/office/drawing/2014/chart" uri="{C3380CC4-5D6E-409C-BE32-E72D297353CC}">
              <c16:uniqueId val="{00000000-F01F-AD48-8537-6446248DAEE5}"/>
            </c:ext>
          </c:extLst>
        </c:ser>
        <c:ser>
          <c:idx val="1"/>
          <c:order val="1"/>
          <c:tx>
            <c:strRef>
              <c:f>Sheet1!$J$12</c:f>
              <c:strCache>
                <c:ptCount val="1"/>
                <c:pt idx="0">
                  <c:v>BLEU</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Sheet1!$H$13:$H$15</c:f>
              <c:strCache>
                <c:ptCount val="3"/>
                <c:pt idx="0">
                  <c:v>2017 (13)</c:v>
                </c:pt>
                <c:pt idx="1">
                  <c:v>2018 (14)</c:v>
                </c:pt>
                <c:pt idx="2">
                  <c:v>2019 (18)</c:v>
                </c:pt>
              </c:strCache>
            </c:strRef>
          </c:cat>
          <c:val>
            <c:numRef>
              <c:f>Sheet1!$J$13:$J$15</c:f>
              <c:numCache>
                <c:formatCode>General</c:formatCode>
                <c:ptCount val="3"/>
                <c:pt idx="0">
                  <c:v>4</c:v>
                </c:pt>
                <c:pt idx="1">
                  <c:v>2</c:v>
                </c:pt>
                <c:pt idx="2">
                  <c:v>3</c:v>
                </c:pt>
              </c:numCache>
            </c:numRef>
          </c:val>
          <c:extLst>
            <c:ext xmlns:c16="http://schemas.microsoft.com/office/drawing/2014/chart" uri="{C3380CC4-5D6E-409C-BE32-E72D297353CC}">
              <c16:uniqueId val="{00000001-F01F-AD48-8537-6446248DAEE5}"/>
            </c:ext>
          </c:extLst>
        </c:ser>
        <c:ser>
          <c:idx val="2"/>
          <c:order val="2"/>
          <c:tx>
            <c:strRef>
              <c:f>Sheet1!$K$12</c:f>
              <c:strCache>
                <c:ptCount val="1"/>
                <c:pt idx="0">
                  <c:v>MacroF1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Sheet1!$H$13:$H$15</c:f>
              <c:strCache>
                <c:ptCount val="3"/>
                <c:pt idx="0">
                  <c:v>2017 (13)</c:v>
                </c:pt>
                <c:pt idx="1">
                  <c:v>2018 (14)</c:v>
                </c:pt>
                <c:pt idx="2">
                  <c:v>2019 (18)</c:v>
                </c:pt>
              </c:strCache>
            </c:strRef>
          </c:cat>
          <c:val>
            <c:numRef>
              <c:f>Sheet1!$K$13:$K$15</c:f>
              <c:numCache>
                <c:formatCode>General</c:formatCode>
                <c:ptCount val="3"/>
                <c:pt idx="0">
                  <c:v>2</c:v>
                </c:pt>
                <c:pt idx="1">
                  <c:v>3</c:v>
                </c:pt>
                <c:pt idx="2">
                  <c:v>6</c:v>
                </c:pt>
              </c:numCache>
            </c:numRef>
          </c:val>
          <c:extLst>
            <c:ext xmlns:c16="http://schemas.microsoft.com/office/drawing/2014/chart" uri="{C3380CC4-5D6E-409C-BE32-E72D297353CC}">
              <c16:uniqueId val="{00000002-F01F-AD48-8537-6446248DAEE5}"/>
            </c:ext>
          </c:extLst>
        </c:ser>
        <c:ser>
          <c:idx val="3"/>
          <c:order val="3"/>
          <c:tx>
            <c:strRef>
              <c:f>Sheet1!$L$12</c:f>
              <c:strCache>
                <c:ptCount val="1"/>
                <c:pt idx="0">
                  <c:v>MicroF1</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Sheet1!$H$13:$H$15</c:f>
              <c:strCache>
                <c:ptCount val="3"/>
                <c:pt idx="0">
                  <c:v>2017 (13)</c:v>
                </c:pt>
                <c:pt idx="1">
                  <c:v>2018 (14)</c:v>
                </c:pt>
                <c:pt idx="2">
                  <c:v>2019 (18)</c:v>
                </c:pt>
              </c:strCache>
            </c:strRef>
          </c:cat>
          <c:val>
            <c:numRef>
              <c:f>Sheet1!$L$13:$L$15</c:f>
              <c:numCache>
                <c:formatCode>General</c:formatCode>
                <c:ptCount val="3"/>
                <c:pt idx="0">
                  <c:v>2</c:v>
                </c:pt>
                <c:pt idx="1">
                  <c:v>2</c:v>
                </c:pt>
                <c:pt idx="2">
                  <c:v>3</c:v>
                </c:pt>
              </c:numCache>
            </c:numRef>
          </c:val>
          <c:extLst>
            <c:ext xmlns:c16="http://schemas.microsoft.com/office/drawing/2014/chart" uri="{C3380CC4-5D6E-409C-BE32-E72D297353CC}">
              <c16:uniqueId val="{00000003-F01F-AD48-8537-6446248DAEE5}"/>
            </c:ext>
          </c:extLst>
        </c:ser>
        <c:ser>
          <c:idx val="4"/>
          <c:order val="4"/>
          <c:tx>
            <c:strRef>
              <c:f>Sheet1!$M$12</c:f>
              <c:strCache>
                <c:ptCount val="1"/>
                <c:pt idx="0">
                  <c:v>ChrF1</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Sheet1!$H$13:$H$15</c:f>
              <c:strCache>
                <c:ptCount val="3"/>
                <c:pt idx="0">
                  <c:v>2017 (13)</c:v>
                </c:pt>
                <c:pt idx="1">
                  <c:v>2018 (14)</c:v>
                </c:pt>
                <c:pt idx="2">
                  <c:v>2019 (18)</c:v>
                </c:pt>
              </c:strCache>
            </c:strRef>
          </c:cat>
          <c:val>
            <c:numRef>
              <c:f>Sheet1!$M$13:$M$15</c:f>
              <c:numCache>
                <c:formatCode>General</c:formatCode>
                <c:ptCount val="3"/>
                <c:pt idx="0">
                  <c:v>6</c:v>
                </c:pt>
                <c:pt idx="1">
                  <c:v>6</c:v>
                </c:pt>
                <c:pt idx="2">
                  <c:v>5</c:v>
                </c:pt>
              </c:numCache>
            </c:numRef>
          </c:val>
          <c:extLst>
            <c:ext xmlns:c16="http://schemas.microsoft.com/office/drawing/2014/chart" uri="{C3380CC4-5D6E-409C-BE32-E72D297353CC}">
              <c16:uniqueId val="{00000004-F01F-AD48-8537-6446248DAEE5}"/>
            </c:ext>
          </c:extLst>
        </c:ser>
        <c:dLbls>
          <c:dLblPos val="outEnd"/>
          <c:showLegendKey val="0"/>
          <c:showVal val="1"/>
          <c:showCatName val="0"/>
          <c:showSerName val="0"/>
          <c:showPercent val="0"/>
          <c:showBubbleSize val="0"/>
        </c:dLbls>
        <c:gapWidth val="219"/>
        <c:overlap val="-27"/>
        <c:axId val="1784184928"/>
        <c:axId val="1784017184"/>
      </c:barChart>
      <c:catAx>
        <c:axId val="178418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84017184"/>
        <c:crosses val="autoZero"/>
        <c:auto val="1"/>
        <c:lblAlgn val="ctr"/>
        <c:lblOffset val="100"/>
        <c:noMultiLvlLbl val="0"/>
      </c:catAx>
      <c:valAx>
        <c:axId val="1784017184"/>
        <c:scaling>
          <c:orientation val="minMax"/>
        </c:scaling>
        <c:delete val="0"/>
        <c:axPos val="l"/>
        <c:title>
          <c:tx>
            <c:rich>
              <a:bodyPr rot="-54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r>
                  <a:rPr lang="en-US"/>
                  <a:t>Wins</a:t>
                </a:r>
              </a:p>
            </c:rich>
          </c:tx>
          <c:overlay val="0"/>
          <c:spPr>
            <a:noFill/>
            <a:ln>
              <a:noFill/>
            </a:ln>
            <a:effectLst/>
          </c:spPr>
          <c:txPr>
            <a:bodyPr rot="-54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84184928"/>
        <c:crosses val="autoZero"/>
        <c:crossBetween val="between"/>
        <c:majorUnit val="1"/>
        <c:minorUnit val="0.5"/>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334733158355204"/>
          <c:y val="0.1614311966051889"/>
          <c:w val="0.86609711286089242"/>
          <c:h val="0.70717084011715881"/>
        </c:manualLayout>
      </c:layout>
      <c:barChart>
        <c:barDir val="col"/>
        <c:grouping val="clustered"/>
        <c:varyColors val="0"/>
        <c:ser>
          <c:idx val="0"/>
          <c:order val="0"/>
          <c:tx>
            <c:strRef>
              <c:f>Sheet1!$T$16</c:f>
              <c:strCache>
                <c:ptCount val="1"/>
                <c:pt idx="0">
                  <c:v>BLEU</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Sheet1!$T$17:$T$19</c:f>
              <c:numCache>
                <c:formatCode>0.00</c:formatCode>
                <c:ptCount val="3"/>
                <c:pt idx="0">
                  <c:v>0.27300000000000002</c:v>
                </c:pt>
                <c:pt idx="1">
                  <c:v>0.51900000000000002</c:v>
                </c:pt>
                <c:pt idx="2">
                  <c:v>0.183</c:v>
                </c:pt>
              </c:numCache>
            </c:numRef>
          </c:val>
          <c:extLst>
            <c:ext xmlns:c16="http://schemas.microsoft.com/office/drawing/2014/chart" uri="{C3380CC4-5D6E-409C-BE32-E72D297353CC}">
              <c16:uniqueId val="{00000000-49E8-5C47-9C0E-25DC8989D161}"/>
            </c:ext>
          </c:extLst>
        </c:ser>
        <c:ser>
          <c:idx val="1"/>
          <c:order val="1"/>
          <c:tx>
            <c:strRef>
              <c:f>Sheet1!$U$16</c:f>
              <c:strCache>
                <c:ptCount val="1"/>
                <c:pt idx="0">
                  <c:v>MacroF1</c:v>
                </c:pt>
              </c:strCache>
            </c:strRef>
          </c:tx>
          <c:spPr>
            <a:solidFill>
              <a:schemeClr val="accent2"/>
            </a:solidFill>
            <a:ln>
              <a:noFill/>
            </a:ln>
            <a:effectLst/>
          </c:spPr>
          <c:invertIfNegative val="0"/>
          <c:dLbls>
            <c:dLbl>
              <c:idx val="0"/>
              <c:layout>
                <c:manualLayout>
                  <c:x val="-6.1546476373361761E-3"/>
                  <c:y val="1.0436017352823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E97-674B-ACAC-A2D560B0BA86}"/>
                </c:ext>
              </c:extLst>
            </c:dLbl>
            <c:dLbl>
              <c:idx val="2"/>
              <c:layout>
                <c:manualLayout>
                  <c:x val="-1.944444444444444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9E8-5C47-9C0E-25DC8989D161}"/>
                </c:ext>
              </c:extLst>
            </c:dLbl>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Sheet1!$U$17:$U$19</c:f>
              <c:numCache>
                <c:formatCode>0.00</c:formatCode>
                <c:ptCount val="3"/>
                <c:pt idx="0">
                  <c:v>0.45500000000000002</c:v>
                </c:pt>
                <c:pt idx="1">
                  <c:v>0.63700000000000001</c:v>
                </c:pt>
                <c:pt idx="2">
                  <c:v>0.42599999999999999</c:v>
                </c:pt>
              </c:numCache>
            </c:numRef>
          </c:val>
          <c:extLst>
            <c:ext xmlns:c16="http://schemas.microsoft.com/office/drawing/2014/chart" uri="{C3380CC4-5D6E-409C-BE32-E72D297353CC}">
              <c16:uniqueId val="{00000002-49E8-5C47-9C0E-25DC8989D161}"/>
            </c:ext>
          </c:extLst>
        </c:ser>
        <c:ser>
          <c:idx val="2"/>
          <c:order val="2"/>
          <c:tx>
            <c:strRef>
              <c:f>Sheet1!$V$16</c:f>
              <c:strCache>
                <c:ptCount val="1"/>
                <c:pt idx="0">
                  <c:v>MicroF1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Sheet1!$V$17:$V$19</c:f>
              <c:numCache>
                <c:formatCode>0.00</c:formatCode>
                <c:ptCount val="3"/>
                <c:pt idx="0">
                  <c:v>0.41799999999999998</c:v>
                </c:pt>
                <c:pt idx="1">
                  <c:v>0.52300000000000002</c:v>
                </c:pt>
                <c:pt idx="2">
                  <c:v>0.25700000000000001</c:v>
                </c:pt>
              </c:numCache>
            </c:numRef>
          </c:val>
          <c:extLst>
            <c:ext xmlns:c16="http://schemas.microsoft.com/office/drawing/2014/chart" uri="{C3380CC4-5D6E-409C-BE32-E72D297353CC}">
              <c16:uniqueId val="{00000003-49E8-5C47-9C0E-25DC8989D161}"/>
            </c:ext>
          </c:extLst>
        </c:ser>
        <c:ser>
          <c:idx val="3"/>
          <c:order val="3"/>
          <c:tx>
            <c:strRef>
              <c:f>Sheet1!$W$16</c:f>
              <c:strCache>
                <c:ptCount val="1"/>
                <c:pt idx="0">
                  <c:v>ChrF1</c:v>
                </c:pt>
              </c:strCache>
            </c:strRef>
          </c:tx>
          <c:spPr>
            <a:solidFill>
              <a:schemeClr val="accent4"/>
            </a:solidFill>
            <a:ln>
              <a:noFill/>
            </a:ln>
            <a:effectLst/>
          </c:spPr>
          <c:invertIfNegative val="0"/>
          <c:dLbls>
            <c:dLbl>
              <c:idx val="0"/>
              <c:layout>
                <c:manualLayout>
                  <c:x val="5.2150946367939821E-3"/>
                  <c:y val="1.032645286617958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9E8-5C47-9C0E-25DC8989D161}"/>
                </c:ext>
              </c:extLst>
            </c:dLbl>
            <c:dLbl>
              <c:idx val="1"/>
              <c:layout>
                <c:manualLayout>
                  <c:x val="-1.2396526501029428E-3"/>
                  <c:y val="1.7053438434893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9E8-5C47-9C0E-25DC8989D161}"/>
                </c:ext>
              </c:extLst>
            </c:dLbl>
            <c:dLbl>
              <c:idx val="2"/>
              <c:layout>
                <c:manualLayout>
                  <c:x val="-6.1546476373361761E-3"/>
                  <c:y val="6.957344901882263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E97-674B-ACAC-A2D560B0BA86}"/>
                </c:ext>
              </c:extLst>
            </c:dLbl>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Sheet1!$W$17:$W$19</c:f>
              <c:numCache>
                <c:formatCode>0.00</c:formatCode>
                <c:ptCount val="3"/>
                <c:pt idx="0">
                  <c:v>0.41799999999999998</c:v>
                </c:pt>
                <c:pt idx="1">
                  <c:v>0.48199999999999998</c:v>
                </c:pt>
                <c:pt idx="2">
                  <c:v>0.33</c:v>
                </c:pt>
              </c:numCache>
            </c:numRef>
          </c:val>
          <c:extLst>
            <c:ext xmlns:c16="http://schemas.microsoft.com/office/drawing/2014/chart" uri="{C3380CC4-5D6E-409C-BE32-E72D297353CC}">
              <c16:uniqueId val="{00000006-49E8-5C47-9C0E-25DC8989D161}"/>
            </c:ext>
          </c:extLst>
        </c:ser>
        <c:ser>
          <c:idx val="4"/>
          <c:order val="4"/>
          <c:tx>
            <c:strRef>
              <c:f>Sheet1!$X$16</c:f>
              <c:strCache>
                <c:ptCount val="1"/>
                <c:pt idx="0">
                  <c:v>BLEURTMean</c:v>
                </c:pt>
              </c:strCache>
            </c:strRef>
          </c:tx>
          <c:spPr>
            <a:solidFill>
              <a:schemeClr val="accent5"/>
            </a:solidFill>
            <a:ln>
              <a:noFill/>
            </a:ln>
            <a:effectLst/>
          </c:spPr>
          <c:invertIfNegative val="0"/>
          <c:dLbls>
            <c:dLbl>
              <c:idx val="0"/>
              <c:layout>
                <c:manualLayout>
                  <c:x val="8.033753638420453E-3"/>
                  <c:y val="1.05729729611280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E8-5C47-9C0E-25DC8989D161}"/>
                </c:ext>
              </c:extLst>
            </c:dLbl>
            <c:dLbl>
              <c:idx val="1"/>
              <c:layout>
                <c:manualLayout>
                  <c:x val="4.915479605157546E-3"/>
                  <c:y val="1.174531296821698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E8-5C47-9C0E-25DC8989D161}"/>
                </c:ext>
              </c:extLst>
            </c:dLbl>
            <c:dLbl>
              <c:idx val="2"/>
              <c:layout>
                <c:manualLayout>
                  <c:x val="-5.9910890879199066E-4"/>
                  <c:y val="1.104957847802812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9E8-5C47-9C0E-25DC8989D161}"/>
                </c:ext>
              </c:extLst>
            </c:dLbl>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Sheet1!$X$17:$X$19</c:f>
              <c:numCache>
                <c:formatCode>0.00</c:formatCode>
                <c:ptCount val="3"/>
                <c:pt idx="0">
                  <c:v>0.41799999999999998</c:v>
                </c:pt>
                <c:pt idx="1">
                  <c:v>0.53600000000000003</c:v>
                </c:pt>
                <c:pt idx="2">
                  <c:v>0.29399999999999998</c:v>
                </c:pt>
              </c:numCache>
            </c:numRef>
          </c:val>
          <c:extLst>
            <c:ext xmlns:c16="http://schemas.microsoft.com/office/drawing/2014/chart" uri="{C3380CC4-5D6E-409C-BE32-E72D297353CC}">
              <c16:uniqueId val="{0000000A-49E8-5C47-9C0E-25DC8989D161}"/>
            </c:ext>
          </c:extLst>
        </c:ser>
        <c:ser>
          <c:idx val="5"/>
          <c:order val="5"/>
          <c:tx>
            <c:strRef>
              <c:f>Sheet1!$Y$16</c:f>
              <c:strCache>
                <c:ptCount val="1"/>
                <c:pt idx="0">
                  <c:v>BLEURTMedian</c:v>
                </c:pt>
              </c:strCache>
            </c:strRef>
          </c:tx>
          <c:spPr>
            <a:solidFill>
              <a:schemeClr val="accent6"/>
            </a:solidFill>
            <a:ln>
              <a:noFill/>
            </a:ln>
            <a:effectLst/>
          </c:spPr>
          <c:invertIfNegative val="0"/>
          <c:dLbls>
            <c:dLbl>
              <c:idx val="0"/>
              <c:layout>
                <c:manualLayout>
                  <c:x val="1.6326172093882606E-2"/>
                  <c:y val="1.85185895325376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9E8-5C47-9C0E-25DC8989D161}"/>
                </c:ext>
              </c:extLst>
            </c:dLbl>
            <c:dLbl>
              <c:idx val="1"/>
              <c:layout>
                <c:manualLayout>
                  <c:x val="1.0511968548296719E-2"/>
                  <c:y val="6.489778455129781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9E8-5C47-9C0E-25DC8989D161}"/>
                </c:ext>
              </c:extLst>
            </c:dLbl>
            <c:dLbl>
              <c:idx val="2"/>
              <c:layout>
                <c:manualLayout>
                  <c:x val="1.3847957184006396E-2"/>
                  <c:y val="1.39146898037644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E97-674B-ACAC-A2D560B0BA86}"/>
                </c:ext>
              </c:extLst>
            </c:dLbl>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Sheet1!$S$17:$S$19</c:f>
              <c:strCache>
                <c:ptCount val="3"/>
                <c:pt idx="0">
                  <c:v>LT-EN</c:v>
                </c:pt>
                <c:pt idx="1">
                  <c:v>PS-EN</c:v>
                </c:pt>
                <c:pt idx="2">
                  <c:v>BG-EN</c:v>
                </c:pt>
              </c:strCache>
            </c:strRef>
          </c:cat>
          <c:val>
            <c:numRef>
              <c:f>Sheet1!$Y$17:$Y$19</c:f>
              <c:numCache>
                <c:formatCode>0.00</c:formatCode>
                <c:ptCount val="3"/>
                <c:pt idx="0">
                  <c:v>0.40400000000000003</c:v>
                </c:pt>
                <c:pt idx="1">
                  <c:v>0.52600000000000002</c:v>
                </c:pt>
                <c:pt idx="2">
                  <c:v>0.29399999999999998</c:v>
                </c:pt>
              </c:numCache>
            </c:numRef>
          </c:val>
          <c:extLst>
            <c:ext xmlns:c16="http://schemas.microsoft.com/office/drawing/2014/chart" uri="{C3380CC4-5D6E-409C-BE32-E72D297353CC}">
              <c16:uniqueId val="{0000000D-49E8-5C47-9C0E-25DC8989D161}"/>
            </c:ext>
          </c:extLst>
        </c:ser>
        <c:dLbls>
          <c:showLegendKey val="0"/>
          <c:showVal val="1"/>
          <c:showCatName val="0"/>
          <c:showSerName val="0"/>
          <c:showPercent val="0"/>
          <c:showBubbleSize val="0"/>
        </c:dLbls>
        <c:gapWidth val="150"/>
        <c:overlap val="-25"/>
        <c:axId val="1780267056"/>
        <c:axId val="1779494288"/>
      </c:barChart>
      <c:catAx>
        <c:axId val="178026705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79494288"/>
        <c:crosses val="autoZero"/>
        <c:auto val="1"/>
        <c:lblAlgn val="ctr"/>
        <c:lblOffset val="100"/>
        <c:noMultiLvlLbl val="0"/>
      </c:catAx>
      <c:valAx>
        <c:axId val="1779494288"/>
        <c:scaling>
          <c:orientation val="minMax"/>
          <c:max val="0.8"/>
          <c:min val="0"/>
        </c:scaling>
        <c:delete val="0"/>
        <c:axPos val="l"/>
        <c:title>
          <c:tx>
            <c:rich>
              <a:bodyPr rot="-54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r>
                  <a:rPr lang="en-US"/>
                  <a:t>𝜏 with mAP</a:t>
                </a:r>
              </a:p>
            </c:rich>
          </c:tx>
          <c:overlay val="0"/>
          <c:spPr>
            <a:noFill/>
            <a:ln>
              <a:noFill/>
            </a:ln>
            <a:effectLst/>
          </c:spPr>
          <c:txPr>
            <a:bodyPr rot="-54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crossAx val="17802670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legend>
    <c:plotVisOnly val="1"/>
    <c:dispBlanksAs val="gap"/>
    <c:showDLblsOverMax val="0"/>
  </c:chart>
  <c:spPr>
    <a:noFill/>
    <a:ln>
      <a:noFill/>
    </a:ln>
    <a:effectLst/>
  </c:spPr>
  <c:txPr>
    <a:bodyPr/>
    <a:lstStyle/>
    <a:p>
      <a:pPr>
        <a:defRPr sz="140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Garamond" panose="02020404030301010803" pitchFamily="18" charset="0"/>
                <a:ea typeface="+mn-ea"/>
                <a:cs typeface="+mn-cs"/>
              </a:defRPr>
            </a:pPr>
            <a:r>
              <a:rPr lang="en-US" sz="1600"/>
              <a:t>MT Metrics vs AQWV Correlations</a:t>
            </a:r>
          </a:p>
        </c:rich>
      </c:tx>
      <c:layout>
        <c:manualLayout>
          <c:xMode val="edge"/>
          <c:yMode val="edge"/>
          <c:x val="0.17309778704281037"/>
          <c:y val="0"/>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Garamond" panose="02020404030301010803" pitchFamily="18" charset="0"/>
              <a:ea typeface="+mn-ea"/>
              <a:cs typeface="+mn-cs"/>
            </a:defRPr>
          </a:pPr>
          <a:endParaRPr lang="en-US"/>
        </a:p>
      </c:txPr>
    </c:title>
    <c:autoTitleDeleted val="0"/>
    <c:plotArea>
      <c:layout>
        <c:manualLayout>
          <c:layoutTarget val="inner"/>
          <c:xMode val="edge"/>
          <c:yMode val="edge"/>
          <c:x val="0.13040040511240444"/>
          <c:y val="0.22503206095353048"/>
          <c:w val="0.86802949903001259"/>
          <c:h val="0.66257247392016549"/>
        </c:manualLayout>
      </c:layout>
      <c:barChart>
        <c:barDir val="col"/>
        <c:grouping val="clustered"/>
        <c:varyColors val="0"/>
        <c:ser>
          <c:idx val="0"/>
          <c:order val="0"/>
          <c:tx>
            <c:strRef>
              <c:f>Sheet1!$T$8</c:f>
              <c:strCache>
                <c:ptCount val="1"/>
                <c:pt idx="0">
                  <c:v>BLEU</c:v>
                </c:pt>
              </c:strCache>
            </c:strRef>
          </c:tx>
          <c:spPr>
            <a:solidFill>
              <a:schemeClr val="accent1"/>
            </a:solidFill>
            <a:ln>
              <a:noFill/>
            </a:ln>
            <a:effectLst/>
          </c:spPr>
          <c:invertIfNegative val="0"/>
          <c:dLbls>
            <c:dLbl>
              <c:idx val="1"/>
              <c:layout>
                <c:manualLayout>
                  <c:x val="-1.4616553863809561E-2"/>
                  <c:y val="1.02673776039659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8DF-9E48-80D8-7448D551F70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Sheet1!$S$9:$S$11</c:f>
              <c:strCache>
                <c:ptCount val="3"/>
                <c:pt idx="0">
                  <c:v>LT-EN (N=11)</c:v>
                </c:pt>
                <c:pt idx="1">
                  <c:v>PS-EN (N=26)</c:v>
                </c:pt>
                <c:pt idx="2">
                  <c:v>BG-EN (N=11)</c:v>
                </c:pt>
              </c:strCache>
            </c:strRef>
          </c:cat>
          <c:val>
            <c:numRef>
              <c:f>Sheet1!$T$9:$T$11</c:f>
              <c:numCache>
                <c:formatCode>0.00</c:formatCode>
                <c:ptCount val="3"/>
                <c:pt idx="0">
                  <c:v>0.34499999999999997</c:v>
                </c:pt>
                <c:pt idx="1">
                  <c:v>0.58899999999999997</c:v>
                </c:pt>
                <c:pt idx="2">
                  <c:v>0.25700000000000001</c:v>
                </c:pt>
              </c:numCache>
            </c:numRef>
          </c:val>
          <c:extLst>
            <c:ext xmlns:c16="http://schemas.microsoft.com/office/drawing/2014/chart" uri="{C3380CC4-5D6E-409C-BE32-E72D297353CC}">
              <c16:uniqueId val="{00000000-08DF-9E48-80D8-7448D551F70E}"/>
            </c:ext>
          </c:extLst>
        </c:ser>
        <c:ser>
          <c:idx val="1"/>
          <c:order val="1"/>
          <c:tx>
            <c:strRef>
              <c:f>Sheet1!$U$8</c:f>
              <c:strCache>
                <c:ptCount val="1"/>
                <c:pt idx="0">
                  <c:v>MacroF1</c:v>
                </c:pt>
              </c:strCache>
            </c:strRef>
          </c:tx>
          <c:spPr>
            <a:solidFill>
              <a:schemeClr val="accent2"/>
            </a:solidFill>
            <a:ln>
              <a:noFill/>
            </a:ln>
            <a:effectLst/>
          </c:spPr>
          <c:invertIfNegative val="0"/>
          <c:dLbls>
            <c:dLbl>
              <c:idx val="0"/>
              <c:layout>
                <c:manualLayout>
                  <c:x val="-1.388888888888888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8DF-9E48-80D8-7448D551F70E}"/>
                </c:ext>
              </c:extLst>
            </c:dLbl>
            <c:dLbl>
              <c:idx val="2"/>
              <c:layout>
                <c:manualLayout>
                  <c:x val="-1.944444444444444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8DF-9E48-80D8-7448D551F70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Sheet1!$S$9:$S$11</c:f>
              <c:strCache>
                <c:ptCount val="3"/>
                <c:pt idx="0">
                  <c:v>LT-EN (N=11)</c:v>
                </c:pt>
                <c:pt idx="1">
                  <c:v>PS-EN (N=26)</c:v>
                </c:pt>
                <c:pt idx="2">
                  <c:v>BG-EN (N=11)</c:v>
                </c:pt>
              </c:strCache>
            </c:strRef>
          </c:cat>
          <c:val>
            <c:numRef>
              <c:f>Sheet1!$U$9:$U$11</c:f>
              <c:numCache>
                <c:formatCode>0.00</c:formatCode>
                <c:ptCount val="3"/>
                <c:pt idx="0">
                  <c:v>0.52700000000000002</c:v>
                </c:pt>
                <c:pt idx="1">
                  <c:v>0.68200000000000005</c:v>
                </c:pt>
                <c:pt idx="2">
                  <c:v>0.5</c:v>
                </c:pt>
              </c:numCache>
            </c:numRef>
          </c:val>
          <c:extLst>
            <c:ext xmlns:c16="http://schemas.microsoft.com/office/drawing/2014/chart" uri="{C3380CC4-5D6E-409C-BE32-E72D297353CC}">
              <c16:uniqueId val="{00000003-08DF-9E48-80D8-7448D551F70E}"/>
            </c:ext>
          </c:extLst>
        </c:ser>
        <c:ser>
          <c:idx val="2"/>
          <c:order val="2"/>
          <c:tx>
            <c:strRef>
              <c:f>Sheet1!$V$8</c:f>
              <c:strCache>
                <c:ptCount val="1"/>
                <c:pt idx="0">
                  <c:v>MicroF1</c:v>
                </c:pt>
              </c:strCache>
            </c:strRef>
          </c:tx>
          <c:spPr>
            <a:solidFill>
              <a:schemeClr val="accent3"/>
            </a:solidFill>
            <a:ln>
              <a:noFill/>
            </a:ln>
            <a:effectLst/>
          </c:spPr>
          <c:invertIfNegative val="0"/>
          <c:dLbls>
            <c:dLbl>
              <c:idx val="1"/>
              <c:layout>
                <c:manualLayout>
                  <c:x val="1.0440395617006829E-2"/>
                  <c:y val="-3.422459201321985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8DF-9E48-80D8-7448D551F70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Sheet1!$S$9:$S$11</c:f>
              <c:strCache>
                <c:ptCount val="3"/>
                <c:pt idx="0">
                  <c:v>LT-EN (N=11)</c:v>
                </c:pt>
                <c:pt idx="1">
                  <c:v>PS-EN (N=26)</c:v>
                </c:pt>
                <c:pt idx="2">
                  <c:v>BG-EN (N=11)</c:v>
                </c:pt>
              </c:strCache>
            </c:strRef>
          </c:cat>
          <c:val>
            <c:numRef>
              <c:f>Sheet1!$V$9:$V$11</c:f>
              <c:numCache>
                <c:formatCode>0.00</c:formatCode>
                <c:ptCount val="3"/>
                <c:pt idx="0">
                  <c:v>0.49099999999999999</c:v>
                </c:pt>
                <c:pt idx="1">
                  <c:v>0.59299999999999997</c:v>
                </c:pt>
                <c:pt idx="2">
                  <c:v>0.33</c:v>
                </c:pt>
              </c:numCache>
            </c:numRef>
          </c:val>
          <c:extLst>
            <c:ext xmlns:c16="http://schemas.microsoft.com/office/drawing/2014/chart" uri="{C3380CC4-5D6E-409C-BE32-E72D297353CC}">
              <c16:uniqueId val="{00000004-08DF-9E48-80D8-7448D551F70E}"/>
            </c:ext>
          </c:extLst>
        </c:ser>
        <c:ser>
          <c:idx val="3"/>
          <c:order val="3"/>
          <c:tx>
            <c:strRef>
              <c:f>Sheet1!$W$8</c:f>
              <c:strCache>
                <c:ptCount val="1"/>
                <c:pt idx="0">
                  <c:v>ChrF1</c:v>
                </c:pt>
              </c:strCache>
            </c:strRef>
          </c:tx>
          <c:spPr>
            <a:solidFill>
              <a:schemeClr val="accent4"/>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08DF-9E48-80D8-7448D551F70E}"/>
                </c:ext>
              </c:extLst>
            </c:dLbl>
            <c:dLbl>
              <c:idx val="1"/>
              <c:delete val="1"/>
              <c:extLst>
                <c:ext xmlns:c15="http://schemas.microsoft.com/office/drawing/2012/chart" uri="{CE6537A1-D6FC-4f65-9D91-7224C49458BB}"/>
                <c:ext xmlns:c16="http://schemas.microsoft.com/office/drawing/2014/chart" uri="{C3380CC4-5D6E-409C-BE32-E72D297353CC}">
                  <c16:uniqueId val="{00000006-08DF-9E48-80D8-7448D551F70E}"/>
                </c:ext>
              </c:extLst>
            </c:dLbl>
            <c:dLbl>
              <c:idx val="2"/>
              <c:layout>
                <c:manualLayout>
                  <c:x val="-4.176158246802732E-3"/>
                  <c:y val="6.844918402644033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08DF-9E48-80D8-7448D551F70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Sheet1!$S$9:$S$11</c:f>
              <c:strCache>
                <c:ptCount val="3"/>
                <c:pt idx="0">
                  <c:v>LT-EN (N=11)</c:v>
                </c:pt>
                <c:pt idx="1">
                  <c:v>PS-EN (N=26)</c:v>
                </c:pt>
                <c:pt idx="2">
                  <c:v>BG-EN (N=11)</c:v>
                </c:pt>
              </c:strCache>
            </c:strRef>
          </c:cat>
          <c:val>
            <c:numRef>
              <c:f>Sheet1!$W$9:$W$11</c:f>
              <c:numCache>
                <c:formatCode>0.00</c:formatCode>
                <c:ptCount val="3"/>
                <c:pt idx="0">
                  <c:v>0.49099999999999999</c:v>
                </c:pt>
                <c:pt idx="1">
                  <c:v>0.58299999999999996</c:v>
                </c:pt>
                <c:pt idx="2">
                  <c:v>0.40400000000000003</c:v>
                </c:pt>
              </c:numCache>
            </c:numRef>
          </c:val>
          <c:extLst>
            <c:ext xmlns:c16="http://schemas.microsoft.com/office/drawing/2014/chart" uri="{C3380CC4-5D6E-409C-BE32-E72D297353CC}">
              <c16:uniqueId val="{00000007-08DF-9E48-80D8-7448D551F70E}"/>
            </c:ext>
          </c:extLst>
        </c:ser>
        <c:ser>
          <c:idx val="4"/>
          <c:order val="4"/>
          <c:tx>
            <c:strRef>
              <c:f>Sheet1!$X$8</c:f>
              <c:strCache>
                <c:ptCount val="1"/>
                <c:pt idx="0">
                  <c:v>BLEURTMean</c:v>
                </c:pt>
              </c:strCache>
            </c:strRef>
          </c:tx>
          <c:spPr>
            <a:solidFill>
              <a:schemeClr val="accent5"/>
            </a:solidFill>
            <a:ln>
              <a:noFill/>
            </a:ln>
            <a:effectLst/>
          </c:spPr>
          <c:invertIfNegative val="0"/>
          <c:dLbls>
            <c:dLbl>
              <c:idx val="0"/>
              <c:layout>
                <c:manualLayout>
                  <c:x val="-8.3523164936055022E-3"/>
                  <c:y val="-3.422459201321985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08DF-9E48-80D8-7448D551F70E}"/>
                </c:ext>
              </c:extLst>
            </c:dLbl>
            <c:dLbl>
              <c:idx val="1"/>
              <c:layout>
                <c:manualLayout>
                  <c:x val="-7.2025576503026486E-3"/>
                  <c:y val="1.01722494072677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8DF-9E48-80D8-7448D551F70E}"/>
                </c:ext>
              </c:extLst>
            </c:dLbl>
            <c:dLbl>
              <c:idx val="2"/>
              <c:delete val="1"/>
              <c:extLst>
                <c:ext xmlns:c15="http://schemas.microsoft.com/office/drawing/2012/chart" uri="{CE6537A1-D6FC-4f65-9D91-7224C49458BB}"/>
                <c:ext xmlns:c16="http://schemas.microsoft.com/office/drawing/2014/chart" uri="{C3380CC4-5D6E-409C-BE32-E72D297353CC}">
                  <c16:uniqueId val="{00000009-08DF-9E48-80D8-7448D551F70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Sheet1!$S$9:$S$11</c:f>
              <c:strCache>
                <c:ptCount val="3"/>
                <c:pt idx="0">
                  <c:v>LT-EN (N=11)</c:v>
                </c:pt>
                <c:pt idx="1">
                  <c:v>PS-EN (N=26)</c:v>
                </c:pt>
                <c:pt idx="2">
                  <c:v>BG-EN (N=11)</c:v>
                </c:pt>
              </c:strCache>
            </c:strRef>
          </c:cat>
          <c:val>
            <c:numRef>
              <c:f>Sheet1!$X$9:$X$11</c:f>
              <c:numCache>
                <c:formatCode>0.00</c:formatCode>
                <c:ptCount val="3"/>
                <c:pt idx="0">
                  <c:v>0.49099999999999999</c:v>
                </c:pt>
                <c:pt idx="1">
                  <c:v>0.58099999999999996</c:v>
                </c:pt>
                <c:pt idx="2">
                  <c:v>0.36699999999999999</c:v>
                </c:pt>
              </c:numCache>
            </c:numRef>
          </c:val>
          <c:extLst>
            <c:ext xmlns:c16="http://schemas.microsoft.com/office/drawing/2014/chart" uri="{C3380CC4-5D6E-409C-BE32-E72D297353CC}">
              <c16:uniqueId val="{0000000A-08DF-9E48-80D8-7448D551F70E}"/>
            </c:ext>
          </c:extLst>
        </c:ser>
        <c:ser>
          <c:idx val="5"/>
          <c:order val="5"/>
          <c:tx>
            <c:strRef>
              <c:f>Sheet1!$Y$8</c:f>
              <c:strCache>
                <c:ptCount val="1"/>
                <c:pt idx="0">
                  <c:v>BLEURTMedian</c:v>
                </c:pt>
              </c:strCache>
            </c:strRef>
          </c:tx>
          <c:spPr>
            <a:solidFill>
              <a:schemeClr val="accent6"/>
            </a:solidFill>
            <a:ln>
              <a:noFill/>
            </a:ln>
            <a:effectLst/>
          </c:spPr>
          <c:invertIfNegative val="0"/>
          <c:dLbls>
            <c:dLbl>
              <c:idx val="0"/>
              <c:layout>
                <c:manualLayout>
                  <c:x val="2.7778028968397719E-3"/>
                  <c:y val="1.73241111981248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8DF-9E48-80D8-7448D551F70E}"/>
                </c:ext>
              </c:extLst>
            </c:dLbl>
            <c:dLbl>
              <c:idx val="1"/>
              <c:layout>
                <c:manualLayout>
                  <c:x val="1.4540593820107797E-2"/>
                  <c:y val="2.06468609581484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8DF-9E48-80D8-7448D551F70E}"/>
                </c:ext>
              </c:extLst>
            </c:dLbl>
            <c:dLbl>
              <c:idx val="2"/>
              <c:layout>
                <c:manualLayout>
                  <c:x val="-1.224124054918125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8DF-9E48-80D8-7448D551F70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Sheet1!$S$9:$S$11</c:f>
              <c:strCache>
                <c:ptCount val="3"/>
                <c:pt idx="0">
                  <c:v>LT-EN (N=11)</c:v>
                </c:pt>
                <c:pt idx="1">
                  <c:v>PS-EN (N=26)</c:v>
                </c:pt>
                <c:pt idx="2">
                  <c:v>BG-EN (N=11)</c:v>
                </c:pt>
              </c:strCache>
            </c:strRef>
          </c:cat>
          <c:val>
            <c:numRef>
              <c:f>Sheet1!$Y$9:$Y$11</c:f>
              <c:numCache>
                <c:formatCode>0.00</c:formatCode>
                <c:ptCount val="3"/>
                <c:pt idx="0">
                  <c:v>0.47699999999999998</c:v>
                </c:pt>
                <c:pt idx="1">
                  <c:v>0.57099999999999995</c:v>
                </c:pt>
                <c:pt idx="2">
                  <c:v>0.36699999999999999</c:v>
                </c:pt>
              </c:numCache>
            </c:numRef>
          </c:val>
          <c:extLst>
            <c:ext xmlns:c16="http://schemas.microsoft.com/office/drawing/2014/chart" uri="{C3380CC4-5D6E-409C-BE32-E72D297353CC}">
              <c16:uniqueId val="{0000000D-08DF-9E48-80D8-7448D551F70E}"/>
            </c:ext>
          </c:extLst>
        </c:ser>
        <c:dLbls>
          <c:showLegendKey val="0"/>
          <c:showVal val="1"/>
          <c:showCatName val="0"/>
          <c:showSerName val="0"/>
          <c:showPercent val="0"/>
          <c:showBubbleSize val="0"/>
        </c:dLbls>
        <c:gapWidth val="150"/>
        <c:overlap val="-25"/>
        <c:axId val="1780267056"/>
        <c:axId val="1779494288"/>
      </c:barChart>
      <c:catAx>
        <c:axId val="17802670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779494288"/>
        <c:crosses val="autoZero"/>
        <c:auto val="1"/>
        <c:lblAlgn val="ctr"/>
        <c:lblOffset val="100"/>
        <c:noMultiLvlLbl val="0"/>
      </c:catAx>
      <c:valAx>
        <c:axId val="1779494288"/>
        <c:scaling>
          <c:orientation val="minMax"/>
          <c:max val="0.8"/>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r>
                  <a:rPr lang="en-US"/>
                  <a:t>𝜏 with AQWV</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title>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780267056"/>
        <c:crosses val="autoZero"/>
        <c:crossBetween val="between"/>
      </c:valAx>
      <c:spPr>
        <a:noFill/>
        <a:ln>
          <a:noFill/>
        </a:ln>
        <a:effectLst/>
      </c:spPr>
    </c:plotArea>
    <c:legend>
      <c:legendPos val="t"/>
      <c:layout>
        <c:manualLayout>
          <c:xMode val="edge"/>
          <c:yMode val="edge"/>
          <c:x val="2.2845285922469486E-2"/>
          <c:y val="7.7589083741758769E-2"/>
          <c:w val="0.97715471407753052"/>
          <c:h val="0.1073891225139867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showDLblsOverMax val="0"/>
  </c:chart>
  <c:spPr>
    <a:noFill/>
    <a:ln>
      <a:noFill/>
    </a:ln>
    <a:effectLst/>
  </c:spPr>
  <c:txPr>
    <a:bodyPr/>
    <a:lstStyle/>
    <a:p>
      <a:pPr>
        <a:defRPr sz="1200">
          <a:latin typeface="Garamond" panose="02020404030301010803" pitchFamily="18" charset="0"/>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40" b="0" i="0" u="none" strike="noStrike" kern="1200" spc="0" baseline="0">
                <a:solidFill>
                  <a:schemeClr val="tx2"/>
                </a:solidFill>
                <a:latin typeface="Garamond" panose="02020404030301010803" pitchFamily="18" charset="0"/>
                <a:ea typeface="+mn-ea"/>
                <a:cs typeface="+mn-cs"/>
              </a:defRPr>
            </a:pPr>
            <a:r>
              <a:rPr lang="en-US"/>
              <a:t>Correlation of ASR metrics with AQWV</a:t>
            </a:r>
          </a:p>
          <a:p>
            <a:pPr>
              <a:defRPr/>
            </a:pPr>
            <a:r>
              <a:rPr lang="en-US"/>
              <a:t>on Pashto(2C) ANALYSIS set (21 ASR models)</a:t>
            </a:r>
          </a:p>
        </c:rich>
      </c:tx>
      <c:layout>
        <c:manualLayout>
          <c:xMode val="edge"/>
          <c:yMode val="edge"/>
          <c:x val="0.12065266841644795"/>
          <c:y val="9.2592571821214567E-3"/>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2"/>
              </a:solidFill>
              <a:latin typeface="Garamond" panose="02020404030301010803" pitchFamily="18" charset="0"/>
              <a:ea typeface="+mn-ea"/>
              <a:cs typeface="+mn-cs"/>
            </a:defRPr>
          </a:pPr>
          <a:endParaRPr lang="en-US"/>
        </a:p>
      </c:txPr>
    </c:title>
    <c:autoTitleDeleted val="0"/>
    <c:plotArea>
      <c:layout>
        <c:manualLayout>
          <c:layoutTarget val="inner"/>
          <c:xMode val="edge"/>
          <c:yMode val="edge"/>
          <c:x val="0.14508254402982235"/>
          <c:y val="0.16846474034887662"/>
          <c:w val="0.8243619004146221"/>
          <c:h val="0.70599889988062703"/>
        </c:manualLayout>
      </c:layout>
      <c:barChart>
        <c:barDir val="col"/>
        <c:grouping val="clustered"/>
        <c:varyColors val="0"/>
        <c:ser>
          <c:idx val="0"/>
          <c:order val="0"/>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Garamond" panose="020204040303010108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ASR!$C$9:$H$9</c:f>
              <c:strCache>
                <c:ptCount val="6"/>
                <c:pt idx="0">
                  <c:v>WER</c:v>
                </c:pt>
                <c:pt idx="1">
                  <c:v>MER</c:v>
                </c:pt>
                <c:pt idx="2">
                  <c:v> WIP </c:v>
                </c:pt>
                <c:pt idx="3">
                  <c:v>BLEU</c:v>
                </c:pt>
                <c:pt idx="4">
                  <c:v>MicroF1</c:v>
                </c:pt>
                <c:pt idx="5">
                  <c:v>MacroF1</c:v>
                </c:pt>
              </c:strCache>
            </c:strRef>
          </c:cat>
          <c:val>
            <c:numRef>
              <c:f>ASR!$C$10:$H$10</c:f>
              <c:numCache>
                <c:formatCode>General</c:formatCode>
                <c:ptCount val="6"/>
                <c:pt idx="0">
                  <c:v>0.52400000000000002</c:v>
                </c:pt>
                <c:pt idx="1">
                  <c:v>0.52400000000000002</c:v>
                </c:pt>
                <c:pt idx="2">
                  <c:v>0.52400000000000002</c:v>
                </c:pt>
                <c:pt idx="3">
                  <c:v>0.505</c:v>
                </c:pt>
                <c:pt idx="4">
                  <c:v>0.53</c:v>
                </c:pt>
                <c:pt idx="5">
                  <c:v>0.57799999999999996</c:v>
                </c:pt>
              </c:numCache>
            </c:numRef>
          </c:val>
          <c:extLst>
            <c:ext xmlns:c16="http://schemas.microsoft.com/office/drawing/2014/chart" uri="{C3380CC4-5D6E-409C-BE32-E72D297353CC}">
              <c16:uniqueId val="{00000000-D07A-F84A-844D-206ED597321A}"/>
            </c:ext>
          </c:extLst>
        </c:ser>
        <c:dLbls>
          <c:dLblPos val="outEnd"/>
          <c:showLegendKey val="0"/>
          <c:showVal val="1"/>
          <c:showCatName val="0"/>
          <c:showSerName val="0"/>
          <c:showPercent val="0"/>
          <c:showBubbleSize val="0"/>
        </c:dLbls>
        <c:gapWidth val="111"/>
        <c:overlap val="-27"/>
        <c:axId val="400727584"/>
        <c:axId val="400729232"/>
      </c:barChart>
      <c:catAx>
        <c:axId val="40072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Garamond" panose="02020404030301010803" pitchFamily="18" charset="0"/>
                <a:ea typeface="+mn-ea"/>
                <a:cs typeface="+mn-cs"/>
              </a:defRPr>
            </a:pPr>
            <a:endParaRPr lang="en-US"/>
          </a:p>
        </c:txPr>
        <c:crossAx val="400729232"/>
        <c:crosses val="autoZero"/>
        <c:auto val="1"/>
        <c:lblAlgn val="ctr"/>
        <c:lblOffset val="100"/>
        <c:noMultiLvlLbl val="0"/>
      </c:catAx>
      <c:valAx>
        <c:axId val="400729232"/>
        <c:scaling>
          <c:orientation val="minMax"/>
          <c:max val="0.60000000000000009"/>
          <c:min val="0.4"/>
        </c:scaling>
        <c:delete val="0"/>
        <c:axPos val="l"/>
        <c:title>
          <c:tx>
            <c:rich>
              <a:bodyPr rot="-5400000" spcFirstLastPara="1" vertOverflow="ellipsis" vert="horz" wrap="square" anchor="ctr" anchorCtr="1"/>
              <a:lstStyle/>
              <a:p>
                <a:pPr>
                  <a:defRPr sz="1200" b="0" i="0" u="none" strike="noStrike" kern="1200" baseline="0">
                    <a:solidFill>
                      <a:schemeClr val="tx2"/>
                    </a:solidFill>
                    <a:latin typeface="Garamond" panose="02020404030301010803" pitchFamily="18" charset="0"/>
                    <a:ea typeface="+mn-ea"/>
                    <a:cs typeface="+mn-cs"/>
                  </a:defRPr>
                </a:pPr>
                <a:r>
                  <a:rPr lang="en-US"/>
                  <a:t>Kenddall's 𝜏 (absolute)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2"/>
                  </a:solidFill>
                  <a:latin typeface="Garamond" panose="02020404030301010803" pitchFamily="18" charset="0"/>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2"/>
                </a:solidFill>
                <a:latin typeface="Garamond" panose="02020404030301010803" pitchFamily="18" charset="0"/>
                <a:ea typeface="+mn-ea"/>
                <a:cs typeface="+mn-cs"/>
              </a:defRPr>
            </a:pPr>
            <a:endParaRPr lang="en-US"/>
          </a:p>
        </c:txPr>
        <c:crossAx val="400727584"/>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Garamond" panose="02020404030301010803"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5">
  <a:schemeClr val="accent2"/>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B97218-A3C4-C745-88A7-DCD68B2EED05}" type="doc">
      <dgm:prSet loTypeId="urn:microsoft.com/office/officeart/2005/8/layout/process3" loCatId="list" qsTypeId="urn:microsoft.com/office/officeart/2005/8/quickstyle/simple1" qsCatId="simple" csTypeId="urn:microsoft.com/office/officeart/2005/8/colors/accent2_1" csCatId="accent2" phldr="1"/>
      <dgm:spPr/>
      <dgm:t>
        <a:bodyPr/>
        <a:lstStyle/>
        <a:p>
          <a:endParaRPr lang="en-US"/>
        </a:p>
      </dgm:t>
    </dgm:pt>
    <dgm:pt modelId="{2EE7C0B8-75A1-FE4E-B47D-EA6F90B89C47}">
      <dgm:prSet/>
      <dgm:spPr/>
      <dgm:t>
        <a:bodyPr/>
        <a:lstStyle/>
        <a:p>
          <a:r>
            <a:rPr lang="en-US" baseline="0" dirty="0">
              <a:latin typeface="Garamond" panose="02020404030301010803" pitchFamily="18" charset="0"/>
            </a:rPr>
            <a:t>Modeling</a:t>
          </a:r>
          <a:endParaRPr lang="en-US" dirty="0">
            <a:latin typeface="Garamond" panose="02020404030301010803" pitchFamily="18" charset="0"/>
          </a:endParaRPr>
        </a:p>
      </dgm:t>
    </dgm:pt>
    <dgm:pt modelId="{4A572848-DA42-6F48-A1FA-DC3CB28FCD8A}" type="parTrans" cxnId="{3AB81EAE-1576-854F-8315-D2128BF32025}">
      <dgm:prSet/>
      <dgm:spPr/>
      <dgm:t>
        <a:bodyPr/>
        <a:lstStyle/>
        <a:p>
          <a:endParaRPr lang="en-US"/>
        </a:p>
      </dgm:t>
    </dgm:pt>
    <dgm:pt modelId="{0CFB3331-19C7-7545-A49A-349EE189D97E}" type="sibTrans" cxnId="{3AB81EAE-1576-854F-8315-D2128BF32025}">
      <dgm:prSet/>
      <dgm:spPr/>
      <dgm:t>
        <a:bodyPr/>
        <a:lstStyle/>
        <a:p>
          <a:endParaRPr lang="en-US">
            <a:latin typeface="Garamond" panose="02020404030301010803" pitchFamily="18" charset="0"/>
          </a:endParaRPr>
        </a:p>
      </dgm:t>
    </dgm:pt>
    <dgm:pt modelId="{3BA36DA4-8CAB-3347-8431-0ADC1AD1BE0A}">
      <dgm:prSet/>
      <dgm:spPr/>
      <dgm:t>
        <a:bodyPr/>
        <a:lstStyle/>
        <a:p>
          <a:r>
            <a:rPr lang="en-US" baseline="0" dirty="0">
              <a:latin typeface="Garamond" panose="02020404030301010803" pitchFamily="18" charset="0"/>
            </a:rPr>
            <a:t>Evaluation</a:t>
          </a:r>
          <a:endParaRPr lang="en-US" dirty="0">
            <a:latin typeface="Garamond" panose="02020404030301010803" pitchFamily="18" charset="0"/>
          </a:endParaRPr>
        </a:p>
      </dgm:t>
    </dgm:pt>
    <dgm:pt modelId="{D51D8007-1851-3F4E-A828-3CA98B6BAA65}" type="parTrans" cxnId="{837E8F7C-9967-0041-977C-C093424B8858}">
      <dgm:prSet/>
      <dgm:spPr/>
      <dgm:t>
        <a:bodyPr/>
        <a:lstStyle/>
        <a:p>
          <a:endParaRPr lang="en-US"/>
        </a:p>
      </dgm:t>
    </dgm:pt>
    <dgm:pt modelId="{34C40727-9539-CD4D-8387-5B768283CE61}" type="sibTrans" cxnId="{837E8F7C-9967-0041-977C-C093424B8858}">
      <dgm:prSet/>
      <dgm:spPr/>
      <dgm:t>
        <a:bodyPr/>
        <a:lstStyle/>
        <a:p>
          <a:endParaRPr lang="en-US">
            <a:latin typeface="Garamond" panose="02020404030301010803" pitchFamily="18" charset="0"/>
          </a:endParaRPr>
        </a:p>
      </dgm:t>
    </dgm:pt>
    <dgm:pt modelId="{68B43CFB-2837-5E49-996C-113054782596}">
      <dgm:prSet/>
      <dgm:spPr/>
      <dgm:t>
        <a:bodyPr/>
        <a:lstStyle/>
        <a:p>
          <a:r>
            <a:rPr lang="en-US" dirty="0">
              <a:latin typeface="Garamond" panose="02020404030301010803" pitchFamily="18" charset="0"/>
            </a:rPr>
            <a:t>Applications</a:t>
          </a:r>
        </a:p>
      </dgm:t>
    </dgm:pt>
    <dgm:pt modelId="{AC7348C2-188E-3148-A30D-FB6F766FA446}" type="parTrans" cxnId="{2F62F737-3FBE-0E4F-A0F1-804FD0A0A198}">
      <dgm:prSet/>
      <dgm:spPr/>
      <dgm:t>
        <a:bodyPr/>
        <a:lstStyle/>
        <a:p>
          <a:endParaRPr lang="en-US"/>
        </a:p>
      </dgm:t>
    </dgm:pt>
    <dgm:pt modelId="{1AA99BE6-77F4-0440-893D-AADF58C7CCB9}" type="sibTrans" cxnId="{2F62F737-3FBE-0E4F-A0F1-804FD0A0A198}">
      <dgm:prSet/>
      <dgm:spPr/>
      <dgm:t>
        <a:bodyPr/>
        <a:lstStyle/>
        <a:p>
          <a:endParaRPr lang="en-US"/>
        </a:p>
      </dgm:t>
    </dgm:pt>
    <dgm:pt modelId="{87D51CCC-3F96-184A-B227-80E8BD6858F4}">
      <dgm:prSet custT="1"/>
      <dgm:spPr/>
      <dgm:t>
        <a:bodyPr anchor="ctr"/>
        <a:lstStyle/>
        <a:p>
          <a:pPr>
            <a:buFont typeface="Arial" panose="020B0604020202020204" pitchFamily="34" charset="0"/>
            <a:buNone/>
          </a:pPr>
          <a:r>
            <a:rPr lang="en-US" sz="1600" dirty="0">
              <a:latin typeface="Garamond" panose="02020404030301010803" pitchFamily="18" charset="0"/>
            </a:rPr>
            <a:t>Scaling NMT to 500+ languages on source side</a:t>
          </a:r>
          <a:br>
            <a:rPr lang="en-US" sz="1600" dirty="0">
              <a:latin typeface="Garamond" panose="02020404030301010803" pitchFamily="18" charset="0"/>
            </a:rPr>
          </a:br>
          <a:r>
            <a:rPr lang="en-US" sz="1600" dirty="0">
              <a:latin typeface="Garamond" panose="02020404030301010803" pitchFamily="18" charset="0"/>
            </a:rPr>
            <a:t>[ACL2021 Demos]</a:t>
          </a:r>
        </a:p>
      </dgm:t>
    </dgm:pt>
    <dgm:pt modelId="{119FCB81-964F-4648-B376-E42C308DD94D}" type="parTrans" cxnId="{B379708F-51F2-3144-A749-A208952E6672}">
      <dgm:prSet/>
      <dgm:spPr/>
      <dgm:t>
        <a:bodyPr/>
        <a:lstStyle/>
        <a:p>
          <a:endParaRPr lang="en-US"/>
        </a:p>
      </dgm:t>
    </dgm:pt>
    <dgm:pt modelId="{109439F1-9E0B-6744-982E-679F07EB5517}" type="sibTrans" cxnId="{B379708F-51F2-3144-A749-A208952E6672}">
      <dgm:prSet/>
      <dgm:spPr/>
      <dgm:t>
        <a:bodyPr/>
        <a:lstStyle/>
        <a:p>
          <a:endParaRPr lang="en-US"/>
        </a:p>
      </dgm:t>
    </dgm:pt>
    <dgm:pt modelId="{A10501E7-D7FE-C64E-9232-D56635FB8B3D}">
      <dgm:prSet custT="1"/>
      <dgm:spPr/>
      <dgm:t>
        <a:bodyPr anchor="ctr"/>
        <a:lstStyle/>
        <a:p>
          <a:pPr>
            <a:buNone/>
          </a:pPr>
          <a:r>
            <a:rPr lang="en-US" sz="1600" dirty="0">
              <a:latin typeface="Garamond" panose="02020404030301010803" pitchFamily="18" charset="0"/>
            </a:rPr>
            <a:t>Equal emphasis on rare classes/types</a:t>
          </a:r>
          <a:br>
            <a:rPr lang="en-US" sz="1600" dirty="0">
              <a:latin typeface="Garamond" panose="02020404030301010803" pitchFamily="18" charset="0"/>
            </a:rPr>
          </a:br>
          <a:r>
            <a:rPr lang="en-US" sz="1600" dirty="0">
              <a:latin typeface="Garamond" panose="02020404030301010803" pitchFamily="18" charset="0"/>
            </a:rPr>
            <a:t>[NAACL2021]</a:t>
          </a:r>
        </a:p>
      </dgm:t>
    </dgm:pt>
    <dgm:pt modelId="{420C2E1D-5895-1943-8736-CABC9DB9A9ED}" type="parTrans" cxnId="{64BD27C6-178E-8C4E-B5F6-176379C93617}">
      <dgm:prSet/>
      <dgm:spPr/>
      <dgm:t>
        <a:bodyPr/>
        <a:lstStyle/>
        <a:p>
          <a:endParaRPr lang="en-US"/>
        </a:p>
      </dgm:t>
    </dgm:pt>
    <dgm:pt modelId="{4D54314A-7259-E246-9D69-D348F45B2C3B}" type="sibTrans" cxnId="{64BD27C6-178E-8C4E-B5F6-176379C93617}">
      <dgm:prSet/>
      <dgm:spPr/>
      <dgm:t>
        <a:bodyPr/>
        <a:lstStyle/>
        <a:p>
          <a:endParaRPr lang="en-US"/>
        </a:p>
      </dgm:t>
    </dgm:pt>
    <dgm:pt modelId="{490E1461-BCDD-F84A-A8E9-E3ABAE45CDED}">
      <dgm:prSet custT="1"/>
      <dgm:spPr/>
      <dgm:t>
        <a:bodyPr anchor="ctr"/>
        <a:lstStyle/>
        <a:p>
          <a:pPr algn="l">
            <a:buNone/>
          </a:pPr>
          <a:r>
            <a:rPr lang="en-US" sz="1600" dirty="0">
              <a:latin typeface="Garamond" panose="02020404030301010803" pitchFamily="18" charset="0"/>
            </a:rPr>
            <a:t>Hyper parameter selection to address long tail</a:t>
          </a:r>
          <a:br>
            <a:rPr lang="en-US" sz="1600" dirty="0">
              <a:latin typeface="Garamond" panose="02020404030301010803" pitchFamily="18" charset="0"/>
            </a:rPr>
          </a:br>
          <a:r>
            <a:rPr lang="en-US" sz="1600" dirty="0">
              <a:latin typeface="Garamond" panose="02020404030301010803" pitchFamily="18" charset="0"/>
            </a:rPr>
            <a:t>[EMNLP2020]</a:t>
          </a:r>
        </a:p>
      </dgm:t>
    </dgm:pt>
    <dgm:pt modelId="{5716ACC6-605A-8B4A-89A5-6BA71F6ECBDD}" type="parTrans" cxnId="{DB166288-D799-B847-8B8D-A2AFD764BFB8}">
      <dgm:prSet/>
      <dgm:spPr/>
      <dgm:t>
        <a:bodyPr/>
        <a:lstStyle/>
        <a:p>
          <a:endParaRPr lang="en-US"/>
        </a:p>
      </dgm:t>
    </dgm:pt>
    <dgm:pt modelId="{77767C9E-699F-344C-8CE4-BD28370F8E99}" type="sibTrans" cxnId="{DB166288-D799-B847-8B8D-A2AFD764BFB8}">
      <dgm:prSet/>
      <dgm:spPr/>
      <dgm:t>
        <a:bodyPr/>
        <a:lstStyle/>
        <a:p>
          <a:endParaRPr lang="en-US"/>
        </a:p>
      </dgm:t>
    </dgm:pt>
    <dgm:pt modelId="{CF5EA766-D012-B448-BA9D-27DAA0908D74}" type="pres">
      <dgm:prSet presAssocID="{2FB97218-A3C4-C745-88A7-DCD68B2EED05}" presName="linearFlow" presStyleCnt="0">
        <dgm:presLayoutVars>
          <dgm:dir/>
          <dgm:animLvl val="lvl"/>
          <dgm:resizeHandles val="exact"/>
        </dgm:presLayoutVars>
      </dgm:prSet>
      <dgm:spPr/>
    </dgm:pt>
    <dgm:pt modelId="{4960F8CB-D63F-D342-AB43-25A0BFBBEC6A}" type="pres">
      <dgm:prSet presAssocID="{2EE7C0B8-75A1-FE4E-B47D-EA6F90B89C47}" presName="composite" presStyleCnt="0"/>
      <dgm:spPr/>
    </dgm:pt>
    <dgm:pt modelId="{9E66ADCF-E911-1E46-9A11-EF8801F27011}" type="pres">
      <dgm:prSet presAssocID="{2EE7C0B8-75A1-FE4E-B47D-EA6F90B89C47}" presName="parTx" presStyleLbl="node1" presStyleIdx="0" presStyleCnt="3">
        <dgm:presLayoutVars>
          <dgm:chMax val="0"/>
          <dgm:chPref val="0"/>
          <dgm:bulletEnabled val="1"/>
        </dgm:presLayoutVars>
      </dgm:prSet>
      <dgm:spPr/>
    </dgm:pt>
    <dgm:pt modelId="{96C120C6-9522-7441-863D-A9689B5328FB}" type="pres">
      <dgm:prSet presAssocID="{2EE7C0B8-75A1-FE4E-B47D-EA6F90B89C47}" presName="parSh" presStyleLbl="node1" presStyleIdx="0" presStyleCnt="3" custLinFactNeighborX="11713" custLinFactNeighborY="0"/>
      <dgm:spPr/>
    </dgm:pt>
    <dgm:pt modelId="{1C348DAE-EE9F-7746-9E53-ACB780EFC9FA}" type="pres">
      <dgm:prSet presAssocID="{2EE7C0B8-75A1-FE4E-B47D-EA6F90B89C47}" presName="desTx" presStyleLbl="fgAcc1" presStyleIdx="0" presStyleCnt="3" custScaleX="100548" custScaleY="95250" custLinFactNeighborY="8594">
        <dgm:presLayoutVars>
          <dgm:bulletEnabled val="1"/>
        </dgm:presLayoutVars>
      </dgm:prSet>
      <dgm:spPr/>
    </dgm:pt>
    <dgm:pt modelId="{2ADEF0FD-E655-E640-9914-1B1907CD16B0}" type="pres">
      <dgm:prSet presAssocID="{0CFB3331-19C7-7545-A49A-349EE189D97E}" presName="sibTrans" presStyleLbl="sibTrans2D1" presStyleIdx="0" presStyleCnt="2"/>
      <dgm:spPr/>
    </dgm:pt>
    <dgm:pt modelId="{C1856615-5355-9543-8B9D-EE0B91F5F0D1}" type="pres">
      <dgm:prSet presAssocID="{0CFB3331-19C7-7545-A49A-349EE189D97E}" presName="connTx" presStyleLbl="sibTrans2D1" presStyleIdx="0" presStyleCnt="2"/>
      <dgm:spPr/>
    </dgm:pt>
    <dgm:pt modelId="{BC202D8D-C68A-6945-9049-B5C1B2160438}" type="pres">
      <dgm:prSet presAssocID="{3BA36DA4-8CAB-3347-8431-0ADC1AD1BE0A}" presName="composite" presStyleCnt="0"/>
      <dgm:spPr/>
    </dgm:pt>
    <dgm:pt modelId="{42A8B525-E792-164B-904D-9ECD8187737F}" type="pres">
      <dgm:prSet presAssocID="{3BA36DA4-8CAB-3347-8431-0ADC1AD1BE0A}" presName="parTx" presStyleLbl="node1" presStyleIdx="0" presStyleCnt="3">
        <dgm:presLayoutVars>
          <dgm:chMax val="0"/>
          <dgm:chPref val="0"/>
          <dgm:bulletEnabled val="1"/>
        </dgm:presLayoutVars>
      </dgm:prSet>
      <dgm:spPr/>
    </dgm:pt>
    <dgm:pt modelId="{4E4E54FB-A544-C648-9443-5907D80C1A77}" type="pres">
      <dgm:prSet presAssocID="{3BA36DA4-8CAB-3347-8431-0ADC1AD1BE0A}" presName="parSh" presStyleLbl="node1" presStyleIdx="1" presStyleCnt="3"/>
      <dgm:spPr/>
    </dgm:pt>
    <dgm:pt modelId="{2301D952-BF37-A44C-BC93-EB8BADD3FDC6}" type="pres">
      <dgm:prSet presAssocID="{3BA36DA4-8CAB-3347-8431-0ADC1AD1BE0A}" presName="desTx" presStyleLbl="fgAcc1" presStyleIdx="1" presStyleCnt="3" custScaleX="100729" custScaleY="95250" custLinFactNeighborY="9917">
        <dgm:presLayoutVars>
          <dgm:bulletEnabled val="1"/>
        </dgm:presLayoutVars>
      </dgm:prSet>
      <dgm:spPr/>
    </dgm:pt>
    <dgm:pt modelId="{4FDE8ED7-A5D0-5E4B-9664-08474B33B243}" type="pres">
      <dgm:prSet presAssocID="{34C40727-9539-CD4D-8387-5B768283CE61}" presName="sibTrans" presStyleLbl="sibTrans2D1" presStyleIdx="1" presStyleCnt="2"/>
      <dgm:spPr/>
    </dgm:pt>
    <dgm:pt modelId="{1A5F805E-4EE5-1146-8616-6046775A54B5}" type="pres">
      <dgm:prSet presAssocID="{34C40727-9539-CD4D-8387-5B768283CE61}" presName="connTx" presStyleLbl="sibTrans2D1" presStyleIdx="1" presStyleCnt="2"/>
      <dgm:spPr/>
    </dgm:pt>
    <dgm:pt modelId="{4F98CB9B-F74C-8C4F-9FF2-00388EF35A2E}" type="pres">
      <dgm:prSet presAssocID="{68B43CFB-2837-5E49-996C-113054782596}" presName="composite" presStyleCnt="0"/>
      <dgm:spPr/>
    </dgm:pt>
    <dgm:pt modelId="{A46C2722-5C6A-5E40-8AED-6BBB36915C28}" type="pres">
      <dgm:prSet presAssocID="{68B43CFB-2837-5E49-996C-113054782596}" presName="parTx" presStyleLbl="node1" presStyleIdx="1" presStyleCnt="3">
        <dgm:presLayoutVars>
          <dgm:chMax val="0"/>
          <dgm:chPref val="0"/>
          <dgm:bulletEnabled val="1"/>
        </dgm:presLayoutVars>
      </dgm:prSet>
      <dgm:spPr/>
    </dgm:pt>
    <dgm:pt modelId="{456F03D1-D458-F04A-8C24-1159543864B2}" type="pres">
      <dgm:prSet presAssocID="{68B43CFB-2837-5E49-996C-113054782596}" presName="parSh" presStyleLbl="node1" presStyleIdx="2" presStyleCnt="3" custLinFactNeighborX="-6187" custLinFactNeighborY="958"/>
      <dgm:spPr/>
    </dgm:pt>
    <dgm:pt modelId="{069AFA49-C9AE-0943-A367-AD2D5CAFCB2C}" type="pres">
      <dgm:prSet presAssocID="{68B43CFB-2837-5E49-996C-113054782596}" presName="desTx" presStyleLbl="fgAcc1" presStyleIdx="2" presStyleCnt="3" custScaleX="100729" custScaleY="95250" custLinFactNeighborX="-12390" custLinFactNeighborY="16096">
        <dgm:presLayoutVars>
          <dgm:bulletEnabled val="1"/>
        </dgm:presLayoutVars>
      </dgm:prSet>
      <dgm:spPr/>
    </dgm:pt>
  </dgm:ptLst>
  <dgm:cxnLst>
    <dgm:cxn modelId="{7C593118-E7F8-6844-A822-0A591602213E}" type="presOf" srcId="{0CFB3331-19C7-7545-A49A-349EE189D97E}" destId="{C1856615-5355-9543-8B9D-EE0B91F5F0D1}" srcOrd="1" destOrd="0" presId="urn:microsoft.com/office/officeart/2005/8/layout/process3"/>
    <dgm:cxn modelId="{351F3B22-93A7-B642-8FC9-1D239CC2B956}" type="presOf" srcId="{2EE7C0B8-75A1-FE4E-B47D-EA6F90B89C47}" destId="{9E66ADCF-E911-1E46-9A11-EF8801F27011}" srcOrd="0" destOrd="0" presId="urn:microsoft.com/office/officeart/2005/8/layout/process3"/>
    <dgm:cxn modelId="{EEFB7F37-B716-F94D-8240-92B9161D6217}" type="presOf" srcId="{0CFB3331-19C7-7545-A49A-349EE189D97E}" destId="{2ADEF0FD-E655-E640-9914-1B1907CD16B0}" srcOrd="0" destOrd="0" presId="urn:microsoft.com/office/officeart/2005/8/layout/process3"/>
    <dgm:cxn modelId="{2F62F737-3FBE-0E4F-A0F1-804FD0A0A198}" srcId="{2FB97218-A3C4-C745-88A7-DCD68B2EED05}" destId="{68B43CFB-2837-5E49-996C-113054782596}" srcOrd="2" destOrd="0" parTransId="{AC7348C2-188E-3148-A30D-FB6F766FA446}" sibTransId="{1AA99BE6-77F4-0440-893D-AADF58C7CCB9}"/>
    <dgm:cxn modelId="{F501423E-AE0E-2B48-B987-CEE826B0005E}" type="presOf" srcId="{2EE7C0B8-75A1-FE4E-B47D-EA6F90B89C47}" destId="{96C120C6-9522-7441-863D-A9689B5328FB}" srcOrd="1" destOrd="0" presId="urn:microsoft.com/office/officeart/2005/8/layout/process3"/>
    <dgm:cxn modelId="{82FF9644-A17D-4F40-98C5-70ABB7659AC5}" type="presOf" srcId="{34C40727-9539-CD4D-8387-5B768283CE61}" destId="{4FDE8ED7-A5D0-5E4B-9664-08474B33B243}" srcOrd="0" destOrd="0" presId="urn:microsoft.com/office/officeart/2005/8/layout/process3"/>
    <dgm:cxn modelId="{9E286762-C50F-114F-B935-D3AC7ABDE2C0}" type="presOf" srcId="{68B43CFB-2837-5E49-996C-113054782596}" destId="{456F03D1-D458-F04A-8C24-1159543864B2}" srcOrd="1" destOrd="0" presId="urn:microsoft.com/office/officeart/2005/8/layout/process3"/>
    <dgm:cxn modelId="{F72D1E63-D36B-764D-BBAD-DF83BA2487EB}" type="presOf" srcId="{3BA36DA4-8CAB-3347-8431-0ADC1AD1BE0A}" destId="{4E4E54FB-A544-C648-9443-5907D80C1A77}" srcOrd="1" destOrd="0" presId="urn:microsoft.com/office/officeart/2005/8/layout/process3"/>
    <dgm:cxn modelId="{837E8F7C-9967-0041-977C-C093424B8858}" srcId="{2FB97218-A3C4-C745-88A7-DCD68B2EED05}" destId="{3BA36DA4-8CAB-3347-8431-0ADC1AD1BE0A}" srcOrd="1" destOrd="0" parTransId="{D51D8007-1851-3F4E-A828-3CA98B6BAA65}" sibTransId="{34C40727-9539-CD4D-8387-5B768283CE61}"/>
    <dgm:cxn modelId="{0AC68384-B5C8-BC4D-AF27-33757CD8D5FA}" type="presOf" srcId="{34C40727-9539-CD4D-8387-5B768283CE61}" destId="{1A5F805E-4EE5-1146-8616-6046775A54B5}" srcOrd="1" destOrd="0" presId="urn:microsoft.com/office/officeart/2005/8/layout/process3"/>
    <dgm:cxn modelId="{DB166288-D799-B847-8B8D-A2AFD764BFB8}" srcId="{2EE7C0B8-75A1-FE4E-B47D-EA6F90B89C47}" destId="{490E1461-BCDD-F84A-A8E9-E3ABAE45CDED}" srcOrd="0" destOrd="0" parTransId="{5716ACC6-605A-8B4A-89A5-6BA71F6ECBDD}" sibTransId="{77767C9E-699F-344C-8CE4-BD28370F8E99}"/>
    <dgm:cxn modelId="{B379708F-51F2-3144-A749-A208952E6672}" srcId="{68B43CFB-2837-5E49-996C-113054782596}" destId="{87D51CCC-3F96-184A-B227-80E8BD6858F4}" srcOrd="0" destOrd="0" parTransId="{119FCB81-964F-4648-B376-E42C308DD94D}" sibTransId="{109439F1-9E0B-6744-982E-679F07EB5517}"/>
    <dgm:cxn modelId="{F0D3389D-D7BD-234C-B9E5-B658ED89E591}" type="presOf" srcId="{87D51CCC-3F96-184A-B227-80E8BD6858F4}" destId="{069AFA49-C9AE-0943-A367-AD2D5CAFCB2C}" srcOrd="0" destOrd="0" presId="urn:microsoft.com/office/officeart/2005/8/layout/process3"/>
    <dgm:cxn modelId="{FDFC94A1-0E70-1C41-BAA5-94B576768248}" type="presOf" srcId="{490E1461-BCDD-F84A-A8E9-E3ABAE45CDED}" destId="{1C348DAE-EE9F-7746-9E53-ACB780EFC9FA}" srcOrd="0" destOrd="0" presId="urn:microsoft.com/office/officeart/2005/8/layout/process3"/>
    <dgm:cxn modelId="{C0F8B9A4-282A-4B4D-86B1-921FF9AC9311}" type="presOf" srcId="{3BA36DA4-8CAB-3347-8431-0ADC1AD1BE0A}" destId="{42A8B525-E792-164B-904D-9ECD8187737F}" srcOrd="0" destOrd="0" presId="urn:microsoft.com/office/officeart/2005/8/layout/process3"/>
    <dgm:cxn modelId="{3AB81EAE-1576-854F-8315-D2128BF32025}" srcId="{2FB97218-A3C4-C745-88A7-DCD68B2EED05}" destId="{2EE7C0B8-75A1-FE4E-B47D-EA6F90B89C47}" srcOrd="0" destOrd="0" parTransId="{4A572848-DA42-6F48-A1FA-DC3CB28FCD8A}" sibTransId="{0CFB3331-19C7-7545-A49A-349EE189D97E}"/>
    <dgm:cxn modelId="{64BD27C6-178E-8C4E-B5F6-176379C93617}" srcId="{3BA36DA4-8CAB-3347-8431-0ADC1AD1BE0A}" destId="{A10501E7-D7FE-C64E-9232-D56635FB8B3D}" srcOrd="0" destOrd="0" parTransId="{420C2E1D-5895-1943-8736-CABC9DB9A9ED}" sibTransId="{4D54314A-7259-E246-9D69-D348F45B2C3B}"/>
    <dgm:cxn modelId="{905E95D3-4193-2E4F-BF92-68671B86B22B}" type="presOf" srcId="{68B43CFB-2837-5E49-996C-113054782596}" destId="{A46C2722-5C6A-5E40-8AED-6BBB36915C28}" srcOrd="0" destOrd="0" presId="urn:microsoft.com/office/officeart/2005/8/layout/process3"/>
    <dgm:cxn modelId="{3C79BAE6-4352-5045-AC10-A62BFD2B48A9}" type="presOf" srcId="{2FB97218-A3C4-C745-88A7-DCD68B2EED05}" destId="{CF5EA766-D012-B448-BA9D-27DAA0908D74}" srcOrd="0" destOrd="0" presId="urn:microsoft.com/office/officeart/2005/8/layout/process3"/>
    <dgm:cxn modelId="{F703BFEA-01B4-1E43-8D7A-F4A39A16A466}" type="presOf" srcId="{A10501E7-D7FE-C64E-9232-D56635FB8B3D}" destId="{2301D952-BF37-A44C-BC93-EB8BADD3FDC6}" srcOrd="0" destOrd="0" presId="urn:microsoft.com/office/officeart/2005/8/layout/process3"/>
    <dgm:cxn modelId="{63366FC1-D805-AC4A-A65B-5DBD56D7C983}" type="presParOf" srcId="{CF5EA766-D012-B448-BA9D-27DAA0908D74}" destId="{4960F8CB-D63F-D342-AB43-25A0BFBBEC6A}" srcOrd="0" destOrd="0" presId="urn:microsoft.com/office/officeart/2005/8/layout/process3"/>
    <dgm:cxn modelId="{5C0A5AD7-92EB-EF41-BD87-554F6DC9C49D}" type="presParOf" srcId="{4960F8CB-D63F-D342-AB43-25A0BFBBEC6A}" destId="{9E66ADCF-E911-1E46-9A11-EF8801F27011}" srcOrd="0" destOrd="0" presId="urn:microsoft.com/office/officeart/2005/8/layout/process3"/>
    <dgm:cxn modelId="{1391E85B-DDD4-5647-8F1D-8D66FBD01DFE}" type="presParOf" srcId="{4960F8CB-D63F-D342-AB43-25A0BFBBEC6A}" destId="{96C120C6-9522-7441-863D-A9689B5328FB}" srcOrd="1" destOrd="0" presId="urn:microsoft.com/office/officeart/2005/8/layout/process3"/>
    <dgm:cxn modelId="{205F8A00-80C8-624F-A3DB-A4035CF032B6}" type="presParOf" srcId="{4960F8CB-D63F-D342-AB43-25A0BFBBEC6A}" destId="{1C348DAE-EE9F-7746-9E53-ACB780EFC9FA}" srcOrd="2" destOrd="0" presId="urn:microsoft.com/office/officeart/2005/8/layout/process3"/>
    <dgm:cxn modelId="{21829D7B-2E21-AB4B-8906-06402CB3D99C}" type="presParOf" srcId="{CF5EA766-D012-B448-BA9D-27DAA0908D74}" destId="{2ADEF0FD-E655-E640-9914-1B1907CD16B0}" srcOrd="1" destOrd="0" presId="urn:microsoft.com/office/officeart/2005/8/layout/process3"/>
    <dgm:cxn modelId="{5A9FB078-EFC6-574F-AF66-3D6784358603}" type="presParOf" srcId="{2ADEF0FD-E655-E640-9914-1B1907CD16B0}" destId="{C1856615-5355-9543-8B9D-EE0B91F5F0D1}" srcOrd="0" destOrd="0" presId="urn:microsoft.com/office/officeart/2005/8/layout/process3"/>
    <dgm:cxn modelId="{5EDF2A69-71E4-0E4A-8C24-9531CAE1D611}" type="presParOf" srcId="{CF5EA766-D012-B448-BA9D-27DAA0908D74}" destId="{BC202D8D-C68A-6945-9049-B5C1B2160438}" srcOrd="2" destOrd="0" presId="urn:microsoft.com/office/officeart/2005/8/layout/process3"/>
    <dgm:cxn modelId="{A52B8116-3E9F-6A48-9DFB-A068C45BEA0F}" type="presParOf" srcId="{BC202D8D-C68A-6945-9049-B5C1B2160438}" destId="{42A8B525-E792-164B-904D-9ECD8187737F}" srcOrd="0" destOrd="0" presId="urn:microsoft.com/office/officeart/2005/8/layout/process3"/>
    <dgm:cxn modelId="{3F6AC2F7-3192-0A4D-8AF0-772C22E19807}" type="presParOf" srcId="{BC202D8D-C68A-6945-9049-B5C1B2160438}" destId="{4E4E54FB-A544-C648-9443-5907D80C1A77}" srcOrd="1" destOrd="0" presId="urn:microsoft.com/office/officeart/2005/8/layout/process3"/>
    <dgm:cxn modelId="{57D1BD4F-50BC-1D4D-9B56-B19F72357C3C}" type="presParOf" srcId="{BC202D8D-C68A-6945-9049-B5C1B2160438}" destId="{2301D952-BF37-A44C-BC93-EB8BADD3FDC6}" srcOrd="2" destOrd="0" presId="urn:microsoft.com/office/officeart/2005/8/layout/process3"/>
    <dgm:cxn modelId="{BCE39587-A91B-F54F-84D9-698BE47E6CF9}" type="presParOf" srcId="{CF5EA766-D012-B448-BA9D-27DAA0908D74}" destId="{4FDE8ED7-A5D0-5E4B-9664-08474B33B243}" srcOrd="3" destOrd="0" presId="urn:microsoft.com/office/officeart/2005/8/layout/process3"/>
    <dgm:cxn modelId="{53DB9EA7-CA82-6E47-86DF-2A70857902E7}" type="presParOf" srcId="{4FDE8ED7-A5D0-5E4B-9664-08474B33B243}" destId="{1A5F805E-4EE5-1146-8616-6046775A54B5}" srcOrd="0" destOrd="0" presId="urn:microsoft.com/office/officeart/2005/8/layout/process3"/>
    <dgm:cxn modelId="{055D55AD-8D92-9B49-A880-C055ACBBDF6A}" type="presParOf" srcId="{CF5EA766-D012-B448-BA9D-27DAA0908D74}" destId="{4F98CB9B-F74C-8C4F-9FF2-00388EF35A2E}" srcOrd="4" destOrd="0" presId="urn:microsoft.com/office/officeart/2005/8/layout/process3"/>
    <dgm:cxn modelId="{17F0B7D1-2D75-FE48-A65C-F2ECE8A7768B}" type="presParOf" srcId="{4F98CB9B-F74C-8C4F-9FF2-00388EF35A2E}" destId="{A46C2722-5C6A-5E40-8AED-6BBB36915C28}" srcOrd="0" destOrd="0" presId="urn:microsoft.com/office/officeart/2005/8/layout/process3"/>
    <dgm:cxn modelId="{AB704067-FA62-CB4D-ACA5-83E81E29A89C}" type="presParOf" srcId="{4F98CB9B-F74C-8C4F-9FF2-00388EF35A2E}" destId="{456F03D1-D458-F04A-8C24-1159543864B2}" srcOrd="1" destOrd="0" presId="urn:microsoft.com/office/officeart/2005/8/layout/process3"/>
    <dgm:cxn modelId="{7CB376AA-28CD-264A-B7F7-8A3E78EA2598}" type="presParOf" srcId="{4F98CB9B-F74C-8C4F-9FF2-00388EF35A2E}" destId="{069AFA49-C9AE-0943-A367-AD2D5CAFCB2C}" srcOrd="2" destOrd="0" presId="urn:microsoft.com/office/officeart/2005/8/layout/process3"/>
  </dgm:cxnLst>
  <dgm:bg>
    <a:solidFill>
      <a:schemeClr val="bg1">
        <a:lumMod val="95000"/>
      </a:schemeClr>
    </a:solidFill>
    <a:effectLst>
      <a:glow rad="63500">
        <a:schemeClr val="accent3">
          <a:satMod val="175000"/>
          <a:alpha val="40000"/>
        </a:schemeClr>
      </a:glo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AAFE5B-52A7-F240-8535-1F0595B0D911}" type="doc">
      <dgm:prSet loTypeId="urn:microsoft.com/office/officeart/2005/8/layout/hChevron3" loCatId="list" qsTypeId="urn:microsoft.com/office/officeart/2005/8/quickstyle/simple5" qsCatId="simple" csTypeId="urn:microsoft.com/office/officeart/2005/8/colors/accent6_2" csCatId="accent6" phldr="1"/>
      <dgm:spPr/>
    </dgm:pt>
    <dgm:pt modelId="{482E5C7F-D379-D24A-801F-5E8DAA6E1B63}">
      <dgm:prSet phldrT="[Text]" custT="1"/>
      <dgm:spPr>
        <a:solidFill>
          <a:schemeClr val="accent6">
            <a:lumMod val="60000"/>
            <a:lumOff val="40000"/>
          </a:schemeClr>
        </a:solidFill>
      </dgm:spPr>
      <dgm:t>
        <a:bodyPr/>
        <a:lstStyle/>
        <a:p>
          <a:r>
            <a:rPr lang="en-US" sz="1200" dirty="0">
              <a:solidFill>
                <a:schemeClr val="accent6">
                  <a:lumMod val="50000"/>
                </a:schemeClr>
              </a:solidFill>
              <a:latin typeface="Garamond" panose="02020404030301010803" pitchFamily="18" charset="0"/>
            </a:rPr>
            <a:t>RNN</a:t>
          </a:r>
          <a:br>
            <a:rPr lang="en-US" sz="1200" dirty="0">
              <a:solidFill>
                <a:schemeClr val="accent6">
                  <a:lumMod val="50000"/>
                </a:schemeClr>
              </a:solidFill>
              <a:latin typeface="Garamond" panose="02020404030301010803" pitchFamily="18" charset="0"/>
            </a:rPr>
          </a:br>
          <a:r>
            <a:rPr lang="en-US" sz="900" dirty="0">
              <a:solidFill>
                <a:schemeClr val="accent6">
                  <a:lumMod val="50000"/>
                </a:schemeClr>
              </a:solidFill>
              <a:latin typeface="Garamond" panose="02020404030301010803" pitchFamily="18" charset="0"/>
            </a:rPr>
            <a:t>LSTM, GRU</a:t>
          </a:r>
          <a:endParaRPr lang="en-US" sz="1000" dirty="0">
            <a:solidFill>
              <a:schemeClr val="accent6">
                <a:lumMod val="50000"/>
              </a:schemeClr>
            </a:solidFill>
            <a:latin typeface="Garamond" panose="02020404030301010803" pitchFamily="18" charset="0"/>
          </a:endParaRPr>
        </a:p>
      </dgm:t>
    </dgm:pt>
    <dgm:pt modelId="{F201C05B-FCAA-594E-81B5-87407C14DD65}" type="parTrans" cxnId="{23043718-085D-814C-A139-9A06BB9753AD}">
      <dgm:prSet/>
      <dgm:spPr/>
      <dgm:t>
        <a:bodyPr/>
        <a:lstStyle/>
        <a:p>
          <a:endParaRPr lang="en-US" sz="2800">
            <a:latin typeface="Garamond" panose="02020404030301010803" pitchFamily="18" charset="0"/>
          </a:endParaRPr>
        </a:p>
      </dgm:t>
    </dgm:pt>
    <dgm:pt modelId="{319AEC10-C209-3844-AAB6-A81D523CAC55}" type="sibTrans" cxnId="{23043718-085D-814C-A139-9A06BB9753AD}">
      <dgm:prSet/>
      <dgm:spPr/>
      <dgm:t>
        <a:bodyPr/>
        <a:lstStyle/>
        <a:p>
          <a:endParaRPr lang="en-US" sz="2800">
            <a:latin typeface="Garamond" panose="02020404030301010803" pitchFamily="18" charset="0"/>
          </a:endParaRPr>
        </a:p>
      </dgm:t>
    </dgm:pt>
    <dgm:pt modelId="{2B4977CC-4EAA-954C-A369-C6E5BE04CAE4}">
      <dgm:prSet phldrT="[Text]" custT="1"/>
      <dgm:spPr>
        <a:solidFill>
          <a:schemeClr val="accent6">
            <a:lumMod val="60000"/>
            <a:lumOff val="40000"/>
          </a:schemeClr>
        </a:solidFill>
      </dgm:spPr>
      <dgm:t>
        <a:bodyPr/>
        <a:lstStyle/>
        <a:p>
          <a:r>
            <a:rPr lang="en-US" sz="1000" dirty="0">
              <a:solidFill>
                <a:schemeClr val="accent6">
                  <a:lumMod val="50000"/>
                </a:schemeClr>
              </a:solidFill>
              <a:latin typeface="Garamond" panose="02020404030301010803" pitchFamily="18" charset="0"/>
            </a:rPr>
            <a:t>Bi RNN</a:t>
          </a:r>
        </a:p>
      </dgm:t>
    </dgm:pt>
    <dgm:pt modelId="{EE5BB549-A6CB-314E-B4A1-8270A81FDB32}" type="parTrans" cxnId="{B4BF65D8-3FF1-0F4D-8275-98771658D39A}">
      <dgm:prSet/>
      <dgm:spPr/>
      <dgm:t>
        <a:bodyPr/>
        <a:lstStyle/>
        <a:p>
          <a:endParaRPr lang="en-US" sz="2800">
            <a:latin typeface="Garamond" panose="02020404030301010803" pitchFamily="18" charset="0"/>
          </a:endParaRPr>
        </a:p>
      </dgm:t>
    </dgm:pt>
    <dgm:pt modelId="{FF4A3000-6721-1246-8005-68DECCBD0AA3}" type="sibTrans" cxnId="{B4BF65D8-3FF1-0F4D-8275-98771658D39A}">
      <dgm:prSet/>
      <dgm:spPr/>
      <dgm:t>
        <a:bodyPr/>
        <a:lstStyle/>
        <a:p>
          <a:endParaRPr lang="en-US" sz="2800">
            <a:latin typeface="Garamond" panose="02020404030301010803" pitchFamily="18" charset="0"/>
          </a:endParaRPr>
        </a:p>
      </dgm:t>
    </dgm:pt>
    <dgm:pt modelId="{A404471D-9E56-D34D-B26D-96D2F6AF7491}">
      <dgm:prSet phldrT="[Text]" custT="1"/>
      <dgm:spPr>
        <a:solidFill>
          <a:schemeClr val="accent6">
            <a:lumMod val="60000"/>
            <a:lumOff val="40000"/>
          </a:schemeClr>
        </a:solidFill>
      </dgm:spPr>
      <dgm:t>
        <a:bodyPr/>
        <a:lstStyle/>
        <a:p>
          <a:r>
            <a:rPr lang="en-US" sz="1100" dirty="0">
              <a:solidFill>
                <a:schemeClr val="accent6">
                  <a:lumMod val="50000"/>
                </a:schemeClr>
              </a:solidFill>
              <a:latin typeface="Garamond" panose="02020404030301010803" pitchFamily="18" charset="0"/>
            </a:rPr>
            <a:t>+Attn</a:t>
          </a:r>
        </a:p>
      </dgm:t>
    </dgm:pt>
    <dgm:pt modelId="{25B646C4-CE50-C340-AD8E-C520DD673D74}" type="parTrans" cxnId="{2C1DBBE3-5217-2A48-B410-82C0B3099C56}">
      <dgm:prSet/>
      <dgm:spPr/>
      <dgm:t>
        <a:bodyPr/>
        <a:lstStyle/>
        <a:p>
          <a:endParaRPr lang="en-US" sz="2800">
            <a:latin typeface="Garamond" panose="02020404030301010803" pitchFamily="18" charset="0"/>
          </a:endParaRPr>
        </a:p>
      </dgm:t>
    </dgm:pt>
    <dgm:pt modelId="{0D942870-2C78-BE42-A958-F228859CE751}" type="sibTrans" cxnId="{2C1DBBE3-5217-2A48-B410-82C0B3099C56}">
      <dgm:prSet/>
      <dgm:spPr/>
      <dgm:t>
        <a:bodyPr/>
        <a:lstStyle/>
        <a:p>
          <a:endParaRPr lang="en-US" sz="2800">
            <a:latin typeface="Garamond" panose="02020404030301010803" pitchFamily="18" charset="0"/>
          </a:endParaRPr>
        </a:p>
      </dgm:t>
    </dgm:pt>
    <dgm:pt modelId="{79A1FBD4-84DF-E24D-962E-0C73F7026FCB}">
      <dgm:prSet phldrT="[Text]" custT="1"/>
      <dgm:spPr>
        <a:solidFill>
          <a:schemeClr val="accent6">
            <a:lumMod val="60000"/>
            <a:lumOff val="40000"/>
          </a:schemeClr>
        </a:solidFill>
      </dgm:spPr>
      <dgm:t>
        <a:bodyPr/>
        <a:lstStyle/>
        <a:p>
          <a:pPr>
            <a:lnSpc>
              <a:spcPct val="100000"/>
            </a:lnSpc>
          </a:pPr>
          <a:r>
            <a:rPr lang="en-US" sz="1200" dirty="0">
              <a:solidFill>
                <a:schemeClr val="accent6">
                  <a:lumMod val="50000"/>
                </a:schemeClr>
              </a:solidFill>
              <a:latin typeface="Garamond" panose="02020404030301010803" pitchFamily="18" charset="0"/>
            </a:rPr>
            <a:t>CNN</a:t>
          </a:r>
          <a:endParaRPr lang="en-US" sz="1200" strike="sngStrike" dirty="0">
            <a:solidFill>
              <a:schemeClr val="accent6">
                <a:lumMod val="50000"/>
              </a:schemeClr>
            </a:solidFill>
            <a:latin typeface="Garamond" panose="02020404030301010803" pitchFamily="18" charset="0"/>
          </a:endParaRPr>
        </a:p>
        <a:p>
          <a:pPr>
            <a:lnSpc>
              <a:spcPct val="90000"/>
            </a:lnSpc>
          </a:pPr>
          <a:r>
            <a:rPr lang="en-US" sz="800" strike="sngStrike" dirty="0">
              <a:solidFill>
                <a:schemeClr val="accent6">
                  <a:lumMod val="50000"/>
                </a:schemeClr>
              </a:solidFill>
              <a:latin typeface="Garamond" panose="02020404030301010803" pitchFamily="18" charset="0"/>
            </a:rPr>
            <a:t>- RNN</a:t>
          </a:r>
          <a:br>
            <a:rPr lang="en-US" sz="800" dirty="0">
              <a:solidFill>
                <a:schemeClr val="accent6">
                  <a:lumMod val="50000"/>
                </a:schemeClr>
              </a:solidFill>
              <a:latin typeface="Garamond" panose="02020404030301010803" pitchFamily="18" charset="0"/>
            </a:rPr>
          </a:br>
          <a:r>
            <a:rPr lang="en-US" sz="800" strike="sngStrike" dirty="0">
              <a:solidFill>
                <a:schemeClr val="accent6">
                  <a:lumMod val="50000"/>
                </a:schemeClr>
              </a:solidFill>
              <a:latin typeface="Garamond" panose="02020404030301010803" pitchFamily="18" charset="0"/>
            </a:rPr>
            <a:t>-Bottleneck</a:t>
          </a:r>
          <a:endParaRPr lang="en-US" sz="800" dirty="0">
            <a:solidFill>
              <a:schemeClr val="accent6">
                <a:lumMod val="50000"/>
              </a:schemeClr>
            </a:solidFill>
            <a:latin typeface="Garamond" panose="02020404030301010803" pitchFamily="18" charset="0"/>
          </a:endParaRPr>
        </a:p>
      </dgm:t>
    </dgm:pt>
    <dgm:pt modelId="{DBE0D204-EB6E-734B-883B-C00DD7D9515A}" type="parTrans" cxnId="{7D54CB88-6FF4-4D44-8590-35BF67049D2B}">
      <dgm:prSet/>
      <dgm:spPr/>
      <dgm:t>
        <a:bodyPr/>
        <a:lstStyle/>
        <a:p>
          <a:endParaRPr lang="en-US" sz="2800">
            <a:latin typeface="Garamond" panose="02020404030301010803" pitchFamily="18" charset="0"/>
          </a:endParaRPr>
        </a:p>
      </dgm:t>
    </dgm:pt>
    <dgm:pt modelId="{92BC05B2-CA7D-7247-BB2C-9F969BAFCBF2}" type="sibTrans" cxnId="{7D54CB88-6FF4-4D44-8590-35BF67049D2B}">
      <dgm:prSet/>
      <dgm:spPr/>
      <dgm:t>
        <a:bodyPr/>
        <a:lstStyle/>
        <a:p>
          <a:endParaRPr lang="en-US" sz="2800">
            <a:latin typeface="Garamond" panose="02020404030301010803" pitchFamily="18" charset="0"/>
          </a:endParaRPr>
        </a:p>
      </dgm:t>
    </dgm:pt>
    <dgm:pt modelId="{38953B94-F399-6F48-92DE-F386AB4EC2DA}">
      <dgm:prSet phldrT="[Text]" custT="1"/>
      <dgm:spPr>
        <a:solidFill>
          <a:schemeClr val="accent6">
            <a:lumMod val="60000"/>
            <a:lumOff val="40000"/>
          </a:schemeClr>
        </a:solidFill>
      </dgm:spPr>
      <dgm:t>
        <a:bodyPr/>
        <a:lstStyle/>
        <a:p>
          <a:r>
            <a:rPr lang="en-US" sz="1200" dirty="0">
              <a:solidFill>
                <a:schemeClr val="accent6">
                  <a:lumMod val="50000"/>
                </a:schemeClr>
              </a:solidFill>
              <a:latin typeface="Garamond" panose="02020404030301010803" pitchFamily="18" charset="0"/>
            </a:rPr>
            <a:t>Transformer</a:t>
          </a:r>
          <a:r>
            <a:rPr lang="en-US" sz="1000" dirty="0">
              <a:solidFill>
                <a:schemeClr val="accent6">
                  <a:lumMod val="50000"/>
                </a:schemeClr>
              </a:solidFill>
              <a:latin typeface="Garamond" panose="02020404030301010803" pitchFamily="18" charset="0"/>
            </a:rPr>
            <a:t> </a:t>
          </a:r>
          <a:r>
            <a:rPr lang="en-US" sz="700" strike="sngStrike" dirty="0">
              <a:solidFill>
                <a:schemeClr val="accent6">
                  <a:lumMod val="50000"/>
                </a:schemeClr>
              </a:solidFill>
              <a:latin typeface="Garamond" panose="02020404030301010803" pitchFamily="18" charset="0"/>
            </a:rPr>
            <a:t>RNN, CNN </a:t>
          </a:r>
          <a:r>
            <a:rPr lang="en-US" sz="700" dirty="0">
              <a:solidFill>
                <a:schemeClr val="accent6">
                  <a:lumMod val="50000"/>
                </a:schemeClr>
              </a:solidFill>
              <a:latin typeface="Garamond" panose="02020404030301010803" pitchFamily="18" charset="0"/>
            </a:rPr>
            <a:t>+FF +</a:t>
          </a:r>
          <a:r>
            <a:rPr lang="en-US" sz="700" dirty="0" err="1">
              <a:solidFill>
                <a:schemeClr val="accent6">
                  <a:lumMod val="50000"/>
                </a:schemeClr>
              </a:solidFill>
              <a:latin typeface="Garamond" panose="02020404030301010803" pitchFamily="18" charset="0"/>
            </a:rPr>
            <a:t>SelfAttn</a:t>
          </a:r>
          <a:endParaRPr lang="en-US" sz="700" dirty="0">
            <a:solidFill>
              <a:schemeClr val="accent6">
                <a:lumMod val="50000"/>
              </a:schemeClr>
            </a:solidFill>
            <a:latin typeface="Garamond" panose="02020404030301010803" pitchFamily="18" charset="0"/>
          </a:endParaRPr>
        </a:p>
      </dgm:t>
    </dgm:pt>
    <dgm:pt modelId="{BBE3FCD7-E86D-1648-B4C5-4E4FDD465C87}" type="parTrans" cxnId="{D9BB2E68-C8AB-A84E-A490-9559332550F5}">
      <dgm:prSet/>
      <dgm:spPr/>
      <dgm:t>
        <a:bodyPr/>
        <a:lstStyle/>
        <a:p>
          <a:endParaRPr lang="en-US" sz="2800">
            <a:latin typeface="Garamond" panose="02020404030301010803" pitchFamily="18" charset="0"/>
          </a:endParaRPr>
        </a:p>
      </dgm:t>
    </dgm:pt>
    <dgm:pt modelId="{51E0181B-8127-9A4A-8949-619066402325}" type="sibTrans" cxnId="{D9BB2E68-C8AB-A84E-A490-9559332550F5}">
      <dgm:prSet/>
      <dgm:spPr/>
      <dgm:t>
        <a:bodyPr/>
        <a:lstStyle/>
        <a:p>
          <a:endParaRPr lang="en-US" sz="2800">
            <a:latin typeface="Garamond" panose="02020404030301010803" pitchFamily="18" charset="0"/>
          </a:endParaRPr>
        </a:p>
      </dgm:t>
    </dgm:pt>
    <dgm:pt modelId="{E85CFAFF-F595-C34D-9B67-B5A1511ED576}" type="pres">
      <dgm:prSet presAssocID="{09AAFE5B-52A7-F240-8535-1F0595B0D911}" presName="Name0" presStyleCnt="0">
        <dgm:presLayoutVars>
          <dgm:dir/>
          <dgm:resizeHandles val="exact"/>
        </dgm:presLayoutVars>
      </dgm:prSet>
      <dgm:spPr/>
    </dgm:pt>
    <dgm:pt modelId="{BE21E1AE-8893-CF48-952C-B392CB47DEA6}" type="pres">
      <dgm:prSet presAssocID="{482E5C7F-D379-D24A-801F-5E8DAA6E1B63}" presName="parTxOnly" presStyleLbl="node1" presStyleIdx="0" presStyleCnt="5" custScaleX="61874">
        <dgm:presLayoutVars>
          <dgm:bulletEnabled val="1"/>
        </dgm:presLayoutVars>
      </dgm:prSet>
      <dgm:spPr/>
    </dgm:pt>
    <dgm:pt modelId="{FEF0F84B-4067-F94C-809E-B0617CD012EF}" type="pres">
      <dgm:prSet presAssocID="{319AEC10-C209-3844-AAB6-A81D523CAC55}" presName="parSpace" presStyleCnt="0"/>
      <dgm:spPr/>
    </dgm:pt>
    <dgm:pt modelId="{F19D4A09-7B9F-B34D-BAB9-4DB705A761EF}" type="pres">
      <dgm:prSet presAssocID="{2B4977CC-4EAA-954C-A369-C6E5BE04CAE4}" presName="parTxOnly" presStyleLbl="node1" presStyleIdx="1" presStyleCnt="5" custScaleX="74888">
        <dgm:presLayoutVars>
          <dgm:bulletEnabled val="1"/>
        </dgm:presLayoutVars>
      </dgm:prSet>
      <dgm:spPr/>
    </dgm:pt>
    <dgm:pt modelId="{7BDFB7DD-0840-8545-B39E-3BE2DE7EE9F8}" type="pres">
      <dgm:prSet presAssocID="{FF4A3000-6721-1246-8005-68DECCBD0AA3}" presName="parSpace" presStyleCnt="0"/>
      <dgm:spPr/>
    </dgm:pt>
    <dgm:pt modelId="{927EE3C7-2DD5-794E-B94C-776FD79E7463}" type="pres">
      <dgm:prSet presAssocID="{A404471D-9E56-D34D-B26D-96D2F6AF7491}" presName="parTxOnly" presStyleLbl="node1" presStyleIdx="2" presStyleCnt="5" custScaleX="69562">
        <dgm:presLayoutVars>
          <dgm:bulletEnabled val="1"/>
        </dgm:presLayoutVars>
      </dgm:prSet>
      <dgm:spPr/>
    </dgm:pt>
    <dgm:pt modelId="{5E576FB2-DA61-994C-9489-ECF48C66F7CD}" type="pres">
      <dgm:prSet presAssocID="{0D942870-2C78-BE42-A958-F228859CE751}" presName="parSpace" presStyleCnt="0"/>
      <dgm:spPr/>
    </dgm:pt>
    <dgm:pt modelId="{249163DE-53FA-E944-B904-CA48B6F54E07}" type="pres">
      <dgm:prSet presAssocID="{79A1FBD4-84DF-E24D-962E-0C73F7026FCB}" presName="parTxOnly" presStyleLbl="node1" presStyleIdx="3" presStyleCnt="5" custScaleX="77832">
        <dgm:presLayoutVars>
          <dgm:bulletEnabled val="1"/>
        </dgm:presLayoutVars>
      </dgm:prSet>
      <dgm:spPr/>
    </dgm:pt>
    <dgm:pt modelId="{AF1206D2-7360-0E4B-9436-713A8D488407}" type="pres">
      <dgm:prSet presAssocID="{92BC05B2-CA7D-7247-BB2C-9F969BAFCBF2}" presName="parSpace" presStyleCnt="0"/>
      <dgm:spPr/>
    </dgm:pt>
    <dgm:pt modelId="{9BF3055D-0303-D648-BFE2-C12C551D40CE}" type="pres">
      <dgm:prSet presAssocID="{38953B94-F399-6F48-92DE-F386AB4EC2DA}" presName="parTxOnly" presStyleLbl="node1" presStyleIdx="4" presStyleCnt="5">
        <dgm:presLayoutVars>
          <dgm:bulletEnabled val="1"/>
        </dgm:presLayoutVars>
      </dgm:prSet>
      <dgm:spPr/>
    </dgm:pt>
  </dgm:ptLst>
  <dgm:cxnLst>
    <dgm:cxn modelId="{23043718-085D-814C-A139-9A06BB9753AD}" srcId="{09AAFE5B-52A7-F240-8535-1F0595B0D911}" destId="{482E5C7F-D379-D24A-801F-5E8DAA6E1B63}" srcOrd="0" destOrd="0" parTransId="{F201C05B-FCAA-594E-81B5-87407C14DD65}" sibTransId="{319AEC10-C209-3844-AAB6-A81D523CAC55}"/>
    <dgm:cxn modelId="{D9047D1E-9C30-EE4C-95B2-365A898F3162}" type="presOf" srcId="{482E5C7F-D379-D24A-801F-5E8DAA6E1B63}" destId="{BE21E1AE-8893-CF48-952C-B392CB47DEA6}" srcOrd="0" destOrd="0" presId="urn:microsoft.com/office/officeart/2005/8/layout/hChevron3"/>
    <dgm:cxn modelId="{C6902652-35C9-7C4B-8CAD-0E6276DF59DF}" type="presOf" srcId="{2B4977CC-4EAA-954C-A369-C6E5BE04CAE4}" destId="{F19D4A09-7B9F-B34D-BAB9-4DB705A761EF}" srcOrd="0" destOrd="0" presId="urn:microsoft.com/office/officeart/2005/8/layout/hChevron3"/>
    <dgm:cxn modelId="{D9BB2E68-C8AB-A84E-A490-9559332550F5}" srcId="{09AAFE5B-52A7-F240-8535-1F0595B0D911}" destId="{38953B94-F399-6F48-92DE-F386AB4EC2DA}" srcOrd="4" destOrd="0" parTransId="{BBE3FCD7-E86D-1648-B4C5-4E4FDD465C87}" sibTransId="{51E0181B-8127-9A4A-8949-619066402325}"/>
    <dgm:cxn modelId="{3F673976-3618-0945-9937-177E95BED3C3}" type="presOf" srcId="{09AAFE5B-52A7-F240-8535-1F0595B0D911}" destId="{E85CFAFF-F595-C34D-9B67-B5A1511ED576}" srcOrd="0" destOrd="0" presId="urn:microsoft.com/office/officeart/2005/8/layout/hChevron3"/>
    <dgm:cxn modelId="{7D54CB88-6FF4-4D44-8590-35BF67049D2B}" srcId="{09AAFE5B-52A7-F240-8535-1F0595B0D911}" destId="{79A1FBD4-84DF-E24D-962E-0C73F7026FCB}" srcOrd="3" destOrd="0" parTransId="{DBE0D204-EB6E-734B-883B-C00DD7D9515A}" sibTransId="{92BC05B2-CA7D-7247-BB2C-9F969BAFCBF2}"/>
    <dgm:cxn modelId="{190CD18F-7678-F34C-9D20-B9B54C60D4B7}" type="presOf" srcId="{A404471D-9E56-D34D-B26D-96D2F6AF7491}" destId="{927EE3C7-2DD5-794E-B94C-776FD79E7463}" srcOrd="0" destOrd="0" presId="urn:microsoft.com/office/officeart/2005/8/layout/hChevron3"/>
    <dgm:cxn modelId="{F1DB6B95-5B65-0041-B55F-BD0462E7D0AF}" type="presOf" srcId="{38953B94-F399-6F48-92DE-F386AB4EC2DA}" destId="{9BF3055D-0303-D648-BFE2-C12C551D40CE}" srcOrd="0" destOrd="0" presId="urn:microsoft.com/office/officeart/2005/8/layout/hChevron3"/>
    <dgm:cxn modelId="{A55E21D2-2A3A-9E4D-BB48-BF5733F6F7F8}" type="presOf" srcId="{79A1FBD4-84DF-E24D-962E-0C73F7026FCB}" destId="{249163DE-53FA-E944-B904-CA48B6F54E07}" srcOrd="0" destOrd="0" presId="urn:microsoft.com/office/officeart/2005/8/layout/hChevron3"/>
    <dgm:cxn modelId="{B4BF65D8-3FF1-0F4D-8275-98771658D39A}" srcId="{09AAFE5B-52A7-F240-8535-1F0595B0D911}" destId="{2B4977CC-4EAA-954C-A369-C6E5BE04CAE4}" srcOrd="1" destOrd="0" parTransId="{EE5BB549-A6CB-314E-B4A1-8270A81FDB32}" sibTransId="{FF4A3000-6721-1246-8005-68DECCBD0AA3}"/>
    <dgm:cxn modelId="{2C1DBBE3-5217-2A48-B410-82C0B3099C56}" srcId="{09AAFE5B-52A7-F240-8535-1F0595B0D911}" destId="{A404471D-9E56-D34D-B26D-96D2F6AF7491}" srcOrd="2" destOrd="0" parTransId="{25B646C4-CE50-C340-AD8E-C520DD673D74}" sibTransId="{0D942870-2C78-BE42-A958-F228859CE751}"/>
    <dgm:cxn modelId="{1907388F-BF09-FD48-BFF3-6A466AADC825}" type="presParOf" srcId="{E85CFAFF-F595-C34D-9B67-B5A1511ED576}" destId="{BE21E1AE-8893-CF48-952C-B392CB47DEA6}" srcOrd="0" destOrd="0" presId="urn:microsoft.com/office/officeart/2005/8/layout/hChevron3"/>
    <dgm:cxn modelId="{2F667365-872B-704C-B27C-9F400BC35225}" type="presParOf" srcId="{E85CFAFF-F595-C34D-9B67-B5A1511ED576}" destId="{FEF0F84B-4067-F94C-809E-B0617CD012EF}" srcOrd="1" destOrd="0" presId="urn:microsoft.com/office/officeart/2005/8/layout/hChevron3"/>
    <dgm:cxn modelId="{20BF96CE-AB93-F543-93E1-6C774C9DA979}" type="presParOf" srcId="{E85CFAFF-F595-C34D-9B67-B5A1511ED576}" destId="{F19D4A09-7B9F-B34D-BAB9-4DB705A761EF}" srcOrd="2" destOrd="0" presId="urn:microsoft.com/office/officeart/2005/8/layout/hChevron3"/>
    <dgm:cxn modelId="{C1DBDD21-D4B6-1542-B477-E955E3451793}" type="presParOf" srcId="{E85CFAFF-F595-C34D-9B67-B5A1511ED576}" destId="{7BDFB7DD-0840-8545-B39E-3BE2DE7EE9F8}" srcOrd="3" destOrd="0" presId="urn:microsoft.com/office/officeart/2005/8/layout/hChevron3"/>
    <dgm:cxn modelId="{33618B6B-4022-5648-B440-D23647688887}" type="presParOf" srcId="{E85CFAFF-F595-C34D-9B67-B5A1511ED576}" destId="{927EE3C7-2DD5-794E-B94C-776FD79E7463}" srcOrd="4" destOrd="0" presId="urn:microsoft.com/office/officeart/2005/8/layout/hChevron3"/>
    <dgm:cxn modelId="{3294F2AD-453C-EC4D-B337-AEF5BB5186EC}" type="presParOf" srcId="{E85CFAFF-F595-C34D-9B67-B5A1511ED576}" destId="{5E576FB2-DA61-994C-9489-ECF48C66F7CD}" srcOrd="5" destOrd="0" presId="urn:microsoft.com/office/officeart/2005/8/layout/hChevron3"/>
    <dgm:cxn modelId="{72DF7F38-0CC0-AC41-8A1D-943CC76AB52A}" type="presParOf" srcId="{E85CFAFF-F595-C34D-9B67-B5A1511ED576}" destId="{249163DE-53FA-E944-B904-CA48B6F54E07}" srcOrd="6" destOrd="0" presId="urn:microsoft.com/office/officeart/2005/8/layout/hChevron3"/>
    <dgm:cxn modelId="{B5535FAC-BF6B-3942-9866-3CFA8B7A7E50}" type="presParOf" srcId="{E85CFAFF-F595-C34D-9B67-B5A1511ED576}" destId="{AF1206D2-7360-0E4B-9436-713A8D488407}" srcOrd="7" destOrd="0" presId="urn:microsoft.com/office/officeart/2005/8/layout/hChevron3"/>
    <dgm:cxn modelId="{70FE96CE-FD4B-1C41-8928-612FEFC3968C}" type="presParOf" srcId="{E85CFAFF-F595-C34D-9B67-B5A1511ED576}" destId="{9BF3055D-0303-D648-BFE2-C12C551D40CE}" srcOrd="8" destOrd="0" presId="urn:microsoft.com/office/officeart/2005/8/layout/hChevron3"/>
  </dgm:cxnLst>
  <dgm:bg>
    <a:noFill/>
  </dgm:bg>
  <dgm:whole/>
  <dgm:extLst>
    <a:ext uri="http://schemas.microsoft.com/office/drawing/2008/diagram">
      <dsp:dataModelExt xmlns:dsp="http://schemas.microsoft.com/office/drawing/2008/diagram" relId="rId2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120C6-9522-7441-863D-A9689B5328FB}">
      <dsp:nvSpPr>
        <dsp:cNvPr id="0" name=""/>
        <dsp:cNvSpPr/>
      </dsp:nvSpPr>
      <dsp:spPr>
        <a:xfrm>
          <a:off x="233101" y="499009"/>
          <a:ext cx="1970697" cy="10800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latin typeface="Garamond" panose="02020404030301010803" pitchFamily="18" charset="0"/>
            </a:rPr>
            <a:t>Modeling</a:t>
          </a:r>
          <a:endParaRPr lang="en-US" sz="2500" kern="1200" dirty="0">
            <a:latin typeface="Garamond" panose="02020404030301010803" pitchFamily="18" charset="0"/>
          </a:endParaRPr>
        </a:p>
      </dsp:txBody>
      <dsp:txXfrm>
        <a:off x="233101" y="499009"/>
        <a:ext cx="1970697" cy="720000"/>
      </dsp:txXfrm>
    </dsp:sp>
    <dsp:sp modelId="{1C348DAE-EE9F-7746-9E53-ACB780EFC9FA}">
      <dsp:nvSpPr>
        <dsp:cNvPr id="0" name=""/>
        <dsp:cNvSpPr/>
      </dsp:nvSpPr>
      <dsp:spPr>
        <a:xfrm>
          <a:off x="400511" y="1376963"/>
          <a:ext cx="1981497" cy="1371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171450" lvl="1" indent="-171450" algn="l" defTabSz="711200">
            <a:lnSpc>
              <a:spcPct val="90000"/>
            </a:lnSpc>
            <a:spcBef>
              <a:spcPct val="0"/>
            </a:spcBef>
            <a:spcAft>
              <a:spcPct val="15000"/>
            </a:spcAft>
            <a:buNone/>
          </a:pPr>
          <a:r>
            <a:rPr lang="en-US" sz="1600" kern="1200" dirty="0">
              <a:latin typeface="Garamond" panose="02020404030301010803" pitchFamily="18" charset="0"/>
            </a:rPr>
            <a:t>Hyper parameter selection to address long tail</a:t>
          </a:r>
          <a:br>
            <a:rPr lang="en-US" sz="1600" kern="1200" dirty="0">
              <a:latin typeface="Garamond" panose="02020404030301010803" pitchFamily="18" charset="0"/>
            </a:rPr>
          </a:br>
          <a:r>
            <a:rPr lang="en-US" sz="1600" kern="1200" dirty="0">
              <a:latin typeface="Garamond" panose="02020404030301010803" pitchFamily="18" charset="0"/>
            </a:rPr>
            <a:t>[EMNLP2020]</a:t>
          </a:r>
        </a:p>
      </dsp:txBody>
      <dsp:txXfrm>
        <a:off x="440684" y="1417136"/>
        <a:ext cx="1901151" cy="1291254"/>
      </dsp:txXfrm>
    </dsp:sp>
    <dsp:sp modelId="{2ADEF0FD-E655-E640-9914-1B1907CD16B0}">
      <dsp:nvSpPr>
        <dsp:cNvPr id="0" name=""/>
        <dsp:cNvSpPr/>
      </dsp:nvSpPr>
      <dsp:spPr>
        <a:xfrm>
          <a:off x="2446193" y="613686"/>
          <a:ext cx="513874" cy="49064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Garamond" panose="02020404030301010803" pitchFamily="18" charset="0"/>
          </a:endParaRPr>
        </a:p>
      </dsp:txBody>
      <dsp:txXfrm>
        <a:off x="2446193" y="711815"/>
        <a:ext cx="366680" cy="294388"/>
      </dsp:txXfrm>
    </dsp:sp>
    <dsp:sp modelId="{4E4E54FB-A544-C648-9443-5907D80C1A77}">
      <dsp:nvSpPr>
        <dsp:cNvPr id="0" name=""/>
        <dsp:cNvSpPr/>
      </dsp:nvSpPr>
      <dsp:spPr>
        <a:xfrm>
          <a:off x="3173374" y="499009"/>
          <a:ext cx="1970697" cy="10800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latin typeface="Garamond" panose="02020404030301010803" pitchFamily="18" charset="0"/>
            </a:rPr>
            <a:t>Evaluation</a:t>
          </a:r>
          <a:endParaRPr lang="en-US" sz="2500" kern="1200" dirty="0">
            <a:latin typeface="Garamond" panose="02020404030301010803" pitchFamily="18" charset="0"/>
          </a:endParaRPr>
        </a:p>
      </dsp:txBody>
      <dsp:txXfrm>
        <a:off x="3173374" y="499009"/>
        <a:ext cx="1970697" cy="720000"/>
      </dsp:txXfrm>
    </dsp:sp>
    <dsp:sp modelId="{2301D952-BF37-A44C-BC93-EB8BADD3FDC6}">
      <dsp:nvSpPr>
        <dsp:cNvPr id="0" name=""/>
        <dsp:cNvSpPr/>
      </dsp:nvSpPr>
      <dsp:spPr>
        <a:xfrm>
          <a:off x="3569827" y="1396014"/>
          <a:ext cx="1985064" cy="1371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171450" lvl="1" indent="-171450" algn="l" defTabSz="711200">
            <a:lnSpc>
              <a:spcPct val="90000"/>
            </a:lnSpc>
            <a:spcBef>
              <a:spcPct val="0"/>
            </a:spcBef>
            <a:spcAft>
              <a:spcPct val="15000"/>
            </a:spcAft>
            <a:buNone/>
          </a:pPr>
          <a:r>
            <a:rPr lang="en-US" sz="1600" kern="1200" dirty="0">
              <a:latin typeface="Garamond" panose="02020404030301010803" pitchFamily="18" charset="0"/>
            </a:rPr>
            <a:t>Equal emphasis on rare classes/types</a:t>
          </a:r>
          <a:br>
            <a:rPr lang="en-US" sz="1600" kern="1200" dirty="0">
              <a:latin typeface="Garamond" panose="02020404030301010803" pitchFamily="18" charset="0"/>
            </a:rPr>
          </a:br>
          <a:r>
            <a:rPr lang="en-US" sz="1600" kern="1200" dirty="0">
              <a:latin typeface="Garamond" panose="02020404030301010803" pitchFamily="18" charset="0"/>
            </a:rPr>
            <a:t>[NAACL2021]</a:t>
          </a:r>
        </a:p>
      </dsp:txBody>
      <dsp:txXfrm>
        <a:off x="3610000" y="1436187"/>
        <a:ext cx="1904718" cy="1291254"/>
      </dsp:txXfrm>
    </dsp:sp>
    <dsp:sp modelId="{4FDE8ED7-A5D0-5E4B-9664-08474B33B243}">
      <dsp:nvSpPr>
        <dsp:cNvPr id="0" name=""/>
        <dsp:cNvSpPr/>
      </dsp:nvSpPr>
      <dsp:spPr>
        <a:xfrm rot="11658">
          <a:off x="5414135" y="618914"/>
          <a:ext cx="572540" cy="49064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Garamond" panose="02020404030301010803" pitchFamily="18" charset="0"/>
          </a:endParaRPr>
        </a:p>
      </dsp:txBody>
      <dsp:txXfrm>
        <a:off x="5414135" y="716793"/>
        <a:ext cx="425346" cy="294388"/>
      </dsp:txXfrm>
    </dsp:sp>
    <dsp:sp modelId="{456F03D1-D458-F04A-8C24-1159543864B2}">
      <dsp:nvSpPr>
        <dsp:cNvPr id="0" name=""/>
        <dsp:cNvSpPr/>
      </dsp:nvSpPr>
      <dsp:spPr>
        <a:xfrm>
          <a:off x="6224331" y="509355"/>
          <a:ext cx="1970697" cy="10800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marL="0" lvl="0" indent="0" algn="l" defTabSz="1111250">
            <a:lnSpc>
              <a:spcPct val="90000"/>
            </a:lnSpc>
            <a:spcBef>
              <a:spcPct val="0"/>
            </a:spcBef>
            <a:spcAft>
              <a:spcPct val="35000"/>
            </a:spcAft>
            <a:buNone/>
          </a:pPr>
          <a:r>
            <a:rPr lang="en-US" sz="2500" kern="1200" dirty="0">
              <a:latin typeface="Garamond" panose="02020404030301010803" pitchFamily="18" charset="0"/>
            </a:rPr>
            <a:t>Applications</a:t>
          </a:r>
        </a:p>
      </dsp:txBody>
      <dsp:txXfrm>
        <a:off x="6224331" y="509355"/>
        <a:ext cx="1970697" cy="720000"/>
      </dsp:txXfrm>
    </dsp:sp>
    <dsp:sp modelId="{069AFA49-C9AE-0943-A367-AD2D5CAFCB2C}">
      <dsp:nvSpPr>
        <dsp:cNvPr id="0" name=""/>
        <dsp:cNvSpPr/>
      </dsp:nvSpPr>
      <dsp:spPr>
        <a:xfrm>
          <a:off x="6498542" y="1484991"/>
          <a:ext cx="1985064" cy="1371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None/>
          </a:pPr>
          <a:r>
            <a:rPr lang="en-US" sz="1600" kern="1200" dirty="0">
              <a:latin typeface="Garamond" panose="02020404030301010803" pitchFamily="18" charset="0"/>
            </a:rPr>
            <a:t>Scaling NMT to 500+ languages on source side</a:t>
          </a:r>
          <a:br>
            <a:rPr lang="en-US" sz="1600" kern="1200" dirty="0">
              <a:latin typeface="Garamond" panose="02020404030301010803" pitchFamily="18" charset="0"/>
            </a:rPr>
          </a:br>
          <a:r>
            <a:rPr lang="en-US" sz="1600" kern="1200" dirty="0">
              <a:latin typeface="Garamond" panose="02020404030301010803" pitchFamily="18" charset="0"/>
            </a:rPr>
            <a:t>[ACL2021 Demos]</a:t>
          </a:r>
        </a:p>
      </dsp:txBody>
      <dsp:txXfrm>
        <a:off x="6538715" y="1525164"/>
        <a:ext cx="1904718" cy="129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1E1AE-8893-CF48-952C-B392CB47DEA6}">
      <dsp:nvSpPr>
        <dsp:cNvPr id="0" name=""/>
        <dsp:cNvSpPr/>
      </dsp:nvSpPr>
      <dsp:spPr>
        <a:xfrm>
          <a:off x="1071" y="9793"/>
          <a:ext cx="866121" cy="559926"/>
        </a:xfrm>
        <a:prstGeom prst="homePlate">
          <a:avLst/>
        </a:prstGeom>
        <a:solidFill>
          <a:schemeClr val="accent6">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accent6">
                  <a:lumMod val="50000"/>
                </a:schemeClr>
              </a:solidFill>
              <a:latin typeface="Garamond" panose="02020404030301010803" pitchFamily="18" charset="0"/>
            </a:rPr>
            <a:t>RNN</a:t>
          </a:r>
          <a:br>
            <a:rPr lang="en-US" sz="1200" kern="1200" dirty="0">
              <a:solidFill>
                <a:schemeClr val="accent6">
                  <a:lumMod val="50000"/>
                </a:schemeClr>
              </a:solidFill>
              <a:latin typeface="Garamond" panose="02020404030301010803" pitchFamily="18" charset="0"/>
            </a:rPr>
          </a:br>
          <a:r>
            <a:rPr lang="en-US" sz="900" kern="1200" dirty="0">
              <a:solidFill>
                <a:schemeClr val="accent6">
                  <a:lumMod val="50000"/>
                </a:schemeClr>
              </a:solidFill>
              <a:latin typeface="Garamond" panose="02020404030301010803" pitchFamily="18" charset="0"/>
            </a:rPr>
            <a:t>LSTM, GRU</a:t>
          </a:r>
          <a:endParaRPr lang="en-US" sz="1000" kern="1200" dirty="0">
            <a:solidFill>
              <a:schemeClr val="accent6">
                <a:lumMod val="50000"/>
              </a:schemeClr>
            </a:solidFill>
            <a:latin typeface="Garamond" panose="02020404030301010803" pitchFamily="18" charset="0"/>
          </a:endParaRPr>
        </a:p>
      </dsp:txBody>
      <dsp:txXfrm>
        <a:off x="1071" y="9793"/>
        <a:ext cx="726140" cy="559926"/>
      </dsp:txXfrm>
    </dsp:sp>
    <dsp:sp modelId="{F19D4A09-7B9F-B34D-BAB9-4DB705A761EF}">
      <dsp:nvSpPr>
        <dsp:cNvPr id="0" name=""/>
        <dsp:cNvSpPr/>
      </dsp:nvSpPr>
      <dsp:spPr>
        <a:xfrm>
          <a:off x="587229" y="9793"/>
          <a:ext cx="1048293" cy="559926"/>
        </a:xfrm>
        <a:prstGeom prst="chevron">
          <a:avLst/>
        </a:prstGeom>
        <a:solidFill>
          <a:schemeClr val="accent6">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accent6">
                  <a:lumMod val="50000"/>
                </a:schemeClr>
              </a:solidFill>
              <a:latin typeface="Garamond" panose="02020404030301010803" pitchFamily="18" charset="0"/>
            </a:rPr>
            <a:t>Bi RNN</a:t>
          </a:r>
        </a:p>
      </dsp:txBody>
      <dsp:txXfrm>
        <a:off x="867192" y="9793"/>
        <a:ext cx="488367" cy="559926"/>
      </dsp:txXfrm>
    </dsp:sp>
    <dsp:sp modelId="{927EE3C7-2DD5-794E-B94C-776FD79E7463}">
      <dsp:nvSpPr>
        <dsp:cNvPr id="0" name=""/>
        <dsp:cNvSpPr/>
      </dsp:nvSpPr>
      <dsp:spPr>
        <a:xfrm>
          <a:off x="1355560" y="9793"/>
          <a:ext cx="973739" cy="559926"/>
        </a:xfrm>
        <a:prstGeom prst="chevron">
          <a:avLst/>
        </a:prstGeom>
        <a:solidFill>
          <a:schemeClr val="accent6">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accent6">
                  <a:lumMod val="50000"/>
                </a:schemeClr>
              </a:solidFill>
              <a:latin typeface="Garamond" panose="02020404030301010803" pitchFamily="18" charset="0"/>
            </a:rPr>
            <a:t>+Attn</a:t>
          </a:r>
        </a:p>
      </dsp:txBody>
      <dsp:txXfrm>
        <a:off x="1635523" y="9793"/>
        <a:ext cx="413813" cy="559926"/>
      </dsp:txXfrm>
    </dsp:sp>
    <dsp:sp modelId="{249163DE-53FA-E944-B904-CA48B6F54E07}">
      <dsp:nvSpPr>
        <dsp:cNvPr id="0" name=""/>
        <dsp:cNvSpPr/>
      </dsp:nvSpPr>
      <dsp:spPr>
        <a:xfrm>
          <a:off x="2049337" y="9793"/>
          <a:ext cx="1089504" cy="559926"/>
        </a:xfrm>
        <a:prstGeom prst="chevron">
          <a:avLst/>
        </a:prstGeom>
        <a:solidFill>
          <a:schemeClr val="accent6">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100000"/>
            </a:lnSpc>
            <a:spcBef>
              <a:spcPct val="0"/>
            </a:spcBef>
            <a:spcAft>
              <a:spcPct val="35000"/>
            </a:spcAft>
            <a:buNone/>
          </a:pPr>
          <a:r>
            <a:rPr lang="en-US" sz="1200" kern="1200" dirty="0">
              <a:solidFill>
                <a:schemeClr val="accent6">
                  <a:lumMod val="50000"/>
                </a:schemeClr>
              </a:solidFill>
              <a:latin typeface="Garamond" panose="02020404030301010803" pitchFamily="18" charset="0"/>
            </a:rPr>
            <a:t>CNN</a:t>
          </a:r>
          <a:endParaRPr lang="en-US" sz="1200" strike="sngStrike" kern="1200" dirty="0">
            <a:solidFill>
              <a:schemeClr val="accent6">
                <a:lumMod val="50000"/>
              </a:schemeClr>
            </a:solidFill>
            <a:latin typeface="Garamond" panose="02020404030301010803" pitchFamily="18" charset="0"/>
          </a:endParaRPr>
        </a:p>
        <a:p>
          <a:pPr marL="0" lvl="0" indent="0" algn="ctr" defTabSz="533400">
            <a:lnSpc>
              <a:spcPct val="90000"/>
            </a:lnSpc>
            <a:spcBef>
              <a:spcPct val="0"/>
            </a:spcBef>
            <a:spcAft>
              <a:spcPct val="35000"/>
            </a:spcAft>
            <a:buNone/>
          </a:pPr>
          <a:r>
            <a:rPr lang="en-US" sz="800" strike="sngStrike" kern="1200" dirty="0">
              <a:solidFill>
                <a:schemeClr val="accent6">
                  <a:lumMod val="50000"/>
                </a:schemeClr>
              </a:solidFill>
              <a:latin typeface="Garamond" panose="02020404030301010803" pitchFamily="18" charset="0"/>
            </a:rPr>
            <a:t>- RNN</a:t>
          </a:r>
          <a:br>
            <a:rPr lang="en-US" sz="800" kern="1200" dirty="0">
              <a:solidFill>
                <a:schemeClr val="accent6">
                  <a:lumMod val="50000"/>
                </a:schemeClr>
              </a:solidFill>
              <a:latin typeface="Garamond" panose="02020404030301010803" pitchFamily="18" charset="0"/>
            </a:rPr>
          </a:br>
          <a:r>
            <a:rPr lang="en-US" sz="800" strike="sngStrike" kern="1200" dirty="0">
              <a:solidFill>
                <a:schemeClr val="accent6">
                  <a:lumMod val="50000"/>
                </a:schemeClr>
              </a:solidFill>
              <a:latin typeface="Garamond" panose="02020404030301010803" pitchFamily="18" charset="0"/>
            </a:rPr>
            <a:t>-Bottleneck</a:t>
          </a:r>
          <a:endParaRPr lang="en-US" sz="800" kern="1200" dirty="0">
            <a:solidFill>
              <a:schemeClr val="accent6">
                <a:lumMod val="50000"/>
              </a:schemeClr>
            </a:solidFill>
            <a:latin typeface="Garamond" panose="02020404030301010803" pitchFamily="18" charset="0"/>
          </a:endParaRPr>
        </a:p>
      </dsp:txBody>
      <dsp:txXfrm>
        <a:off x="2329300" y="9793"/>
        <a:ext cx="529578" cy="559926"/>
      </dsp:txXfrm>
    </dsp:sp>
    <dsp:sp modelId="{9BF3055D-0303-D648-BFE2-C12C551D40CE}">
      <dsp:nvSpPr>
        <dsp:cNvPr id="0" name=""/>
        <dsp:cNvSpPr/>
      </dsp:nvSpPr>
      <dsp:spPr>
        <a:xfrm>
          <a:off x="2858878" y="9793"/>
          <a:ext cx="1399815" cy="559926"/>
        </a:xfrm>
        <a:prstGeom prst="chevron">
          <a:avLst/>
        </a:prstGeom>
        <a:solidFill>
          <a:schemeClr val="accent6">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accent6">
                  <a:lumMod val="50000"/>
                </a:schemeClr>
              </a:solidFill>
              <a:latin typeface="Garamond" panose="02020404030301010803" pitchFamily="18" charset="0"/>
            </a:rPr>
            <a:t>Transformer</a:t>
          </a:r>
          <a:r>
            <a:rPr lang="en-US" sz="1000" kern="1200" dirty="0">
              <a:solidFill>
                <a:schemeClr val="accent6">
                  <a:lumMod val="50000"/>
                </a:schemeClr>
              </a:solidFill>
              <a:latin typeface="Garamond" panose="02020404030301010803" pitchFamily="18" charset="0"/>
            </a:rPr>
            <a:t> </a:t>
          </a:r>
          <a:r>
            <a:rPr lang="en-US" sz="700" strike="sngStrike" kern="1200" dirty="0">
              <a:solidFill>
                <a:schemeClr val="accent6">
                  <a:lumMod val="50000"/>
                </a:schemeClr>
              </a:solidFill>
              <a:latin typeface="Garamond" panose="02020404030301010803" pitchFamily="18" charset="0"/>
            </a:rPr>
            <a:t>RNN, CNN </a:t>
          </a:r>
          <a:r>
            <a:rPr lang="en-US" sz="700" kern="1200" dirty="0">
              <a:solidFill>
                <a:schemeClr val="accent6">
                  <a:lumMod val="50000"/>
                </a:schemeClr>
              </a:solidFill>
              <a:latin typeface="Garamond" panose="02020404030301010803" pitchFamily="18" charset="0"/>
            </a:rPr>
            <a:t>+FF +</a:t>
          </a:r>
          <a:r>
            <a:rPr lang="en-US" sz="700" kern="1200" dirty="0" err="1">
              <a:solidFill>
                <a:schemeClr val="accent6">
                  <a:lumMod val="50000"/>
                </a:schemeClr>
              </a:solidFill>
              <a:latin typeface="Garamond" panose="02020404030301010803" pitchFamily="18" charset="0"/>
            </a:rPr>
            <a:t>SelfAttn</a:t>
          </a:r>
          <a:endParaRPr lang="en-US" sz="700" kern="1200" dirty="0">
            <a:solidFill>
              <a:schemeClr val="accent6">
                <a:lumMod val="50000"/>
              </a:schemeClr>
            </a:solidFill>
            <a:latin typeface="Garamond" panose="02020404030301010803" pitchFamily="18" charset="0"/>
          </a:endParaRPr>
        </a:p>
      </dsp:txBody>
      <dsp:txXfrm>
        <a:off x="3138841" y="9793"/>
        <a:ext cx="839889" cy="55992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68BC-9B14-8E40-AC85-F01A12E27A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6FB80C-5BE5-2A41-A315-42BDD483BE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7FD780-81D9-F540-BE99-61E8D77C7D6E}" type="datetimeFigureOut">
              <a:rPr lang="en-US" smtClean="0"/>
              <a:t>12/9/21</a:t>
            </a:fld>
            <a:endParaRPr lang="en-US"/>
          </a:p>
        </p:txBody>
      </p:sp>
      <p:sp>
        <p:nvSpPr>
          <p:cNvPr id="4" name="Footer Placeholder 3">
            <a:extLst>
              <a:ext uri="{FF2B5EF4-FFF2-40B4-BE49-F238E27FC236}">
                <a16:creationId xmlns:a16="http://schemas.microsoft.com/office/drawing/2014/main" id="{AAB1F239-2ED0-4A45-AD14-B7ACA92CA0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6394A6E-37AE-D840-9CD9-19B92BADFA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458E58-9D8D-6246-8311-009C875DC72F}" type="slidenum">
              <a:rPr lang="en-US" smtClean="0"/>
              <a:t>‹#›</a:t>
            </a:fld>
            <a:endParaRPr lang="en-US"/>
          </a:p>
        </p:txBody>
      </p:sp>
    </p:spTree>
    <p:extLst>
      <p:ext uri="{BB962C8B-B14F-4D97-AF65-F5344CB8AC3E}">
        <p14:creationId xmlns:p14="http://schemas.microsoft.com/office/powerpoint/2010/main" val="12653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D34CA3-36A0-C148-A9D7-189772CD4932}" type="datetimeFigureOut">
              <a:rPr lang="en-US" smtClean="0"/>
              <a:t>12/9/21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9A958-8252-2B47-ADC0-395B784FC49B}" type="slidenum">
              <a:rPr lang="en-US" smtClean="0"/>
              <a:t>‹#›</a:t>
            </a:fld>
            <a:endParaRPr lang="en-US"/>
          </a:p>
        </p:txBody>
      </p:sp>
    </p:spTree>
    <p:extLst>
      <p:ext uri="{BB962C8B-B14F-4D97-AF65-F5344CB8AC3E}">
        <p14:creationId xmlns:p14="http://schemas.microsoft.com/office/powerpoint/2010/main" val="3454022159"/>
      </p:ext>
    </p:extLst>
  </p:cSld>
  <p:clrMap bg1="lt1" tx1="dk1" bg2="lt2" tx2="dk2" accent1="accent1" accent2="accent2" accent3="accent3" accent4="accent4" accent5="accent5" accent6="accent6" hlink="hlink" folHlink="folHlink"/>
  <p:notesStyle>
    <a:lvl1pPr marL="0" algn="l" defTabSz="914334" rtl="0" eaLnBrk="1" latinLnBrk="0" hangingPunct="1">
      <a:defRPr sz="1200" kern="1200">
        <a:solidFill>
          <a:schemeClr val="tx1"/>
        </a:solidFill>
        <a:latin typeface="+mn-lt"/>
        <a:ea typeface="+mn-ea"/>
        <a:cs typeface="+mn-cs"/>
      </a:defRPr>
    </a:lvl1pPr>
    <a:lvl2pPr marL="457167" algn="l" defTabSz="914334" rtl="0" eaLnBrk="1" latinLnBrk="0" hangingPunct="1">
      <a:defRPr sz="1200" kern="1200">
        <a:solidFill>
          <a:schemeClr val="tx1"/>
        </a:solidFill>
        <a:latin typeface="+mn-lt"/>
        <a:ea typeface="+mn-ea"/>
        <a:cs typeface="+mn-cs"/>
      </a:defRPr>
    </a:lvl2pPr>
    <a:lvl3pPr marL="914334" algn="l" defTabSz="914334" rtl="0" eaLnBrk="1" latinLnBrk="0" hangingPunct="1">
      <a:defRPr sz="1200" kern="1200">
        <a:solidFill>
          <a:schemeClr val="tx1"/>
        </a:solidFill>
        <a:latin typeface="+mn-lt"/>
        <a:ea typeface="+mn-ea"/>
        <a:cs typeface="+mn-cs"/>
      </a:defRPr>
    </a:lvl3pPr>
    <a:lvl4pPr marL="1371501" algn="l" defTabSz="914334" rtl="0" eaLnBrk="1" latinLnBrk="0" hangingPunct="1">
      <a:defRPr sz="1200" kern="1200">
        <a:solidFill>
          <a:schemeClr val="tx1"/>
        </a:solidFill>
        <a:latin typeface="+mn-lt"/>
        <a:ea typeface="+mn-ea"/>
        <a:cs typeface="+mn-cs"/>
      </a:defRPr>
    </a:lvl4pPr>
    <a:lvl5pPr marL="1828668" algn="l" defTabSz="914334" rtl="0" eaLnBrk="1" latinLnBrk="0" hangingPunct="1">
      <a:defRPr sz="1200" kern="1200">
        <a:solidFill>
          <a:schemeClr val="tx1"/>
        </a:solidFill>
        <a:latin typeface="+mn-lt"/>
        <a:ea typeface="+mn-ea"/>
        <a:cs typeface="+mn-cs"/>
      </a:defRPr>
    </a:lvl5pPr>
    <a:lvl6pPr marL="2285835" algn="l" defTabSz="914334" rtl="0" eaLnBrk="1" latinLnBrk="0" hangingPunct="1">
      <a:defRPr sz="1200" kern="1200">
        <a:solidFill>
          <a:schemeClr val="tx1"/>
        </a:solidFill>
        <a:latin typeface="+mn-lt"/>
        <a:ea typeface="+mn-ea"/>
        <a:cs typeface="+mn-cs"/>
      </a:defRPr>
    </a:lvl6pPr>
    <a:lvl7pPr marL="2743002" algn="l" defTabSz="914334" rtl="0" eaLnBrk="1" latinLnBrk="0" hangingPunct="1">
      <a:defRPr sz="1200" kern="1200">
        <a:solidFill>
          <a:schemeClr val="tx1"/>
        </a:solidFill>
        <a:latin typeface="+mn-lt"/>
        <a:ea typeface="+mn-ea"/>
        <a:cs typeface="+mn-cs"/>
      </a:defRPr>
    </a:lvl7pPr>
    <a:lvl8pPr marL="3200169" algn="l" defTabSz="914334" rtl="0" eaLnBrk="1" latinLnBrk="0" hangingPunct="1">
      <a:defRPr sz="1200" kern="1200">
        <a:solidFill>
          <a:schemeClr val="tx1"/>
        </a:solidFill>
        <a:latin typeface="+mn-lt"/>
        <a:ea typeface="+mn-ea"/>
        <a:cs typeface="+mn-cs"/>
      </a:defRPr>
    </a:lvl8pPr>
    <a:lvl9pPr marL="3657337" algn="l" defTabSz="9143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99A958-8252-2B47-ADC0-395B784FC49B}" type="slidenum">
              <a:rPr lang="en-US" smtClean="0"/>
              <a:t>1</a:t>
            </a:fld>
            <a:endParaRPr lang="en-US"/>
          </a:p>
        </p:txBody>
      </p:sp>
    </p:spTree>
    <p:extLst>
      <p:ext uri="{BB962C8B-B14F-4D97-AF65-F5344CB8AC3E}">
        <p14:creationId xmlns:p14="http://schemas.microsoft.com/office/powerpoint/2010/main" val="2010109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Will this simple metric work for MT evaluation? We shall do a comparison</a:t>
            </a:r>
          </a:p>
        </p:txBody>
      </p:sp>
      <p:sp>
        <p:nvSpPr>
          <p:cNvPr id="4" name="Slide Number Placeholder 3"/>
          <p:cNvSpPr>
            <a:spLocks noGrp="1"/>
          </p:cNvSpPr>
          <p:nvPr>
            <p:ph type="sldNum" sz="quarter" idx="5"/>
          </p:nvPr>
        </p:nvSpPr>
        <p:spPr/>
        <p:txBody>
          <a:bodyPr/>
          <a:lstStyle/>
          <a:p>
            <a:fld id="{3B99A958-8252-2B47-ADC0-395B784FC49B}" type="slidenum">
              <a:rPr lang="en-US" smtClean="0"/>
              <a:t>33</a:t>
            </a:fld>
            <a:endParaRPr lang="en-US"/>
          </a:p>
        </p:txBody>
      </p:sp>
    </p:spTree>
    <p:extLst>
      <p:ext uri="{BB962C8B-B14F-4D97-AF65-F5344CB8AC3E}">
        <p14:creationId xmlns:p14="http://schemas.microsoft.com/office/powerpoint/2010/main" val="196808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34"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Cross-Language Search and Summarization of Text and Speech http://</a:t>
            </a:r>
            <a:r>
              <a:rPr lang="en-US" sz="1200" b="1" i="0" u="none" strike="noStrike" kern="1200" dirty="0" err="1">
                <a:solidFill>
                  <a:schemeClr val="tx1"/>
                </a:solidFill>
                <a:effectLst/>
                <a:latin typeface="+mn-lt"/>
                <a:ea typeface="+mn-ea"/>
                <a:cs typeface="+mn-cs"/>
              </a:rPr>
              <a:t>users.umiacs.umd.edu</a:t>
            </a:r>
            <a:r>
              <a:rPr lang="en-US" sz="1200" b="1"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oard</a:t>
            </a:r>
            <a:r>
              <a:rPr lang="en-US" sz="1200" b="1"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clssts</a:t>
            </a:r>
            <a:r>
              <a:rPr lang="en-US" sz="1200" b="1" i="0" u="none" strike="noStrike" kern="1200" dirty="0">
                <a:solidFill>
                  <a:schemeClr val="tx1"/>
                </a:solidFill>
                <a:effectLst/>
                <a:latin typeface="+mn-lt"/>
                <a:ea typeface="+mn-ea"/>
                <a:cs typeface="+mn-cs"/>
              </a:rPr>
              <a:t>/ </a:t>
            </a:r>
          </a:p>
          <a:p>
            <a:pPr marL="0" marR="0" lvl="0" indent="0" algn="l" defTabSz="914334"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B99A958-8252-2B47-ADC0-395B784FC49B}" type="slidenum">
              <a:rPr lang="en-US" smtClean="0"/>
              <a:t>34</a:t>
            </a:fld>
            <a:endParaRPr lang="en-US"/>
          </a:p>
        </p:txBody>
      </p:sp>
    </p:spTree>
    <p:extLst>
      <p:ext uri="{BB962C8B-B14F-4D97-AF65-F5344CB8AC3E}">
        <p14:creationId xmlns:p14="http://schemas.microsoft.com/office/powerpoint/2010/main" val="4001577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35</a:t>
            </a:fld>
            <a:endParaRPr lang="en-US"/>
          </a:p>
        </p:txBody>
      </p:sp>
    </p:spTree>
    <p:extLst>
      <p:ext uri="{BB962C8B-B14F-4D97-AF65-F5344CB8AC3E}">
        <p14:creationId xmlns:p14="http://schemas.microsoft.com/office/powerpoint/2010/main" val="115227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Tx/>
              <a:buChar char="-"/>
            </a:pPr>
            <a:r>
              <a:rPr lang="en-US"/>
              <a:t>*BLEU is from the metrics package, precomputed by task organizers</a:t>
            </a:r>
          </a:p>
          <a:p>
            <a:pPr marL="171450" indent="-171450">
              <a:buFontTx/>
              <a:buChar char="-"/>
            </a:pPr>
            <a:r>
              <a:rPr lang="en-US"/>
              <a:t>BLEU is our own calculations. MacroF1 and MicroF1 share the same tokenizer as BLEU</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3B99A958-8252-2B47-ADC0-395B784FC49B}" type="slidenum">
              <a:rPr lang="en-US" smtClean="0"/>
              <a:t>36</a:t>
            </a:fld>
            <a:endParaRPr lang="en-US"/>
          </a:p>
        </p:txBody>
      </p:sp>
    </p:spTree>
    <p:extLst>
      <p:ext uri="{BB962C8B-B14F-4D97-AF65-F5344CB8AC3E}">
        <p14:creationId xmlns:p14="http://schemas.microsoft.com/office/powerpoint/2010/main" val="3370793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About </a:t>
            </a:r>
            <a:r>
              <a:rPr lang="en-US" dirty="0" err="1"/>
              <a:t>mAP</a:t>
            </a:r>
            <a:r>
              <a:rPr lang="en-US" dirty="0"/>
              <a:t>: https://</a:t>
            </a:r>
            <a:r>
              <a:rPr lang="en-US" dirty="0" err="1"/>
              <a:t>blog.paperspace.com</a:t>
            </a:r>
            <a:r>
              <a:rPr lang="en-US" dirty="0"/>
              <a:t>/mean-average-precision/</a:t>
            </a:r>
          </a:p>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38</a:t>
            </a:fld>
            <a:endParaRPr lang="en-US"/>
          </a:p>
        </p:txBody>
      </p:sp>
    </p:spTree>
    <p:extLst>
      <p:ext uri="{BB962C8B-B14F-4D97-AF65-F5344CB8AC3E}">
        <p14:creationId xmlns:p14="http://schemas.microsoft.com/office/powerpoint/2010/main" val="3501684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Add AQWV vs MacroF1 graphic</a:t>
            </a:r>
          </a:p>
        </p:txBody>
      </p:sp>
      <p:sp>
        <p:nvSpPr>
          <p:cNvPr id="4" name="Slide Number Placeholder 3"/>
          <p:cNvSpPr>
            <a:spLocks noGrp="1"/>
          </p:cNvSpPr>
          <p:nvPr>
            <p:ph type="sldNum" sz="quarter" idx="5"/>
          </p:nvPr>
        </p:nvSpPr>
        <p:spPr/>
        <p:txBody>
          <a:bodyPr/>
          <a:lstStyle/>
          <a:p>
            <a:fld id="{FCEE4C76-D470-2943-A523-62A6C24A31BC}" type="slidenum">
              <a:rPr lang="en-US" smtClean="0"/>
              <a:t>39</a:t>
            </a:fld>
            <a:endParaRPr lang="en-US"/>
          </a:p>
        </p:txBody>
      </p:sp>
    </p:spTree>
    <p:extLst>
      <p:ext uri="{BB962C8B-B14F-4D97-AF65-F5344CB8AC3E}">
        <p14:creationId xmlns:p14="http://schemas.microsoft.com/office/powerpoint/2010/main" val="3960381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Just show 2C; make a viz </a:t>
            </a:r>
          </a:p>
          <a:p>
            <a:r>
              <a:rPr lang="en-US" dirty="0"/>
              <a:t>And remove others – say not enough samples</a:t>
            </a:r>
          </a:p>
          <a:p>
            <a:r>
              <a:rPr lang="en-US" dirty="0"/>
              <a:t>Give us your ASR outputs on analysis?</a:t>
            </a:r>
          </a:p>
          <a:p>
            <a:endParaRPr lang="en-US" dirty="0"/>
          </a:p>
        </p:txBody>
      </p:sp>
      <p:sp>
        <p:nvSpPr>
          <p:cNvPr id="4" name="Slide Number Placeholder 3"/>
          <p:cNvSpPr>
            <a:spLocks noGrp="1"/>
          </p:cNvSpPr>
          <p:nvPr>
            <p:ph type="sldNum" sz="quarter" idx="5"/>
          </p:nvPr>
        </p:nvSpPr>
        <p:spPr/>
        <p:txBody>
          <a:bodyPr/>
          <a:lstStyle/>
          <a:p>
            <a:fld id="{FCEE4C76-D470-2943-A523-62A6C24A31BC}" type="slidenum">
              <a:rPr lang="en-US" smtClean="0"/>
              <a:t>40</a:t>
            </a:fld>
            <a:endParaRPr lang="en-US"/>
          </a:p>
        </p:txBody>
      </p:sp>
    </p:spTree>
    <p:extLst>
      <p:ext uri="{BB962C8B-B14F-4D97-AF65-F5344CB8AC3E}">
        <p14:creationId xmlns:p14="http://schemas.microsoft.com/office/powerpoint/2010/main" val="3318781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For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UNMT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similar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BLEU</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their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Macro</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F1</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differ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out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of</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languages.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all</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languages,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better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MacroF1</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than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UNMT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systems.</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Unsupervised neural machine translation systems trained on massive monolingual data without parallel corpora have made significant progress recently. We are then interested in the question that when an unsupervised neural machine translation system (which we refer to as UNMT) and a supervised neural machine translation system (which we refer to as SNMT) have the same BLEU score, are there any qualitative differences that set them apart. Here we select such systems in three language pairs, and to our surprise, MacroF1 alone already shows the differences. Despite having similar BLEU scores, SNMT systems always have better MacroF1 scores than their UNMT counterparts.</a:t>
            </a:r>
            <a:r>
              <a:rPr lang="en-US" sz="1200" b="0" i="0" kern="1200" dirty="0">
                <a:solidFill>
                  <a:schemeClr val="tx1"/>
                </a:solidFill>
                <a:effectLst/>
                <a:latin typeface="+mn-lt"/>
                <a:ea typeface="+mn-ea"/>
                <a:cs typeface="+mn-cs"/>
              </a:rPr>
              <a:t>​</a:t>
            </a:r>
            <a:endParaRPr lang="en-US" b="0" i="0" dirty="0">
              <a:effectLst/>
            </a:endParaRPr>
          </a:p>
        </p:txBody>
      </p:sp>
      <p:sp>
        <p:nvSpPr>
          <p:cNvPr id="4" name="Slide Number Placeholder 3"/>
          <p:cNvSpPr>
            <a:spLocks noGrp="1"/>
          </p:cNvSpPr>
          <p:nvPr>
            <p:ph type="sldNum" sz="quarter" idx="5"/>
          </p:nvPr>
        </p:nvSpPr>
        <p:spPr/>
        <p:txBody>
          <a:bodyPr/>
          <a:lstStyle/>
          <a:p>
            <a:fld id="{3B99A958-8252-2B47-ADC0-395B784FC49B}" type="slidenum">
              <a:rPr lang="en-US" smtClean="0"/>
              <a:t>42</a:t>
            </a:fld>
            <a:endParaRPr lang="en-US"/>
          </a:p>
        </p:txBody>
      </p:sp>
    </p:spTree>
    <p:extLst>
      <p:ext uri="{BB962C8B-B14F-4D97-AF65-F5344CB8AC3E}">
        <p14:creationId xmlns:p14="http://schemas.microsoft.com/office/powerpoint/2010/main" val="657727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For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UNMT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similar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BLEU</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their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Macro</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F1</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differ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out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of</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languages.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all</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languages,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better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MacroF1</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than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UNMT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systems.</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Unsupervised neural machine translation systems trained on massive monolingual data without parallel corpora have made significant progress recently. We are then interested in the question that when an unsupervised neural machine translation system (which we refer to as UNMT) and a supervised neural machine translation system (which we refer to as SNMT) have the same BLEU score, are there any qualitative differences that set them apart. Here we select such systems in three language pairs, and to our surprise, MacroF1 alone already shows the differences. Despite having similar BLEU scores, SNMT systems always have better MacroF1 scores than their UNMT counterparts.</a:t>
            </a:r>
            <a:r>
              <a:rPr lang="en-US" sz="1200" b="0" i="0" kern="1200" dirty="0">
                <a:solidFill>
                  <a:schemeClr val="tx1"/>
                </a:solidFill>
                <a:effectLst/>
                <a:latin typeface="+mn-lt"/>
                <a:ea typeface="+mn-ea"/>
                <a:cs typeface="+mn-cs"/>
              </a:rPr>
              <a:t>​</a:t>
            </a:r>
            <a:endParaRPr lang="en-US" b="0" i="0" dirty="0">
              <a:effectLst/>
            </a:endParaRPr>
          </a:p>
        </p:txBody>
      </p:sp>
      <p:sp>
        <p:nvSpPr>
          <p:cNvPr id="4" name="Slide Number Placeholder 3"/>
          <p:cNvSpPr>
            <a:spLocks noGrp="1"/>
          </p:cNvSpPr>
          <p:nvPr>
            <p:ph type="sldNum" sz="quarter" idx="5"/>
          </p:nvPr>
        </p:nvSpPr>
        <p:spPr/>
        <p:txBody>
          <a:bodyPr/>
          <a:lstStyle/>
          <a:p>
            <a:fld id="{3B99A958-8252-2B47-ADC0-395B784FC49B}" type="slidenum">
              <a:rPr lang="en-US" smtClean="0"/>
              <a:t>43</a:t>
            </a:fld>
            <a:endParaRPr lang="en-US"/>
          </a:p>
        </p:txBody>
      </p:sp>
    </p:spTree>
    <p:extLst>
      <p:ext uri="{BB962C8B-B14F-4D97-AF65-F5344CB8AC3E}">
        <p14:creationId xmlns:p14="http://schemas.microsoft.com/office/powerpoint/2010/main" val="4262590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For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UNMT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similar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BLEU</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their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Macro</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F1</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differ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out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of</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languages.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all</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languages,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better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MacroF1</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scores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than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UNMT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systems.</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Unsupervised neural machine translation systems trained on massive monolingual data without parallel corpora have made significant progress recently. We are then interested in the question that when an unsupervised neural machine translation system (which we refer to as UNMT) and a supervised neural machine translation system (which we refer to as SNMT) have the same BLEU score, are there any qualitative differences that set them apart. Here we select such systems in three language pairs, and to our surprise, MacroF1 alone already shows the differences. Despite having similar BLEU scores, SNMT systems always have better MacroF1 scores than their UNMT counterparts.</a:t>
            </a:r>
            <a:r>
              <a:rPr lang="en-US" sz="1200" b="0" i="0" kern="1200" dirty="0">
                <a:solidFill>
                  <a:schemeClr val="tx1"/>
                </a:solidFill>
                <a:effectLst/>
                <a:latin typeface="+mn-lt"/>
                <a:ea typeface="+mn-ea"/>
                <a:cs typeface="+mn-cs"/>
              </a:rPr>
              <a:t>​</a:t>
            </a:r>
            <a:endParaRPr lang="en-US" b="0" i="0" dirty="0">
              <a:effectLst/>
            </a:endParaRPr>
          </a:p>
        </p:txBody>
      </p:sp>
      <p:sp>
        <p:nvSpPr>
          <p:cNvPr id="4" name="Slide Number Placeholder 3"/>
          <p:cNvSpPr>
            <a:spLocks noGrp="1"/>
          </p:cNvSpPr>
          <p:nvPr>
            <p:ph type="sldNum" sz="quarter" idx="5"/>
          </p:nvPr>
        </p:nvSpPr>
        <p:spPr/>
        <p:txBody>
          <a:bodyPr/>
          <a:lstStyle/>
          <a:p>
            <a:fld id="{3B99A958-8252-2B47-ADC0-395B784FC49B}" type="slidenum">
              <a:rPr lang="en-US" smtClean="0"/>
              <a:t>44</a:t>
            </a:fld>
            <a:endParaRPr lang="en-US"/>
          </a:p>
        </p:txBody>
      </p:sp>
    </p:spTree>
    <p:extLst>
      <p:ext uri="{BB962C8B-B14F-4D97-AF65-F5344CB8AC3E}">
        <p14:creationId xmlns:p14="http://schemas.microsoft.com/office/powerpoint/2010/main" val="280695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99A958-8252-2B47-ADC0-395B784FC49B}" type="slidenum">
              <a:rPr lang="en-US" smtClean="0"/>
              <a:t>3</a:t>
            </a:fld>
            <a:endParaRPr lang="en-US"/>
          </a:p>
        </p:txBody>
      </p:sp>
    </p:spTree>
    <p:extLst>
      <p:ext uri="{BB962C8B-B14F-4D97-AF65-F5344CB8AC3E}">
        <p14:creationId xmlns:p14="http://schemas.microsoft.com/office/powerpoint/2010/main" val="2336505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t>4x more languages. the performance is comparable, sometimes better than more sophisticated models; Zhang et al has deep model of 24 layers, with language aware layer norm, layer transform, robust backtranslation etc... </a:t>
            </a:r>
          </a:p>
          <a:p>
            <a:pPr marL="285750" indent="-285750">
              <a:buFont typeface="Arial" panose="020B0604020202020204" pitchFamily="34" charset="0"/>
              <a:buChar char="•"/>
            </a:pPr>
            <a:r>
              <a:rPr lang="en-US" sz="1800" dirty="0"/>
              <a:t>A few cases where our model has poor performance is due to test sets having short sentences;  since we are not informing a source language, short sentences, especially single words and phrases without context can be confusing to this 500-Eng multilingual model </a:t>
            </a:r>
          </a:p>
          <a:p>
            <a:pPr marL="285750" indent="-285750">
              <a:buFont typeface="Arial" panose="020B0604020202020204" pitchFamily="34" charset="0"/>
              <a:buChar char="•"/>
            </a:pPr>
            <a:r>
              <a:rPr lang="en-US" sz="1800" dirty="0"/>
              <a:t> It is competitive with the best known results on these test sets</a:t>
            </a:r>
          </a:p>
        </p:txBody>
      </p:sp>
      <p:sp>
        <p:nvSpPr>
          <p:cNvPr id="4" name="Slide Number Placeholder 3"/>
          <p:cNvSpPr>
            <a:spLocks noGrp="1"/>
          </p:cNvSpPr>
          <p:nvPr>
            <p:ph type="sldNum" sz="quarter" idx="5"/>
          </p:nvPr>
        </p:nvSpPr>
        <p:spPr/>
        <p:txBody>
          <a:bodyPr/>
          <a:lstStyle/>
          <a:p>
            <a:fld id="{3B99A958-8252-2B47-ADC0-395B784FC49B}" type="slidenum">
              <a:rPr lang="en-US" smtClean="0"/>
              <a:t>56</a:t>
            </a:fld>
            <a:endParaRPr lang="en-US"/>
          </a:p>
        </p:txBody>
      </p:sp>
    </p:spTree>
    <p:extLst>
      <p:ext uri="{BB962C8B-B14F-4D97-AF65-F5344CB8AC3E}">
        <p14:creationId xmlns:p14="http://schemas.microsoft.com/office/powerpoint/2010/main" val="3284843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t>4x more languages. the performance is comparable, sometimes better than more sophisticated models; Zhang et al has deep model of 24 layers, with language aware layer norm, layer transform, robust backtranslation etc... </a:t>
            </a:r>
          </a:p>
          <a:p>
            <a:pPr marL="285750" indent="-285750">
              <a:buFont typeface="Arial" panose="020B0604020202020204" pitchFamily="34" charset="0"/>
              <a:buChar char="•"/>
            </a:pPr>
            <a:r>
              <a:rPr lang="en-US" sz="1800" dirty="0"/>
              <a:t>A few cases where our model has poor performance is due to test sets having short sentences;  since we are not informing a source language, short sentences, especially single words and phrases without context can be confusing to this 500-Eng multilingual model </a:t>
            </a:r>
          </a:p>
          <a:p>
            <a:pPr marL="285750" indent="-285750">
              <a:buFont typeface="Arial" panose="020B0604020202020204" pitchFamily="34" charset="0"/>
              <a:buChar char="•"/>
            </a:pPr>
            <a:r>
              <a:rPr lang="en-US" sz="1800" dirty="0"/>
              <a:t> It is competitive with the best known results on these test sets</a:t>
            </a:r>
          </a:p>
        </p:txBody>
      </p:sp>
      <p:sp>
        <p:nvSpPr>
          <p:cNvPr id="4" name="Slide Number Placeholder 3"/>
          <p:cNvSpPr>
            <a:spLocks noGrp="1"/>
          </p:cNvSpPr>
          <p:nvPr>
            <p:ph type="sldNum" sz="quarter" idx="5"/>
          </p:nvPr>
        </p:nvSpPr>
        <p:spPr/>
        <p:txBody>
          <a:bodyPr/>
          <a:lstStyle/>
          <a:p>
            <a:fld id="{3B99A958-8252-2B47-ADC0-395B784FC49B}" type="slidenum">
              <a:rPr lang="en-US" smtClean="0"/>
              <a:t>58</a:t>
            </a:fld>
            <a:endParaRPr lang="en-US"/>
          </a:p>
        </p:txBody>
      </p:sp>
    </p:spTree>
    <p:extLst>
      <p:ext uri="{BB962C8B-B14F-4D97-AF65-F5344CB8AC3E}">
        <p14:creationId xmlns:p14="http://schemas.microsoft.com/office/powerpoint/2010/main" val="3284843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“Previous best” is the one we have used during evaluation; the best among dozens of models we have for each language. </a:t>
            </a:r>
          </a:p>
        </p:txBody>
      </p:sp>
      <p:sp>
        <p:nvSpPr>
          <p:cNvPr id="4" name="Slide Number Placeholder 3"/>
          <p:cNvSpPr>
            <a:spLocks noGrp="1"/>
          </p:cNvSpPr>
          <p:nvPr>
            <p:ph type="sldNum" sz="quarter" idx="5"/>
          </p:nvPr>
        </p:nvSpPr>
        <p:spPr/>
        <p:txBody>
          <a:bodyPr/>
          <a:lstStyle/>
          <a:p>
            <a:fld id="{FCEE4C76-D470-2943-A523-62A6C24A31BC}" type="slidenum">
              <a:rPr lang="en-US" smtClean="0"/>
              <a:t>60</a:t>
            </a:fld>
            <a:endParaRPr lang="en-US"/>
          </a:p>
        </p:txBody>
      </p:sp>
    </p:spTree>
    <p:extLst>
      <p:ext uri="{BB962C8B-B14F-4D97-AF65-F5344CB8AC3E}">
        <p14:creationId xmlns:p14="http://schemas.microsoft.com/office/powerpoint/2010/main" val="97338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62</a:t>
            </a:fld>
            <a:endParaRPr lang="en-US"/>
          </a:p>
        </p:txBody>
      </p:sp>
    </p:spTree>
    <p:extLst>
      <p:ext uri="{BB962C8B-B14F-4D97-AF65-F5344CB8AC3E}">
        <p14:creationId xmlns:p14="http://schemas.microsoft.com/office/powerpoint/2010/main" val="353488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4" rtl="0" eaLnBrk="1" fontAlgn="auto" latinLnBrk="0" hangingPunct="1">
              <a:lnSpc>
                <a:spcPct val="100000"/>
              </a:lnSpc>
              <a:spcBef>
                <a:spcPts val="0"/>
              </a:spcBef>
              <a:spcAft>
                <a:spcPts val="0"/>
              </a:spcAft>
              <a:buClrTx/>
              <a:buSzTx/>
              <a:buFontTx/>
              <a:buNone/>
              <a:tabLst/>
              <a:defRPr/>
            </a:pPr>
            <a:r>
              <a:rPr lang="en-US" sz="3200" dirty="0">
                <a:solidFill>
                  <a:schemeClr val="tx1"/>
                </a:solidFill>
                <a:latin typeface="Garamond" panose="02020404030301010803" pitchFamily="18" charset="0"/>
              </a:rPr>
              <a:t> e.g., Brown corpus (English):  46.5%  tokens from top 50 types</a:t>
            </a:r>
            <a:br>
              <a:rPr lang="en-US" sz="3200" dirty="0">
                <a:solidFill>
                  <a:schemeClr val="tx1"/>
                </a:solidFill>
                <a:latin typeface="Garamond" panose="02020404030301010803" pitchFamily="18" charset="0"/>
              </a:rPr>
            </a:br>
            <a:r>
              <a:rPr lang="en-US" sz="3200" dirty="0">
                <a:solidFill>
                  <a:schemeClr val="tx1"/>
                </a:solidFill>
                <a:latin typeface="Garamond" panose="02020404030301010803" pitchFamily="18" charset="0"/>
              </a:rPr>
              <a:t>90% % tokens from 6000 types; and 95.45% are from 14.5k types</a:t>
            </a:r>
            <a:endParaRPr lang="en-US" sz="3200" dirty="0">
              <a:solidFill>
                <a:schemeClr val="tx1"/>
              </a:solidFill>
              <a:latin typeface="Garamond" panose="02020404030301010803" pitchFamily="18" charset="0"/>
              <a:ea typeface="+mn-ea"/>
              <a:cs typeface="+mn-cs"/>
            </a:endParaRPr>
          </a:p>
          <a:p>
            <a:endParaRPr lang="en-US" sz="3200" dirty="0"/>
          </a:p>
        </p:txBody>
      </p:sp>
      <p:sp>
        <p:nvSpPr>
          <p:cNvPr id="4" name="Slide Number Placeholder 3"/>
          <p:cNvSpPr>
            <a:spLocks noGrp="1"/>
          </p:cNvSpPr>
          <p:nvPr>
            <p:ph type="sldNum" sz="quarter" idx="5"/>
          </p:nvPr>
        </p:nvSpPr>
        <p:spPr/>
        <p:txBody>
          <a:bodyPr/>
          <a:lstStyle/>
          <a:p>
            <a:fld id="{3B99A958-8252-2B47-ADC0-395B784FC49B}" type="slidenum">
              <a:rPr lang="en-US" smtClean="0"/>
              <a:t>4</a:t>
            </a:fld>
            <a:endParaRPr lang="en-US"/>
          </a:p>
        </p:txBody>
      </p:sp>
    </p:spTree>
    <p:extLst>
      <p:ext uri="{BB962C8B-B14F-4D97-AF65-F5344CB8AC3E}">
        <p14:creationId xmlns:p14="http://schemas.microsoft.com/office/powerpoint/2010/main" val="1130754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12</a:t>
            </a:fld>
            <a:endParaRPr lang="en-US"/>
          </a:p>
        </p:txBody>
      </p:sp>
    </p:spTree>
    <p:extLst>
      <p:ext uri="{BB962C8B-B14F-4D97-AF65-F5344CB8AC3E}">
        <p14:creationId xmlns:p14="http://schemas.microsoft.com/office/powerpoint/2010/main" val="2319361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23</a:t>
            </a:fld>
            <a:endParaRPr lang="en-US"/>
          </a:p>
        </p:txBody>
      </p:sp>
    </p:spTree>
    <p:extLst>
      <p:ext uri="{BB962C8B-B14F-4D97-AF65-F5344CB8AC3E}">
        <p14:creationId xmlns:p14="http://schemas.microsoft.com/office/powerpoint/2010/main" val="791339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228600" indent="-228600">
              <a:buAutoNum type="arabicPeriod"/>
            </a:pPr>
            <a:r>
              <a:rPr lang="en-US" dirty="0"/>
              <a:t>We have imbalanced types</a:t>
            </a:r>
          </a:p>
          <a:p>
            <a:pPr marL="228600" indent="-228600">
              <a:buAutoNum type="arabicPeriod"/>
            </a:pPr>
            <a:r>
              <a:rPr lang="en-US" dirty="0"/>
              <a:t>ML techniques we use (say classifiers), they suffer from data imbalance and scarcity</a:t>
            </a:r>
          </a:p>
          <a:p>
            <a:pPr marL="228600" indent="-228600">
              <a:buAutoNum type="arabicPeriod"/>
            </a:pPr>
            <a:r>
              <a:rPr lang="en-US" dirty="0"/>
              <a:t>If frequent types are the ones we care, then we are in luck.. </a:t>
            </a:r>
          </a:p>
          <a:p>
            <a:pPr marL="228600" indent="-228600">
              <a:buAutoNum type="arabicPeriod"/>
            </a:pPr>
            <a:r>
              <a:rPr lang="en-US" dirty="0"/>
              <a:t>But the rare types are important </a:t>
            </a:r>
          </a:p>
          <a:p>
            <a:pPr marL="228600" indent="-228600">
              <a:buAutoNum type="arabicPeriod"/>
            </a:pPr>
            <a:r>
              <a:rPr lang="en-US" dirty="0"/>
              <a:t>So, we need extra care while applying ML on this distribution</a:t>
            </a:r>
          </a:p>
          <a:p>
            <a:pPr marL="228600" indent="-228600">
              <a:buAutoNum type="arabicPeriod"/>
            </a:pPr>
            <a:r>
              <a:rPr lang="en-US" dirty="0"/>
              <a:t>In our past work, we showed how certain hyper params such as BPE vocabulary influence imbalance, and showed frequency based biases that exist in NMT models</a:t>
            </a:r>
          </a:p>
          <a:p>
            <a:pPr marL="228600" indent="-228600">
              <a:buAutoNum type="arabicPeriod"/>
            </a:pPr>
            <a:r>
              <a:rPr lang="en-US" dirty="0"/>
              <a:t>In this work, we focus on evaluation</a:t>
            </a:r>
          </a:p>
        </p:txBody>
      </p:sp>
      <p:sp>
        <p:nvSpPr>
          <p:cNvPr id="4" name="Slide Number Placeholder 3"/>
          <p:cNvSpPr>
            <a:spLocks noGrp="1"/>
          </p:cNvSpPr>
          <p:nvPr>
            <p:ph type="sldNum" sz="quarter" idx="5"/>
          </p:nvPr>
        </p:nvSpPr>
        <p:spPr/>
        <p:txBody>
          <a:bodyPr/>
          <a:lstStyle/>
          <a:p>
            <a:fld id="{3B99A958-8252-2B47-ADC0-395B784FC49B}" type="slidenum">
              <a:rPr lang="en-US" smtClean="0"/>
              <a:t>29</a:t>
            </a:fld>
            <a:endParaRPr lang="en-US"/>
          </a:p>
        </p:txBody>
      </p:sp>
    </p:spTree>
    <p:extLst>
      <p:ext uri="{BB962C8B-B14F-4D97-AF65-F5344CB8AC3E}">
        <p14:creationId xmlns:p14="http://schemas.microsoft.com/office/powerpoint/2010/main" val="1595218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How do we evaluate Classifiers? </a:t>
            </a:r>
          </a:p>
          <a:p>
            <a:r>
              <a:rPr lang="en-US" dirty="0"/>
              <a:t>We take a test set,</a:t>
            </a:r>
          </a:p>
          <a:p>
            <a:r>
              <a:rPr lang="en-US" dirty="0"/>
              <a:t>tokenize it -- word types are our classes </a:t>
            </a:r>
          </a:p>
          <a:p>
            <a:r>
              <a:rPr lang="en-US" dirty="0"/>
              <a:t>Similar to BLEU, we compute match based on predictions, references, and common </a:t>
            </a:r>
          </a:p>
          <a:p>
            <a:br>
              <a:rPr lang="en-US" dirty="0"/>
            </a:br>
            <a:r>
              <a:rPr lang="en-US" dirty="0"/>
              <a:t>Then we compute Precision, the same way as BLEU.. </a:t>
            </a:r>
            <a:br>
              <a:rPr lang="en-US" dirty="0"/>
            </a:br>
            <a:r>
              <a:rPr lang="en-US" dirty="0"/>
              <a:t>But the difference here is BLEU computes one precision for all unigrams, it doesn't compute precision for each class or type, e.g. it </a:t>
            </a:r>
            <a:r>
              <a:rPr lang="en-US" dirty="0" err="1"/>
              <a:t>doesnt</a:t>
            </a:r>
            <a:r>
              <a:rPr lang="en-US" dirty="0"/>
              <a:t> tell </a:t>
            </a:r>
            <a:r>
              <a:rPr lang="en-US" dirty="0" err="1"/>
              <a:t>whats</a:t>
            </a:r>
            <a:r>
              <a:rPr lang="en-US" dirty="0"/>
              <a:t> the precision for type ‘the’ , but we do... we compute for each type from reference and hypothesis</a:t>
            </a:r>
            <a:br>
              <a:rPr lang="en-US" dirty="0"/>
            </a:br>
            <a:r>
              <a:rPr lang="en-US" dirty="0"/>
              <a:t>Similarly, we compute recall for each type</a:t>
            </a:r>
          </a:p>
          <a:p>
            <a:r>
              <a:rPr lang="en-US" dirty="0"/>
              <a:t>And then F-measure for each type</a:t>
            </a:r>
          </a:p>
          <a:p>
            <a:endParaRPr lang="en-US" dirty="0"/>
          </a:p>
          <a:p>
            <a:r>
              <a:rPr lang="en-US" dirty="0"/>
              <a:t>We are all doing this for evaluating classifiers</a:t>
            </a:r>
          </a:p>
        </p:txBody>
      </p:sp>
      <p:sp>
        <p:nvSpPr>
          <p:cNvPr id="4" name="Slide Number Placeholder 3"/>
          <p:cNvSpPr>
            <a:spLocks noGrp="1"/>
          </p:cNvSpPr>
          <p:nvPr>
            <p:ph type="sldNum" sz="quarter" idx="5"/>
          </p:nvPr>
        </p:nvSpPr>
        <p:spPr/>
        <p:txBody>
          <a:bodyPr/>
          <a:lstStyle/>
          <a:p>
            <a:fld id="{3B99A958-8252-2B47-ADC0-395B784FC49B}" type="slidenum">
              <a:rPr lang="en-US" smtClean="0"/>
              <a:t>30</a:t>
            </a:fld>
            <a:endParaRPr lang="en-US"/>
          </a:p>
        </p:txBody>
      </p:sp>
    </p:spTree>
    <p:extLst>
      <p:ext uri="{BB962C8B-B14F-4D97-AF65-F5344CB8AC3E}">
        <p14:creationId xmlns:p14="http://schemas.microsoft.com/office/powerpoint/2010/main" val="4165666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So far, we have F-measure for each type, how do we summarize it to a single number? </a:t>
            </a:r>
          </a:p>
          <a:p>
            <a:r>
              <a:rPr lang="en-US" dirty="0"/>
              <a:t>We take an average over all types – but how do we average, this is where crucial detail is</a:t>
            </a:r>
          </a:p>
          <a:p>
            <a:r>
              <a:rPr lang="en-US" dirty="0"/>
              <a:t>We have two options: </a:t>
            </a:r>
          </a:p>
          <a:p>
            <a:br>
              <a:rPr lang="en-US" dirty="0"/>
            </a:br>
            <a:r>
              <a:rPr lang="en-US" dirty="0"/>
              <a:t>First, an unweighted average aka macro average, in this case, we assign equal weight to each type. </a:t>
            </a:r>
          </a:p>
          <a:p>
            <a:r>
              <a:rPr lang="en-US" dirty="0"/>
              <a:t>Second, we have weighted average aka micro average. In this case, we pick frequencies in the reference side as weight... that's roughly equivalent to treating each token equally. </a:t>
            </a:r>
            <a:br>
              <a:rPr lang="en-US" dirty="0"/>
            </a:br>
            <a:endParaRPr lang="en-US" dirty="0"/>
          </a:p>
          <a:p>
            <a:endParaRPr lang="en-US" dirty="0"/>
          </a:p>
          <a:p>
            <a:r>
              <a:rPr lang="en-US" dirty="0"/>
              <a:t>BLEU, for instance is precision metric -- what kind of precision ? it is Micro-averaged precision</a:t>
            </a:r>
          </a:p>
          <a:p>
            <a:endParaRPr lang="en-US" dirty="0"/>
          </a:p>
        </p:txBody>
      </p:sp>
      <p:sp>
        <p:nvSpPr>
          <p:cNvPr id="4" name="Slide Number Placeholder 3"/>
          <p:cNvSpPr>
            <a:spLocks noGrp="1"/>
          </p:cNvSpPr>
          <p:nvPr>
            <p:ph type="sldNum" sz="quarter" idx="5"/>
          </p:nvPr>
        </p:nvSpPr>
        <p:spPr/>
        <p:txBody>
          <a:bodyPr/>
          <a:lstStyle/>
          <a:p>
            <a:fld id="{3B99A958-8252-2B47-ADC0-395B784FC49B}" type="slidenum">
              <a:rPr lang="en-US" smtClean="0"/>
              <a:t>31</a:t>
            </a:fld>
            <a:endParaRPr lang="en-US"/>
          </a:p>
        </p:txBody>
      </p:sp>
    </p:spTree>
    <p:extLst>
      <p:ext uri="{BB962C8B-B14F-4D97-AF65-F5344CB8AC3E}">
        <p14:creationId xmlns:p14="http://schemas.microsoft.com/office/powerpoint/2010/main" val="754858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lvl="1">
              <a:buFont typeface="Courier New" panose="02070309020205020404" pitchFamily="49" charset="0"/>
              <a:buNone/>
            </a:pPr>
            <a:r>
              <a:rPr lang="en-US" sz="1666" dirty="0">
                <a:solidFill>
                  <a:schemeClr val="tx2"/>
                </a:solidFill>
              </a:rPr>
              <a:t>Before we go into details, here is how macro-average is different than the rest. </a:t>
            </a:r>
            <a:br>
              <a:rPr lang="en-US" sz="1666" dirty="0">
                <a:solidFill>
                  <a:schemeClr val="tx2"/>
                </a:solidFill>
              </a:rPr>
            </a:br>
            <a:r>
              <a:rPr lang="en-US" sz="1666" dirty="0">
                <a:solidFill>
                  <a:schemeClr val="tx2"/>
                </a:solidFill>
              </a:rPr>
              <a:t>What are we visualizing here ? We replaced types with an OOV type of same number of chars (same chars so length penalty is not in effect), and computed the drop in corpus level score. </a:t>
            </a:r>
            <a:br>
              <a:rPr lang="en-US" sz="1666" dirty="0">
                <a:solidFill>
                  <a:schemeClr val="tx2"/>
                </a:solidFill>
              </a:rPr>
            </a:br>
            <a:r>
              <a:rPr lang="en-US" sz="1666" dirty="0">
                <a:solidFill>
                  <a:schemeClr val="tx2"/>
                </a:solidFill>
              </a:rPr>
              <a:t>That’s a proxy for maximum reward a metric offer for correctly learning to translate a type. </a:t>
            </a:r>
          </a:p>
          <a:p>
            <a:pPr lvl="1">
              <a:buFont typeface="Courier New" panose="02070309020205020404" pitchFamily="49" charset="0"/>
              <a:buNone/>
            </a:pPr>
            <a:r>
              <a:rPr lang="en-US" sz="1666" dirty="0">
                <a:solidFill>
                  <a:schemeClr val="tx2"/>
                </a:solidFill>
              </a:rPr>
              <a:t>Also showing frequencies in the blue line in top.</a:t>
            </a:r>
            <a:br>
              <a:rPr lang="en-US" sz="1666" dirty="0">
                <a:solidFill>
                  <a:schemeClr val="tx2"/>
                </a:solidFill>
              </a:rPr>
            </a:br>
            <a:br>
              <a:rPr lang="en-US" sz="1666" dirty="0">
                <a:solidFill>
                  <a:schemeClr val="tx2"/>
                </a:solidFill>
              </a:rPr>
            </a:br>
            <a:r>
              <a:rPr lang="en-US" sz="1666" dirty="0">
                <a:solidFill>
                  <a:schemeClr val="tx2"/>
                </a:solidFill>
              </a:rPr>
              <a:t>we see -- </a:t>
            </a:r>
          </a:p>
          <a:p>
            <a:pPr lvl="1">
              <a:buFont typeface="Courier New" panose="02070309020205020404" pitchFamily="49" charset="0"/>
              <a:buNone/>
            </a:pPr>
            <a:r>
              <a:rPr lang="en-US" sz="1666" dirty="0">
                <a:solidFill>
                  <a:schemeClr val="tx2"/>
                </a:solidFill>
              </a:rPr>
              <a:t>MicroF1 treats each token equally – so MicroF1 in purple is roughly resembling the shape of frequency </a:t>
            </a:r>
          </a:p>
          <a:p>
            <a:pPr marL="457167" marR="0" lvl="1" indent="0" algn="l" defTabSz="914334"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666" dirty="0">
                <a:solidFill>
                  <a:schemeClr val="tx2"/>
                </a:solidFill>
              </a:rPr>
              <a:t>MacroF1 assigns equal weight to each type – so we see a horizontal line in orange. </a:t>
            </a:r>
          </a:p>
          <a:p>
            <a:pPr lvl="1">
              <a:buFont typeface="Courier New" panose="02070309020205020404" pitchFamily="49" charset="0"/>
              <a:buNone/>
            </a:pPr>
            <a:r>
              <a:rPr lang="en-US" sz="1666" dirty="0">
                <a:solidFill>
                  <a:schemeClr val="tx2"/>
                </a:solidFill>
              </a:rPr>
              <a:t>BLEU and CHRF are more like </a:t>
            </a:r>
            <a:r>
              <a:rPr lang="en-US" sz="1666" dirty="0" err="1">
                <a:solidFill>
                  <a:schemeClr val="tx2"/>
                </a:solidFill>
              </a:rPr>
              <a:t>MicroF</a:t>
            </a:r>
            <a:r>
              <a:rPr lang="en-US" sz="1666" dirty="0">
                <a:solidFill>
                  <a:schemeClr val="tx2"/>
                </a:solidFill>
              </a:rPr>
              <a:t> than </a:t>
            </a:r>
            <a:r>
              <a:rPr lang="en-US" sz="1666" dirty="0" err="1">
                <a:solidFill>
                  <a:schemeClr val="tx2"/>
                </a:solidFill>
              </a:rPr>
              <a:t>MacroF</a:t>
            </a:r>
            <a:r>
              <a:rPr lang="en-US" sz="1666" dirty="0">
                <a:solidFill>
                  <a:schemeClr val="tx2"/>
                </a:solidFill>
              </a:rPr>
              <a:t>. They have spikes and surges because of different number n-grams affected by each type. </a:t>
            </a:r>
            <a:br>
              <a:rPr lang="en-US" sz="1666" dirty="0">
                <a:solidFill>
                  <a:schemeClr val="tx2"/>
                </a:solidFill>
              </a:rPr>
            </a:br>
            <a:r>
              <a:rPr lang="en-US" sz="1666" dirty="0">
                <a:solidFill>
                  <a:schemeClr val="tx2"/>
                </a:solidFill>
              </a:rPr>
              <a:t>BLEURT scores are not in an interpretable range. So not shown here. </a:t>
            </a:r>
          </a:p>
          <a:p>
            <a:pPr lvl="1">
              <a:buFont typeface="Courier New" panose="02070309020205020404" pitchFamily="49" charset="0"/>
              <a:buNone/>
            </a:pPr>
            <a:endParaRPr lang="en-US" sz="1666" dirty="0">
              <a:solidFill>
                <a:schemeClr val="tx2"/>
              </a:solidFill>
            </a:endParaRPr>
          </a:p>
          <a:p>
            <a:pPr lvl="1">
              <a:buFont typeface="Courier New" panose="02070309020205020404" pitchFamily="49" charset="0"/>
              <a:buNone/>
            </a:pPr>
            <a:endParaRPr lang="en-US" sz="1666" dirty="0">
              <a:solidFill>
                <a:schemeClr val="tx2"/>
              </a:solidFill>
            </a:endParaRPr>
          </a:p>
          <a:p>
            <a:pPr lvl="1">
              <a:buFont typeface="Courier New" panose="02070309020205020404" pitchFamily="49" charset="0"/>
              <a:buNone/>
            </a:pPr>
            <a:r>
              <a:rPr lang="en-US" sz="1666" dirty="0">
                <a:solidFill>
                  <a:schemeClr val="tx2"/>
                </a:solidFill>
              </a:rPr>
              <a:t>The takeaway is  -- the reward from micro-averaged metrics for rare words is in  two to three decimal points</a:t>
            </a:r>
          </a:p>
          <a:p>
            <a:pPr lvl="1">
              <a:buFont typeface="Courier New" panose="02070309020205020404" pitchFamily="49" charset="0"/>
              <a:buNone/>
            </a:pPr>
            <a:r>
              <a:rPr lang="en-US" sz="1666" dirty="0">
                <a:solidFill>
                  <a:schemeClr val="tx2"/>
                </a:solidFill>
              </a:rPr>
              <a:t>Since we generally round the corpus score to just one decimal point, there is a good chance that gain from rare types are easily overlooked</a:t>
            </a:r>
          </a:p>
        </p:txBody>
      </p:sp>
      <p:sp>
        <p:nvSpPr>
          <p:cNvPr id="4" name="Slide Number Placeholder 3"/>
          <p:cNvSpPr>
            <a:spLocks noGrp="1"/>
          </p:cNvSpPr>
          <p:nvPr>
            <p:ph type="sldNum" sz="quarter" idx="5"/>
          </p:nvPr>
        </p:nvSpPr>
        <p:spPr/>
        <p:txBody>
          <a:bodyPr/>
          <a:lstStyle/>
          <a:p>
            <a:fld id="{3B99A958-8252-2B47-ADC0-395B784FC49B}" type="slidenum">
              <a:rPr lang="en-US" smtClean="0"/>
              <a:t>32</a:t>
            </a:fld>
            <a:endParaRPr lang="en-US"/>
          </a:p>
        </p:txBody>
      </p:sp>
    </p:spTree>
    <p:extLst>
      <p:ext uri="{BB962C8B-B14F-4D97-AF65-F5344CB8AC3E}">
        <p14:creationId xmlns:p14="http://schemas.microsoft.com/office/powerpoint/2010/main" val="1797213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A4EA6-B2C2-714E-923A-E9AA9A4B8364}"/>
              </a:ext>
            </a:extLst>
          </p:cNvPr>
          <p:cNvSpPr>
            <a:spLocks noGrp="1"/>
          </p:cNvSpPr>
          <p:nvPr>
            <p:ph type="ctrTitle"/>
          </p:nvPr>
        </p:nvSpPr>
        <p:spPr>
          <a:xfrm>
            <a:off x="694944" y="935044"/>
            <a:ext cx="7955280" cy="884704"/>
          </a:xfrm>
        </p:spPr>
        <p:txBody>
          <a:bodyPr anchor="b"/>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FBF435F5-936F-7F47-B172-8A6794BE217C}"/>
              </a:ext>
            </a:extLst>
          </p:cNvPr>
          <p:cNvSpPr>
            <a:spLocks noGrp="1"/>
          </p:cNvSpPr>
          <p:nvPr>
            <p:ph type="subTitle" idx="1"/>
          </p:nvPr>
        </p:nvSpPr>
        <p:spPr>
          <a:xfrm>
            <a:off x="694944" y="2051351"/>
            <a:ext cx="7955280" cy="1379537"/>
          </a:xfrm>
        </p:spPr>
        <p:txBody>
          <a:bodyPr/>
          <a:lstStyle>
            <a:lvl1pPr marL="0" indent="0" algn="ctr">
              <a:buNone/>
              <a:defRPr sz="2400"/>
            </a:lvl1pPr>
            <a:lvl2pPr marL="457187" indent="0" algn="ctr">
              <a:buNone/>
              <a:defRPr sz="2000"/>
            </a:lvl2pPr>
            <a:lvl3pPr marL="914373" indent="0" algn="ctr">
              <a:buNone/>
              <a:defRPr sz="1800"/>
            </a:lvl3pPr>
            <a:lvl4pPr marL="1371560" indent="0" algn="ctr">
              <a:buNone/>
              <a:defRPr sz="1600"/>
            </a:lvl4pPr>
            <a:lvl5pPr marL="1828746" indent="0" algn="ctr">
              <a:buNone/>
              <a:defRPr sz="1600"/>
            </a:lvl5pPr>
            <a:lvl6pPr marL="2285933" indent="0" algn="ctr">
              <a:buNone/>
              <a:defRPr sz="1600"/>
            </a:lvl6pPr>
            <a:lvl7pPr marL="2743119" indent="0" algn="ctr">
              <a:buNone/>
              <a:defRPr sz="1600"/>
            </a:lvl7pPr>
            <a:lvl8pPr marL="3200304" indent="0" algn="ctr">
              <a:buNone/>
              <a:defRPr sz="1600"/>
            </a:lvl8pPr>
            <a:lvl9pPr marL="365748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98642E-F19C-2C46-A69D-7F97CEBDD752}"/>
              </a:ext>
            </a:extLst>
          </p:cNvPr>
          <p:cNvSpPr>
            <a:spLocks noGrp="1"/>
          </p:cNvSpPr>
          <p:nvPr>
            <p:ph type="dt" sz="half" idx="10"/>
          </p:nvPr>
        </p:nvSpPr>
        <p:spPr/>
        <p:txBody>
          <a:bodyPr/>
          <a:lstStyle/>
          <a:p>
            <a:r>
              <a:rPr lang="en-US"/>
              <a:t>1/25/2022</a:t>
            </a:r>
          </a:p>
        </p:txBody>
      </p:sp>
      <p:sp>
        <p:nvSpPr>
          <p:cNvPr id="5" name="Footer Placeholder 4">
            <a:extLst>
              <a:ext uri="{FF2B5EF4-FFF2-40B4-BE49-F238E27FC236}">
                <a16:creationId xmlns:a16="http://schemas.microsoft.com/office/drawing/2014/main" id="{5A333D5C-6B99-2445-AC87-D3E4346C14BD}"/>
              </a:ext>
            </a:extLst>
          </p:cNvPr>
          <p:cNvSpPr>
            <a:spLocks noGrp="1"/>
          </p:cNvSpPr>
          <p:nvPr>
            <p:ph type="ftr" sz="quarter" idx="11"/>
          </p:nvPr>
        </p:nvSpPr>
        <p:spPr/>
        <p:txBody>
          <a:bodyPr/>
          <a:lstStyle/>
          <a:p>
            <a:r>
              <a:rPr lang="en-US"/>
              <a:t>TG's Dissertation Proposal</a:t>
            </a:r>
            <a:endParaRPr lang="en-US" dirty="0"/>
          </a:p>
        </p:txBody>
      </p:sp>
      <p:sp>
        <p:nvSpPr>
          <p:cNvPr id="6" name="Slide Number Placeholder 5">
            <a:extLst>
              <a:ext uri="{FF2B5EF4-FFF2-40B4-BE49-F238E27FC236}">
                <a16:creationId xmlns:a16="http://schemas.microsoft.com/office/drawing/2014/main" id="{F407105B-E264-5F46-A380-374D434993BB}"/>
              </a:ext>
            </a:extLst>
          </p:cNvPr>
          <p:cNvSpPr>
            <a:spLocks noGrp="1"/>
          </p:cNvSpPr>
          <p:nvPr>
            <p:ph type="sldNum" sz="quarter" idx="12"/>
          </p:nvPr>
        </p:nvSpPr>
        <p:spPr/>
        <p:txBody>
          <a:bodyPr/>
          <a:lstStyle/>
          <a:p>
            <a:fld id="{94484A00-4F00-BC41-AC64-A612D22D8354}" type="slidenum">
              <a:rPr lang="en-US" smtClean="0"/>
              <a:t>‹#›</a:t>
            </a:fld>
            <a:endParaRPr lang="en-US"/>
          </a:p>
        </p:txBody>
      </p:sp>
      <p:pic>
        <p:nvPicPr>
          <p:cNvPr id="7" name="Picture 6" descr="Formal_Viterbi_CardOnTrans.eps">
            <a:extLst>
              <a:ext uri="{FF2B5EF4-FFF2-40B4-BE49-F238E27FC236}">
                <a16:creationId xmlns:a16="http://schemas.microsoft.com/office/drawing/2014/main" id="{8A7837AD-35EC-9F4B-BEBC-56137AF90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483" t="13036" r="9389" b="16568"/>
          <a:stretch/>
        </p:blipFill>
        <p:spPr>
          <a:xfrm>
            <a:off x="19685" y="5309793"/>
            <a:ext cx="1216152" cy="364846"/>
          </a:xfrm>
          <a:prstGeom prst="rect">
            <a:avLst/>
          </a:prstGeom>
        </p:spPr>
      </p:pic>
    </p:spTree>
    <p:extLst>
      <p:ext uri="{BB962C8B-B14F-4D97-AF65-F5344CB8AC3E}">
        <p14:creationId xmlns:p14="http://schemas.microsoft.com/office/powerpoint/2010/main" val="3244294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E256E-1D1D-0C41-A175-E9A742CCA178}"/>
              </a:ext>
            </a:extLst>
          </p:cNvPr>
          <p:cNvSpPr>
            <a:spLocks noGrp="1"/>
          </p:cNvSpPr>
          <p:nvPr>
            <p:ph type="title"/>
          </p:nvPr>
        </p:nvSpPr>
        <p:spPr>
          <a:xfrm>
            <a:off x="237747" y="219456"/>
            <a:ext cx="3649599" cy="103327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0023EB5C-0B9A-EA4D-9500-D35C9DC52A9A}"/>
              </a:ext>
            </a:extLst>
          </p:cNvPr>
          <p:cNvSpPr>
            <a:spLocks noGrp="1"/>
          </p:cNvSpPr>
          <p:nvPr>
            <p:ph type="pic" idx="1"/>
          </p:nvPr>
        </p:nvSpPr>
        <p:spPr>
          <a:xfrm>
            <a:off x="4032503" y="237743"/>
            <a:ext cx="4937760" cy="5121907"/>
          </a:xfrm>
        </p:spPr>
        <p:txBody>
          <a:bodyPr/>
          <a:lstStyle>
            <a:lvl1pPr marL="0" indent="0">
              <a:buNone/>
              <a:defRPr sz="3200"/>
            </a:lvl1pPr>
            <a:lvl2pPr marL="457187" indent="0">
              <a:buNone/>
              <a:defRPr sz="2800"/>
            </a:lvl2pPr>
            <a:lvl3pPr marL="914373" indent="0">
              <a:buNone/>
              <a:defRPr sz="2400"/>
            </a:lvl3pPr>
            <a:lvl4pPr marL="1371560" indent="0">
              <a:buNone/>
              <a:defRPr sz="2000"/>
            </a:lvl4pPr>
            <a:lvl5pPr marL="1828746" indent="0">
              <a:buNone/>
              <a:defRPr sz="2000"/>
            </a:lvl5pPr>
            <a:lvl6pPr marL="2285933" indent="0">
              <a:buNone/>
              <a:defRPr sz="2000"/>
            </a:lvl6pPr>
            <a:lvl7pPr marL="2743119" indent="0">
              <a:buNone/>
              <a:defRPr sz="2000"/>
            </a:lvl7pPr>
            <a:lvl8pPr marL="3200304" indent="0">
              <a:buNone/>
              <a:defRPr sz="2000"/>
            </a:lvl8pPr>
            <a:lvl9pPr marL="3657489" indent="0">
              <a:buNone/>
              <a:defRPr sz="2000"/>
            </a:lvl9pPr>
          </a:lstStyle>
          <a:p>
            <a:endParaRPr lang="en-US"/>
          </a:p>
        </p:txBody>
      </p:sp>
      <p:sp>
        <p:nvSpPr>
          <p:cNvPr id="4" name="Text Placeholder 3">
            <a:extLst>
              <a:ext uri="{FF2B5EF4-FFF2-40B4-BE49-F238E27FC236}">
                <a16:creationId xmlns:a16="http://schemas.microsoft.com/office/drawing/2014/main" id="{161D00BF-8DF5-0249-8307-D1CB6F5AEC70}"/>
              </a:ext>
            </a:extLst>
          </p:cNvPr>
          <p:cNvSpPr>
            <a:spLocks noGrp="1"/>
          </p:cNvSpPr>
          <p:nvPr>
            <p:ph type="body" sz="half" idx="2"/>
          </p:nvPr>
        </p:nvSpPr>
        <p:spPr>
          <a:xfrm>
            <a:off x="237747" y="1444752"/>
            <a:ext cx="3649599" cy="3730752"/>
          </a:xfrm>
        </p:spPr>
        <p:txBody>
          <a:bodyPr/>
          <a:lstStyle>
            <a:lvl1pPr marL="0" indent="0">
              <a:buNone/>
              <a:defRPr sz="1600"/>
            </a:lvl1pPr>
            <a:lvl2pPr marL="457187" indent="0">
              <a:buNone/>
              <a:defRPr sz="1400"/>
            </a:lvl2pPr>
            <a:lvl3pPr marL="914373" indent="0">
              <a:buNone/>
              <a:defRPr sz="1200"/>
            </a:lvl3pPr>
            <a:lvl4pPr marL="1371560" indent="0">
              <a:buNone/>
              <a:defRPr sz="1000"/>
            </a:lvl4pPr>
            <a:lvl5pPr marL="1828746" indent="0">
              <a:buNone/>
              <a:defRPr sz="1000"/>
            </a:lvl5pPr>
            <a:lvl6pPr marL="2285933" indent="0">
              <a:buNone/>
              <a:defRPr sz="1000"/>
            </a:lvl6pPr>
            <a:lvl7pPr marL="2743119" indent="0">
              <a:buNone/>
              <a:defRPr sz="1000"/>
            </a:lvl7pPr>
            <a:lvl8pPr marL="3200304" indent="0">
              <a:buNone/>
              <a:defRPr sz="1000"/>
            </a:lvl8pPr>
            <a:lvl9pPr marL="3657489"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CF8AB7-B28E-0440-BA0D-64837E50421C}"/>
              </a:ext>
            </a:extLst>
          </p:cNvPr>
          <p:cNvSpPr>
            <a:spLocks noGrp="1"/>
          </p:cNvSpPr>
          <p:nvPr>
            <p:ph type="dt" sz="half" idx="10"/>
          </p:nvPr>
        </p:nvSpPr>
        <p:spPr/>
        <p:txBody>
          <a:bodyPr/>
          <a:lstStyle/>
          <a:p>
            <a:r>
              <a:rPr lang="en-US"/>
              <a:t>1/25/2022</a:t>
            </a:r>
          </a:p>
        </p:txBody>
      </p:sp>
      <p:sp>
        <p:nvSpPr>
          <p:cNvPr id="6" name="Footer Placeholder 5">
            <a:extLst>
              <a:ext uri="{FF2B5EF4-FFF2-40B4-BE49-F238E27FC236}">
                <a16:creationId xmlns:a16="http://schemas.microsoft.com/office/drawing/2014/main" id="{C9FAA881-9795-7749-A45F-C7A67FD49768}"/>
              </a:ext>
            </a:extLst>
          </p:cNvPr>
          <p:cNvSpPr>
            <a:spLocks noGrp="1"/>
          </p:cNvSpPr>
          <p:nvPr>
            <p:ph type="ftr" sz="quarter" idx="11"/>
          </p:nvPr>
        </p:nvSpPr>
        <p:spPr/>
        <p:txBody>
          <a:bodyPr/>
          <a:lstStyle/>
          <a:p>
            <a:r>
              <a:rPr lang="en-US"/>
              <a:t>TG's Dissertation Proposal</a:t>
            </a:r>
          </a:p>
        </p:txBody>
      </p:sp>
      <p:sp>
        <p:nvSpPr>
          <p:cNvPr id="7" name="Slide Number Placeholder 6">
            <a:extLst>
              <a:ext uri="{FF2B5EF4-FFF2-40B4-BE49-F238E27FC236}">
                <a16:creationId xmlns:a16="http://schemas.microsoft.com/office/drawing/2014/main" id="{E4B66AFC-5538-4543-AF1A-CAE4AD33053B}"/>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42041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A7C5F-8089-5D4D-970B-AFD65D674220}"/>
              </a:ext>
            </a:extLst>
          </p:cNvPr>
          <p:cNvSpPr>
            <a:spLocks noGrp="1"/>
          </p:cNvSpPr>
          <p:nvPr>
            <p:ph type="dt" sz="half" idx="10"/>
          </p:nvPr>
        </p:nvSpPr>
        <p:spPr/>
        <p:txBody>
          <a:bodyPr/>
          <a:lstStyle/>
          <a:p>
            <a:r>
              <a:rPr lang="en-US"/>
              <a:t>1/25/2022</a:t>
            </a:r>
            <a:endParaRPr lang="en-US" dirty="0"/>
          </a:p>
        </p:txBody>
      </p:sp>
      <p:sp>
        <p:nvSpPr>
          <p:cNvPr id="3" name="Footer Placeholder 2">
            <a:extLst>
              <a:ext uri="{FF2B5EF4-FFF2-40B4-BE49-F238E27FC236}">
                <a16:creationId xmlns:a16="http://schemas.microsoft.com/office/drawing/2014/main" id="{35AF7863-4CB4-CD43-85BC-EAF4DB865EC7}"/>
              </a:ext>
            </a:extLst>
          </p:cNvPr>
          <p:cNvSpPr>
            <a:spLocks noGrp="1"/>
          </p:cNvSpPr>
          <p:nvPr>
            <p:ph type="ftr" sz="quarter" idx="11"/>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0C71D750-FCF7-4344-BB02-C0B011A496DD}"/>
              </a:ext>
            </a:extLst>
          </p:cNvPr>
          <p:cNvSpPr>
            <a:spLocks noGrp="1"/>
          </p:cNvSpPr>
          <p:nvPr>
            <p:ph type="sldNum" sz="quarter" idx="12"/>
          </p:nvPr>
        </p:nvSpPr>
        <p:spPr/>
        <p:txBody>
          <a:bodyPr/>
          <a:lstStyle/>
          <a:p>
            <a:fld id="{94484A00-4F00-BC41-AC64-A612D22D8354}" type="slidenum">
              <a:rPr lang="en-US" smtClean="0"/>
              <a:pPr/>
              <a:t>‹#›</a:t>
            </a:fld>
            <a:endParaRPr lang="en-US"/>
          </a:p>
        </p:txBody>
      </p:sp>
      <p:sp>
        <p:nvSpPr>
          <p:cNvPr id="5" name="Title 4">
            <a:extLst>
              <a:ext uri="{FF2B5EF4-FFF2-40B4-BE49-F238E27FC236}">
                <a16:creationId xmlns:a16="http://schemas.microsoft.com/office/drawing/2014/main" id="{E207FD14-17FE-6341-B10C-3CA7CC2193F6}"/>
              </a:ext>
            </a:extLst>
          </p:cNvPr>
          <p:cNvSpPr>
            <a:spLocks noGrp="1"/>
          </p:cNvSpPr>
          <p:nvPr>
            <p:ph type="title"/>
          </p:nvPr>
        </p:nvSpPr>
        <p:spPr>
          <a:xfrm>
            <a:off x="210313" y="99544"/>
            <a:ext cx="8842246" cy="77864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08091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81EA174-4850-D243-99B0-B44D78C82A4E}"/>
              </a:ext>
            </a:extLst>
          </p:cNvPr>
          <p:cNvSpPr>
            <a:spLocks noGrp="1"/>
          </p:cNvSpPr>
          <p:nvPr>
            <p:ph type="title"/>
          </p:nvPr>
        </p:nvSpPr>
        <p:spPr>
          <a:xfrm>
            <a:off x="235390" y="137160"/>
            <a:ext cx="8760172" cy="477079"/>
          </a:xfrm>
        </p:spPr>
        <p:txBody>
          <a:bodyPr anchor="ctr"/>
          <a:lstStyle>
            <a:lvl1pPr algn="ctr">
              <a:defRPr sz="3000" baseline="0">
                <a:solidFill>
                  <a:srgbClr val="9D1535"/>
                </a:solidFill>
                <a:latin typeface="Georgia" panose="02040502050405020303" pitchFamily="18" charset="0"/>
                <a:ea typeface="Arial Unicode MS" panose="020B0604020202020204" pitchFamily="34" charset="-128"/>
                <a:cs typeface="Arial Unicode MS" panose="020B0604020202020204" pitchFamily="34" charset="-128"/>
              </a:defRPr>
            </a:lvl1pPr>
          </a:lstStyle>
          <a:p>
            <a:r>
              <a:rPr lang="en-US" dirty="0"/>
              <a:t>Click to edit Master title style</a:t>
            </a:r>
          </a:p>
        </p:txBody>
      </p:sp>
      <p:sp>
        <p:nvSpPr>
          <p:cNvPr id="10" name="Content Placeholder 2">
            <a:extLst>
              <a:ext uri="{FF2B5EF4-FFF2-40B4-BE49-F238E27FC236}">
                <a16:creationId xmlns:a16="http://schemas.microsoft.com/office/drawing/2014/main" id="{DA005475-03AD-8A48-BB6F-ED324410D135}"/>
              </a:ext>
            </a:extLst>
          </p:cNvPr>
          <p:cNvSpPr>
            <a:spLocks noGrp="1"/>
          </p:cNvSpPr>
          <p:nvPr>
            <p:ph idx="13"/>
          </p:nvPr>
        </p:nvSpPr>
        <p:spPr>
          <a:xfrm>
            <a:off x="235390" y="744250"/>
            <a:ext cx="8760172" cy="4577569"/>
          </a:xfrm>
        </p:spPr>
        <p:txBody>
          <a:bodyPr/>
          <a:lstStyle>
            <a:lvl1pPr>
              <a:defRPr sz="22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1pPr>
            <a:lvl2pPr>
              <a:defRPr sz="20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2pPr>
            <a:lvl3pPr>
              <a:defRPr sz="18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3pPr>
            <a:lvl4pPr>
              <a:defRPr sz="17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4pPr>
            <a:lvl5pPr>
              <a:defRPr sz="1600" baseline="0">
                <a:solidFill>
                  <a:schemeClr val="bg2">
                    <a:lumMod val="25000"/>
                  </a:schemeClr>
                </a:solidFill>
                <a:latin typeface="Georgia"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42CC0FB-6B53-4D48-B2CE-E280E15352C2}"/>
              </a:ext>
            </a:extLst>
          </p:cNvPr>
          <p:cNvSpPr txBox="1"/>
          <p:nvPr userDrawn="1"/>
        </p:nvSpPr>
        <p:spPr>
          <a:xfrm>
            <a:off x="7006275" y="5361061"/>
            <a:ext cx="412292" cy="276999"/>
          </a:xfrm>
          <a:prstGeom prst="rect">
            <a:avLst/>
          </a:prstGeom>
          <a:noFill/>
        </p:spPr>
        <p:txBody>
          <a:bodyPr wrap="none" rtlCol="0">
            <a:spAutoFit/>
          </a:bodyPr>
          <a:lstStyle/>
          <a:p>
            <a:fld id="{DF3FBB2D-BADD-6748-B265-E5B16B2A2EF6}" type="slidenum">
              <a:rPr lang="en-US" sz="1200" smtClean="0">
                <a:solidFill>
                  <a:schemeClr val="bg1"/>
                </a:solidFill>
                <a:latin typeface="Georgia" panose="02040502050405020303" pitchFamily="18" charset="0"/>
                <a:ea typeface="Arial Unicode MS" panose="020B0604020202020204" pitchFamily="34" charset="-128"/>
                <a:cs typeface="Arial Unicode MS" panose="020B0604020202020204" pitchFamily="34" charset="-128"/>
              </a:rPr>
              <a:t>‹#›</a:t>
            </a:fld>
            <a:endParaRPr lang="en-US" sz="1800" dirty="0">
              <a:solidFill>
                <a:schemeClr val="bg1"/>
              </a:solidFill>
              <a:latin typeface="Georgia" panose="02040502050405020303" pitchFamily="18" charset="0"/>
              <a:ea typeface="Arial Unicode MS" panose="020B0604020202020204" pitchFamily="34" charset="-128"/>
              <a:cs typeface="Arial Unicode MS" panose="020B0604020202020204" pitchFamily="34" charset="-128"/>
            </a:endParaRPr>
          </a:p>
        </p:txBody>
      </p:sp>
      <p:sp>
        <p:nvSpPr>
          <p:cNvPr id="2" name="Date Placeholder 1">
            <a:extLst>
              <a:ext uri="{FF2B5EF4-FFF2-40B4-BE49-F238E27FC236}">
                <a16:creationId xmlns:a16="http://schemas.microsoft.com/office/drawing/2014/main" id="{8E059791-5069-0642-856C-197444CF87EE}"/>
              </a:ext>
            </a:extLst>
          </p:cNvPr>
          <p:cNvSpPr>
            <a:spLocks noGrp="1"/>
          </p:cNvSpPr>
          <p:nvPr>
            <p:ph type="dt" sz="half" idx="14"/>
          </p:nvPr>
        </p:nvSpPr>
        <p:spPr/>
        <p:txBody>
          <a:bodyPr/>
          <a:lstStyle/>
          <a:p>
            <a:r>
              <a:rPr lang="en-US"/>
              <a:t>1/25/2022</a:t>
            </a:r>
            <a:endParaRPr lang="en-US" dirty="0"/>
          </a:p>
        </p:txBody>
      </p:sp>
      <p:sp>
        <p:nvSpPr>
          <p:cNvPr id="3" name="Footer Placeholder 2">
            <a:extLst>
              <a:ext uri="{FF2B5EF4-FFF2-40B4-BE49-F238E27FC236}">
                <a16:creationId xmlns:a16="http://schemas.microsoft.com/office/drawing/2014/main" id="{C455DD18-ED36-2F46-A93F-18ABCDAB1994}"/>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DF1180D2-D174-3E48-9599-E927674C43AC}"/>
              </a:ext>
            </a:extLst>
          </p:cNvPr>
          <p:cNvSpPr>
            <a:spLocks noGrp="1"/>
          </p:cNvSpPr>
          <p:nvPr>
            <p:ph type="sldNum" sz="quarter" idx="16"/>
          </p:nvPr>
        </p:nvSpPr>
        <p:spPr/>
        <p:txBody>
          <a:bodyPr/>
          <a:lstStyle/>
          <a:p>
            <a:fld id="{94484A00-4F00-BC41-AC64-A612D22D8354}" type="slidenum">
              <a:rPr lang="en-US" smtClean="0"/>
              <a:pPr/>
              <a:t>‹#›</a:t>
            </a:fld>
            <a:endParaRPr lang="en-US"/>
          </a:p>
        </p:txBody>
      </p:sp>
    </p:spTree>
    <p:extLst>
      <p:ext uri="{BB962C8B-B14F-4D97-AF65-F5344CB8AC3E}">
        <p14:creationId xmlns:p14="http://schemas.microsoft.com/office/powerpoint/2010/main" val="1645743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Georgia" panose="02040502050405020303" pitchFamily="18" charset="0"/>
              </a:defRPr>
            </a:lvl1pPr>
          </a:lstStyle>
          <a:p>
            <a:endParaRPr lang="en-US" dirty="0"/>
          </a:p>
        </p:txBody>
      </p:sp>
      <p:sp>
        <p:nvSpPr>
          <p:cNvPr id="6" name="Slide Number Placeholder 5"/>
          <p:cNvSpPr>
            <a:spLocks noGrp="1"/>
          </p:cNvSpPr>
          <p:nvPr>
            <p:ph type="sldNum" sz="quarter" idx="12"/>
          </p:nvPr>
        </p:nvSpPr>
        <p:spPr/>
        <p:txBody>
          <a:bodyPr/>
          <a:lstStyle/>
          <a:p>
            <a:endParaRPr lang="en-US" dirty="0"/>
          </a:p>
        </p:txBody>
      </p:sp>
      <p:sp>
        <p:nvSpPr>
          <p:cNvPr id="9" name="Title 1">
            <a:extLst>
              <a:ext uri="{FF2B5EF4-FFF2-40B4-BE49-F238E27FC236}">
                <a16:creationId xmlns:a16="http://schemas.microsoft.com/office/drawing/2014/main" id="{E81EA174-4850-D243-99B0-B44D78C82A4E}"/>
              </a:ext>
            </a:extLst>
          </p:cNvPr>
          <p:cNvSpPr>
            <a:spLocks noGrp="1"/>
          </p:cNvSpPr>
          <p:nvPr>
            <p:ph type="title"/>
          </p:nvPr>
        </p:nvSpPr>
        <p:spPr>
          <a:xfrm>
            <a:off x="628650" y="285193"/>
            <a:ext cx="7886700" cy="523460"/>
          </a:xfrm>
        </p:spPr>
        <p:txBody>
          <a:bodyPr/>
          <a:lstStyle>
            <a:lvl1pPr>
              <a:defRPr sz="2880" baseline="0">
                <a:solidFill>
                  <a:srgbClr val="990000"/>
                </a:solidFill>
                <a:latin typeface="Georgia" panose="02040502050405020303" pitchFamily="18" charset="0"/>
                <a:ea typeface="Arial Unicode MS" panose="020B0604020202020204" pitchFamily="34" charset="-128"/>
                <a:cs typeface="Arial Unicode MS" panose="020B0604020202020204" pitchFamily="34" charset="-128"/>
              </a:defRPr>
            </a:lvl1pPr>
          </a:lstStyle>
          <a:p>
            <a:r>
              <a:rPr lang="en-US" dirty="0"/>
              <a:t>Click to edit Master title style</a:t>
            </a:r>
          </a:p>
        </p:txBody>
      </p:sp>
      <p:sp>
        <p:nvSpPr>
          <p:cNvPr id="10" name="Content Placeholder 2">
            <a:extLst>
              <a:ext uri="{FF2B5EF4-FFF2-40B4-BE49-F238E27FC236}">
                <a16:creationId xmlns:a16="http://schemas.microsoft.com/office/drawing/2014/main" id="{DA005475-03AD-8A48-BB6F-ED324410D135}"/>
              </a:ext>
            </a:extLst>
          </p:cNvPr>
          <p:cNvSpPr>
            <a:spLocks noGrp="1"/>
          </p:cNvSpPr>
          <p:nvPr>
            <p:ph idx="13"/>
          </p:nvPr>
        </p:nvSpPr>
        <p:spPr>
          <a:xfrm>
            <a:off x="410548" y="858494"/>
            <a:ext cx="8254481" cy="4198698"/>
          </a:xfrm>
        </p:spPr>
        <p:txBody>
          <a:bodyPr/>
          <a:lstStyle>
            <a:lvl1pPr>
              <a:defRPr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1pPr>
            <a:lvl2pPr>
              <a:defRPr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2pPr>
            <a:lvl3pPr>
              <a:defRPr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3pPr>
            <a:lvl4pPr>
              <a:defRPr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4pPr>
            <a:lvl5pPr>
              <a:defRPr baseline="0">
                <a:solidFill>
                  <a:srgbClr val="777777"/>
                </a:solidFill>
                <a:latin typeface="Georgia"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42CC0FB-6B53-4D48-B2CE-E280E15352C2}"/>
              </a:ext>
            </a:extLst>
          </p:cNvPr>
          <p:cNvSpPr txBox="1"/>
          <p:nvPr userDrawn="1"/>
        </p:nvSpPr>
        <p:spPr>
          <a:xfrm>
            <a:off x="6106523" y="5229864"/>
            <a:ext cx="389850" cy="258532"/>
          </a:xfrm>
          <a:prstGeom prst="rect">
            <a:avLst/>
          </a:prstGeom>
          <a:noFill/>
        </p:spPr>
        <p:txBody>
          <a:bodyPr wrap="none" rtlCol="0">
            <a:spAutoFit/>
          </a:bodyPr>
          <a:lstStyle/>
          <a:p>
            <a:fld id="{DF3FBB2D-BADD-6748-B265-E5B16B2A2EF6}" type="slidenum">
              <a:rPr lang="en-US" sz="1080" smtClean="0">
                <a:solidFill>
                  <a:schemeClr val="bg1"/>
                </a:solidFill>
                <a:latin typeface="Georgia" panose="02040502050405020303" pitchFamily="18" charset="0"/>
                <a:ea typeface="Arial Unicode MS" panose="020B0604020202020204" pitchFamily="34" charset="-128"/>
                <a:cs typeface="Arial Unicode MS" panose="020B0604020202020204" pitchFamily="34" charset="-128"/>
              </a:rPr>
              <a:t>‹#›</a:t>
            </a:fld>
            <a:endParaRPr lang="en-US" sz="1620" dirty="0">
              <a:solidFill>
                <a:schemeClr val="bg1"/>
              </a:solidFill>
              <a:latin typeface="Georgia" panose="02040502050405020303" pitchFamily="18" charset="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646563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C9E9-39D7-DC45-9CBE-8050D090340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F87CEE83-B76A-3C49-A5BC-EFFAA217E6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D7A947-E1B8-464F-9410-22A02A242378}"/>
              </a:ext>
            </a:extLst>
          </p:cNvPr>
          <p:cNvSpPr>
            <a:spLocks noGrp="1"/>
          </p:cNvSpPr>
          <p:nvPr>
            <p:ph type="dt" sz="half" idx="10"/>
          </p:nvPr>
        </p:nvSpPr>
        <p:spPr/>
        <p:txBody>
          <a:bodyPr/>
          <a:lstStyle/>
          <a:p>
            <a:r>
              <a:rPr lang="en-US"/>
              <a:t>1/25/2022</a:t>
            </a:r>
          </a:p>
        </p:txBody>
      </p:sp>
      <p:sp>
        <p:nvSpPr>
          <p:cNvPr id="5" name="Footer Placeholder 4">
            <a:extLst>
              <a:ext uri="{FF2B5EF4-FFF2-40B4-BE49-F238E27FC236}">
                <a16:creationId xmlns:a16="http://schemas.microsoft.com/office/drawing/2014/main" id="{AD2B10A9-CE70-E240-9487-1AB8F04B5378}"/>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559C8FAA-EADD-CC44-B83E-4A95E80B01DB}"/>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28235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C9E9-39D7-DC45-9CBE-8050D090340B}"/>
              </a:ext>
            </a:extLst>
          </p:cNvPr>
          <p:cNvSpPr>
            <a:spLocks noGrp="1"/>
          </p:cNvSpPr>
          <p:nvPr>
            <p:ph type="title"/>
          </p:nvPr>
        </p:nvSpPr>
        <p:spPr>
          <a:xfrm>
            <a:off x="78910" y="79813"/>
            <a:ext cx="2204771" cy="15604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87CEE83-B76A-3C49-A5BC-EFFAA217E6B5}"/>
              </a:ext>
            </a:extLst>
          </p:cNvPr>
          <p:cNvSpPr>
            <a:spLocks noGrp="1"/>
          </p:cNvSpPr>
          <p:nvPr>
            <p:ph idx="1"/>
          </p:nvPr>
        </p:nvSpPr>
        <p:spPr>
          <a:xfrm>
            <a:off x="2385795" y="79811"/>
            <a:ext cx="6666764" cy="1560433"/>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D7A947-E1B8-464F-9410-22A02A242378}"/>
              </a:ext>
            </a:extLst>
          </p:cNvPr>
          <p:cNvSpPr>
            <a:spLocks noGrp="1"/>
          </p:cNvSpPr>
          <p:nvPr>
            <p:ph type="dt" sz="half" idx="10"/>
          </p:nvPr>
        </p:nvSpPr>
        <p:spPr/>
        <p:txBody>
          <a:bodyPr/>
          <a:lstStyle/>
          <a:p>
            <a:r>
              <a:rPr lang="en-US"/>
              <a:t>1/25/2022</a:t>
            </a:r>
          </a:p>
        </p:txBody>
      </p:sp>
      <p:sp>
        <p:nvSpPr>
          <p:cNvPr id="5" name="Footer Placeholder 4">
            <a:extLst>
              <a:ext uri="{FF2B5EF4-FFF2-40B4-BE49-F238E27FC236}">
                <a16:creationId xmlns:a16="http://schemas.microsoft.com/office/drawing/2014/main" id="{AD2B10A9-CE70-E240-9487-1AB8F04B5378}"/>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559C8FAA-EADD-CC44-B83E-4A95E80B01DB}"/>
              </a:ext>
            </a:extLst>
          </p:cNvPr>
          <p:cNvSpPr>
            <a:spLocks noGrp="1"/>
          </p:cNvSpPr>
          <p:nvPr>
            <p:ph type="sldNum" sz="quarter" idx="12"/>
          </p:nvPr>
        </p:nvSpPr>
        <p:spPr/>
        <p:txBody>
          <a:bodyPr/>
          <a:lstStyle/>
          <a:p>
            <a:fld id="{94484A00-4F00-BC41-AC64-A612D22D8354}" type="slidenum">
              <a:rPr lang="en-US" smtClean="0"/>
              <a:t>‹#›</a:t>
            </a:fld>
            <a:endParaRPr lang="en-US"/>
          </a:p>
        </p:txBody>
      </p:sp>
      <p:sp>
        <p:nvSpPr>
          <p:cNvPr id="10" name="Rectangle 9">
            <a:extLst>
              <a:ext uri="{FF2B5EF4-FFF2-40B4-BE49-F238E27FC236}">
                <a16:creationId xmlns:a16="http://schemas.microsoft.com/office/drawing/2014/main" id="{7D9DEB2B-E54C-5C45-AD3B-49AA39DDD879}"/>
              </a:ext>
            </a:extLst>
          </p:cNvPr>
          <p:cNvSpPr/>
          <p:nvPr userDrawn="1"/>
        </p:nvSpPr>
        <p:spPr>
          <a:xfrm>
            <a:off x="1" y="1703476"/>
            <a:ext cx="9138650" cy="4000828"/>
          </a:xfrm>
          <a:prstGeom prst="rect">
            <a:avLst/>
          </a:prstGeom>
          <a:solidFill>
            <a:schemeClr val="bg2"/>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B16F12E8-29A6-1A4D-BB37-90CE1569643F}"/>
              </a:ext>
            </a:extLst>
          </p:cNvPr>
          <p:cNvSpPr/>
          <p:nvPr userDrawn="1"/>
        </p:nvSpPr>
        <p:spPr>
          <a:xfrm>
            <a:off x="133684" y="1824162"/>
            <a:ext cx="4438316" cy="3747799"/>
          </a:xfrm>
          <a:prstGeom prst="rect">
            <a:avLst/>
          </a:prstGeom>
          <a:solidFill>
            <a:schemeClr val="bg1"/>
          </a:solidFill>
          <a:ln>
            <a:noFill/>
          </a:ln>
          <a:effectLst>
            <a:glow rad="101600">
              <a:schemeClr val="tx1">
                <a:lumMod val="85000"/>
                <a:lumOff val="1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3C79D6D3-52D1-7D48-8A59-F0C7D373134F}"/>
              </a:ext>
            </a:extLst>
          </p:cNvPr>
          <p:cNvSpPr/>
          <p:nvPr userDrawn="1"/>
        </p:nvSpPr>
        <p:spPr>
          <a:xfrm>
            <a:off x="4866106" y="1824162"/>
            <a:ext cx="4144211" cy="3747799"/>
          </a:xfrm>
          <a:prstGeom prst="rect">
            <a:avLst/>
          </a:prstGeom>
          <a:solidFill>
            <a:schemeClr val="bg1"/>
          </a:solidFill>
          <a:ln>
            <a:noFill/>
          </a:ln>
          <a:effectLst>
            <a:glow rad="101600">
              <a:schemeClr val="tx1">
                <a:lumMod val="75000"/>
                <a:lumOff val="2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147045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C9E9-39D7-DC45-9CBE-8050D090340B}"/>
              </a:ext>
            </a:extLst>
          </p:cNvPr>
          <p:cNvSpPr>
            <a:spLocks noGrp="1"/>
          </p:cNvSpPr>
          <p:nvPr>
            <p:ph type="title"/>
          </p:nvPr>
        </p:nvSpPr>
        <p:spPr>
          <a:xfrm>
            <a:off x="78910" y="96769"/>
            <a:ext cx="4901556" cy="376681"/>
          </a:xfrm>
        </p:spPr>
        <p:txBody>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F87CEE83-B76A-3C49-A5BC-EFFAA217E6B5}"/>
              </a:ext>
            </a:extLst>
          </p:cNvPr>
          <p:cNvSpPr>
            <a:spLocks noGrp="1"/>
          </p:cNvSpPr>
          <p:nvPr>
            <p:ph idx="1"/>
          </p:nvPr>
        </p:nvSpPr>
        <p:spPr>
          <a:xfrm>
            <a:off x="78910" y="565531"/>
            <a:ext cx="4901556" cy="466093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D7A947-E1B8-464F-9410-22A02A242378}"/>
              </a:ext>
            </a:extLst>
          </p:cNvPr>
          <p:cNvSpPr>
            <a:spLocks noGrp="1"/>
          </p:cNvSpPr>
          <p:nvPr>
            <p:ph type="dt" sz="half" idx="10"/>
          </p:nvPr>
        </p:nvSpPr>
        <p:spPr>
          <a:xfrm>
            <a:off x="1379855" y="5451829"/>
            <a:ext cx="901618" cy="163627"/>
          </a:xfrm>
        </p:spPr>
        <p:txBody>
          <a:bodyPr/>
          <a:lstStyle/>
          <a:p>
            <a:r>
              <a:rPr lang="en-US"/>
              <a:t>1/25/2022</a:t>
            </a:r>
            <a:endParaRPr lang="en-US" dirty="0"/>
          </a:p>
        </p:txBody>
      </p:sp>
      <p:sp>
        <p:nvSpPr>
          <p:cNvPr id="5" name="Footer Placeholder 4">
            <a:extLst>
              <a:ext uri="{FF2B5EF4-FFF2-40B4-BE49-F238E27FC236}">
                <a16:creationId xmlns:a16="http://schemas.microsoft.com/office/drawing/2014/main" id="{AD2B10A9-CE70-E240-9487-1AB8F04B5378}"/>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559C8FAA-EADD-CC44-B83E-4A95E80B01DB}"/>
              </a:ext>
            </a:extLst>
          </p:cNvPr>
          <p:cNvSpPr>
            <a:spLocks noGrp="1"/>
          </p:cNvSpPr>
          <p:nvPr>
            <p:ph type="sldNum" sz="quarter" idx="12"/>
          </p:nvPr>
        </p:nvSpPr>
        <p:spPr/>
        <p:txBody>
          <a:bodyPr/>
          <a:lstStyle/>
          <a:p>
            <a:fld id="{94484A00-4F00-BC41-AC64-A612D22D8354}" type="slidenum">
              <a:rPr lang="en-US" smtClean="0"/>
              <a:t>‹#›</a:t>
            </a:fld>
            <a:endParaRPr lang="en-US"/>
          </a:p>
        </p:txBody>
      </p:sp>
      <p:sp>
        <p:nvSpPr>
          <p:cNvPr id="11" name="Rectangle 10">
            <a:extLst>
              <a:ext uri="{FF2B5EF4-FFF2-40B4-BE49-F238E27FC236}">
                <a16:creationId xmlns:a16="http://schemas.microsoft.com/office/drawing/2014/main" id="{B16F12E8-29A6-1A4D-BB37-90CE1569643F}"/>
              </a:ext>
            </a:extLst>
          </p:cNvPr>
          <p:cNvSpPr/>
          <p:nvPr userDrawn="1"/>
        </p:nvSpPr>
        <p:spPr>
          <a:xfrm>
            <a:off x="5189339" y="96765"/>
            <a:ext cx="3850689" cy="2617876"/>
          </a:xfrm>
          <a:prstGeom prst="rect">
            <a:avLst/>
          </a:prstGeom>
          <a:solidFill>
            <a:schemeClr val="bg1"/>
          </a:solidFill>
          <a:ln>
            <a:noFill/>
          </a:ln>
          <a:effectLst>
            <a:glow rad="101600">
              <a:schemeClr val="tx1">
                <a:lumMod val="85000"/>
                <a:lumOff val="1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Content Placeholder 2">
            <a:extLst>
              <a:ext uri="{FF2B5EF4-FFF2-40B4-BE49-F238E27FC236}">
                <a16:creationId xmlns:a16="http://schemas.microsoft.com/office/drawing/2014/main" id="{086B7BEF-7BC4-0245-967E-2899A09247BC}"/>
              </a:ext>
            </a:extLst>
          </p:cNvPr>
          <p:cNvSpPr>
            <a:spLocks noGrp="1"/>
          </p:cNvSpPr>
          <p:nvPr>
            <p:ph idx="13"/>
          </p:nvPr>
        </p:nvSpPr>
        <p:spPr>
          <a:xfrm>
            <a:off x="5128997" y="2943445"/>
            <a:ext cx="3911031" cy="2338724"/>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3001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C9E9-39D7-DC45-9CBE-8050D090340B}"/>
              </a:ext>
            </a:extLst>
          </p:cNvPr>
          <p:cNvSpPr>
            <a:spLocks noGrp="1"/>
          </p:cNvSpPr>
          <p:nvPr>
            <p:ph type="title"/>
          </p:nvPr>
        </p:nvSpPr>
        <p:spPr>
          <a:xfrm>
            <a:off x="148532" y="96769"/>
            <a:ext cx="4572000" cy="376681"/>
          </a:xfrm>
        </p:spPr>
        <p:txBody>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F87CEE83-B76A-3C49-A5BC-EFFAA217E6B5}"/>
              </a:ext>
            </a:extLst>
          </p:cNvPr>
          <p:cNvSpPr>
            <a:spLocks noGrp="1"/>
          </p:cNvSpPr>
          <p:nvPr>
            <p:ph idx="1"/>
          </p:nvPr>
        </p:nvSpPr>
        <p:spPr>
          <a:xfrm>
            <a:off x="148532" y="565534"/>
            <a:ext cx="4572000" cy="4725921"/>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D7A947-E1B8-464F-9410-22A02A242378}"/>
              </a:ext>
            </a:extLst>
          </p:cNvPr>
          <p:cNvSpPr>
            <a:spLocks noGrp="1"/>
          </p:cNvSpPr>
          <p:nvPr>
            <p:ph type="dt" sz="half" idx="10"/>
          </p:nvPr>
        </p:nvSpPr>
        <p:spPr>
          <a:xfrm>
            <a:off x="1379854" y="5451829"/>
            <a:ext cx="856351" cy="163627"/>
          </a:xfrm>
        </p:spPr>
        <p:txBody>
          <a:bodyPr/>
          <a:lstStyle/>
          <a:p>
            <a:r>
              <a:rPr lang="en-US"/>
              <a:t>1/25/2022</a:t>
            </a:r>
            <a:endParaRPr lang="en-US" dirty="0"/>
          </a:p>
        </p:txBody>
      </p:sp>
      <p:sp>
        <p:nvSpPr>
          <p:cNvPr id="5" name="Footer Placeholder 4">
            <a:extLst>
              <a:ext uri="{FF2B5EF4-FFF2-40B4-BE49-F238E27FC236}">
                <a16:creationId xmlns:a16="http://schemas.microsoft.com/office/drawing/2014/main" id="{AD2B10A9-CE70-E240-9487-1AB8F04B5378}"/>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559C8FAA-EADD-CC44-B83E-4A95E80B01DB}"/>
              </a:ext>
            </a:extLst>
          </p:cNvPr>
          <p:cNvSpPr>
            <a:spLocks noGrp="1"/>
          </p:cNvSpPr>
          <p:nvPr>
            <p:ph type="sldNum" sz="quarter" idx="12"/>
          </p:nvPr>
        </p:nvSpPr>
        <p:spPr/>
        <p:txBody>
          <a:bodyPr/>
          <a:lstStyle/>
          <a:p>
            <a:fld id="{94484A00-4F00-BC41-AC64-A612D22D8354}" type="slidenum">
              <a:rPr lang="en-US" smtClean="0"/>
              <a:t>‹#›</a:t>
            </a:fld>
            <a:endParaRPr lang="en-US"/>
          </a:p>
        </p:txBody>
      </p:sp>
      <p:sp>
        <p:nvSpPr>
          <p:cNvPr id="11" name="Rectangle 10">
            <a:extLst>
              <a:ext uri="{FF2B5EF4-FFF2-40B4-BE49-F238E27FC236}">
                <a16:creationId xmlns:a16="http://schemas.microsoft.com/office/drawing/2014/main" id="{B16F12E8-29A6-1A4D-BB37-90CE1569643F}"/>
              </a:ext>
            </a:extLst>
          </p:cNvPr>
          <p:cNvSpPr/>
          <p:nvPr userDrawn="1"/>
        </p:nvSpPr>
        <p:spPr>
          <a:xfrm>
            <a:off x="4844466" y="96764"/>
            <a:ext cx="4208095" cy="2540441"/>
          </a:xfrm>
          <a:prstGeom prst="rect">
            <a:avLst/>
          </a:prstGeom>
          <a:solidFill>
            <a:schemeClr val="bg1"/>
          </a:solidFill>
          <a:ln>
            <a:noFill/>
          </a:ln>
          <a:effectLst>
            <a:glow rad="101600">
              <a:schemeClr val="tx1">
                <a:lumMod val="85000"/>
                <a:lumOff val="1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05A6814A-6E75-D747-B5E0-4C1C34B01646}"/>
              </a:ext>
            </a:extLst>
          </p:cNvPr>
          <p:cNvSpPr/>
          <p:nvPr userDrawn="1"/>
        </p:nvSpPr>
        <p:spPr>
          <a:xfrm>
            <a:off x="4846319" y="2790442"/>
            <a:ext cx="4206240" cy="2501013"/>
          </a:xfrm>
          <a:prstGeom prst="rect">
            <a:avLst/>
          </a:prstGeom>
          <a:solidFill>
            <a:schemeClr val="bg1"/>
          </a:solidFill>
          <a:ln>
            <a:noFill/>
          </a:ln>
          <a:effectLst>
            <a:glow rad="101600">
              <a:schemeClr val="tx1">
                <a:lumMod val="85000"/>
                <a:lumOff val="1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60510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B140-8E76-5746-801E-41BA1B25C0D3}"/>
              </a:ext>
            </a:extLst>
          </p:cNvPr>
          <p:cNvSpPr>
            <a:spLocks noGrp="1"/>
          </p:cNvSpPr>
          <p:nvPr>
            <p:ph type="title"/>
          </p:nvPr>
        </p:nvSpPr>
        <p:spPr>
          <a:xfrm>
            <a:off x="623888" y="1425575"/>
            <a:ext cx="7886700" cy="2376488"/>
          </a:xfrm>
        </p:spPr>
        <p:txBody>
          <a:bodyPr anchor="b"/>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265296A6-C5F4-BC4B-9F13-3A14631E4ABC}"/>
              </a:ext>
            </a:extLst>
          </p:cNvPr>
          <p:cNvSpPr>
            <a:spLocks noGrp="1"/>
          </p:cNvSpPr>
          <p:nvPr>
            <p:ph type="body" idx="1"/>
          </p:nvPr>
        </p:nvSpPr>
        <p:spPr>
          <a:xfrm>
            <a:off x="623888" y="3824288"/>
            <a:ext cx="7886700" cy="1250950"/>
          </a:xfrm>
        </p:spPr>
        <p:txBody>
          <a:bodyPr/>
          <a:lstStyle>
            <a:lvl1pPr marL="0" indent="0">
              <a:buNone/>
              <a:defRPr sz="2400">
                <a:solidFill>
                  <a:schemeClr val="tx1">
                    <a:tint val="75000"/>
                  </a:schemeClr>
                </a:solidFill>
              </a:defRPr>
            </a:lvl1pPr>
            <a:lvl2pPr marL="457187" indent="0">
              <a:buNone/>
              <a:defRPr sz="2000">
                <a:solidFill>
                  <a:schemeClr val="tx1">
                    <a:tint val="75000"/>
                  </a:schemeClr>
                </a:solidFill>
              </a:defRPr>
            </a:lvl2pPr>
            <a:lvl3pPr marL="914373" indent="0">
              <a:buNone/>
              <a:defRPr sz="1800">
                <a:solidFill>
                  <a:schemeClr val="tx1">
                    <a:tint val="75000"/>
                  </a:schemeClr>
                </a:solidFill>
              </a:defRPr>
            </a:lvl3pPr>
            <a:lvl4pPr marL="1371560" indent="0">
              <a:buNone/>
              <a:defRPr sz="1600">
                <a:solidFill>
                  <a:schemeClr val="tx1">
                    <a:tint val="75000"/>
                  </a:schemeClr>
                </a:solidFill>
              </a:defRPr>
            </a:lvl4pPr>
            <a:lvl5pPr marL="1828746" indent="0">
              <a:buNone/>
              <a:defRPr sz="1600">
                <a:solidFill>
                  <a:schemeClr val="tx1">
                    <a:tint val="75000"/>
                  </a:schemeClr>
                </a:solidFill>
              </a:defRPr>
            </a:lvl5pPr>
            <a:lvl6pPr marL="2285933" indent="0">
              <a:buNone/>
              <a:defRPr sz="1600">
                <a:solidFill>
                  <a:schemeClr val="tx1">
                    <a:tint val="75000"/>
                  </a:schemeClr>
                </a:solidFill>
              </a:defRPr>
            </a:lvl6pPr>
            <a:lvl7pPr marL="2743119" indent="0">
              <a:buNone/>
              <a:defRPr sz="1600">
                <a:solidFill>
                  <a:schemeClr val="tx1">
                    <a:tint val="75000"/>
                  </a:schemeClr>
                </a:solidFill>
              </a:defRPr>
            </a:lvl7pPr>
            <a:lvl8pPr marL="3200304" indent="0">
              <a:buNone/>
              <a:defRPr sz="1600">
                <a:solidFill>
                  <a:schemeClr val="tx1">
                    <a:tint val="75000"/>
                  </a:schemeClr>
                </a:solidFill>
              </a:defRPr>
            </a:lvl8pPr>
            <a:lvl9pPr marL="365748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CEFCB-F291-DB44-AA54-74264870157C}"/>
              </a:ext>
            </a:extLst>
          </p:cNvPr>
          <p:cNvSpPr>
            <a:spLocks noGrp="1"/>
          </p:cNvSpPr>
          <p:nvPr>
            <p:ph type="dt" sz="half" idx="10"/>
          </p:nvPr>
        </p:nvSpPr>
        <p:spPr/>
        <p:txBody>
          <a:bodyPr/>
          <a:lstStyle/>
          <a:p>
            <a:r>
              <a:rPr lang="en-US"/>
              <a:t>1/25/2022</a:t>
            </a:r>
          </a:p>
        </p:txBody>
      </p:sp>
      <p:sp>
        <p:nvSpPr>
          <p:cNvPr id="5" name="Footer Placeholder 4">
            <a:extLst>
              <a:ext uri="{FF2B5EF4-FFF2-40B4-BE49-F238E27FC236}">
                <a16:creationId xmlns:a16="http://schemas.microsoft.com/office/drawing/2014/main" id="{2CC91431-EBB2-6247-877A-C9C7D69ACBE9}"/>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A35C6384-BF35-A240-9513-99207CD49179}"/>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1762633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51E82-6EC8-9848-A70F-7EA3F6A47C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02D68-C27A-9347-B179-3BEF477A7B30}"/>
              </a:ext>
            </a:extLst>
          </p:cNvPr>
          <p:cNvSpPr>
            <a:spLocks noGrp="1"/>
          </p:cNvSpPr>
          <p:nvPr>
            <p:ph sz="half" idx="1"/>
          </p:nvPr>
        </p:nvSpPr>
        <p:spPr>
          <a:xfrm>
            <a:off x="210312" y="804674"/>
            <a:ext cx="4285488" cy="43435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015D366-7EBF-2148-A9F9-47809BDFDBD4}"/>
              </a:ext>
            </a:extLst>
          </p:cNvPr>
          <p:cNvSpPr>
            <a:spLocks noGrp="1"/>
          </p:cNvSpPr>
          <p:nvPr>
            <p:ph sz="half" idx="2"/>
          </p:nvPr>
        </p:nvSpPr>
        <p:spPr>
          <a:xfrm>
            <a:off x="4648202" y="804674"/>
            <a:ext cx="4285488" cy="43435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8E0223-E0D6-0241-9F66-CF53D02EF800}"/>
              </a:ext>
            </a:extLst>
          </p:cNvPr>
          <p:cNvSpPr>
            <a:spLocks noGrp="1"/>
          </p:cNvSpPr>
          <p:nvPr>
            <p:ph type="dt" sz="half" idx="10"/>
          </p:nvPr>
        </p:nvSpPr>
        <p:spPr/>
        <p:txBody>
          <a:bodyPr/>
          <a:lstStyle/>
          <a:p>
            <a:r>
              <a:rPr lang="en-US"/>
              <a:t>1/25/2022</a:t>
            </a:r>
          </a:p>
        </p:txBody>
      </p:sp>
      <p:sp>
        <p:nvSpPr>
          <p:cNvPr id="6" name="Footer Placeholder 5">
            <a:extLst>
              <a:ext uri="{FF2B5EF4-FFF2-40B4-BE49-F238E27FC236}">
                <a16:creationId xmlns:a16="http://schemas.microsoft.com/office/drawing/2014/main" id="{161481A1-BF54-0341-BC66-C4AB60DDE09D}"/>
              </a:ext>
            </a:extLst>
          </p:cNvPr>
          <p:cNvSpPr>
            <a:spLocks noGrp="1"/>
          </p:cNvSpPr>
          <p:nvPr>
            <p:ph type="ftr" sz="quarter" idx="11"/>
          </p:nvPr>
        </p:nvSpPr>
        <p:spPr/>
        <p:txBody>
          <a:bodyPr/>
          <a:lstStyle/>
          <a:p>
            <a:r>
              <a:rPr lang="en-US"/>
              <a:t>TG's Dissertation Proposal</a:t>
            </a:r>
          </a:p>
        </p:txBody>
      </p:sp>
      <p:sp>
        <p:nvSpPr>
          <p:cNvPr id="7" name="Slide Number Placeholder 6">
            <a:extLst>
              <a:ext uri="{FF2B5EF4-FFF2-40B4-BE49-F238E27FC236}">
                <a16:creationId xmlns:a16="http://schemas.microsoft.com/office/drawing/2014/main" id="{BBBC1A66-F9D9-894F-B616-BEE58E9681B8}"/>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225862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8318-9381-8A45-A63D-AF03289B112B}"/>
              </a:ext>
            </a:extLst>
          </p:cNvPr>
          <p:cNvSpPr>
            <a:spLocks noGrp="1"/>
          </p:cNvSpPr>
          <p:nvPr>
            <p:ph type="title"/>
          </p:nvPr>
        </p:nvSpPr>
        <p:spPr>
          <a:xfrm>
            <a:off x="336489" y="217779"/>
            <a:ext cx="8368601" cy="5550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75632C78-B810-7949-98A9-79494D7DCE36}"/>
              </a:ext>
            </a:extLst>
          </p:cNvPr>
          <p:cNvSpPr>
            <a:spLocks noGrp="1"/>
          </p:cNvSpPr>
          <p:nvPr>
            <p:ph type="body" idx="1"/>
          </p:nvPr>
        </p:nvSpPr>
        <p:spPr>
          <a:xfrm>
            <a:off x="336486" y="898843"/>
            <a:ext cx="3997464" cy="631062"/>
          </a:xfrm>
        </p:spPr>
        <p:txBody>
          <a:bodyPr anchor="b"/>
          <a:lstStyle>
            <a:lvl1pPr marL="0" indent="0">
              <a:buNone/>
              <a:defRPr sz="2400" b="0">
                <a:solidFill>
                  <a:srgbClr val="9D1535"/>
                </a:solidFill>
              </a:defRPr>
            </a:lvl1pPr>
            <a:lvl2pPr marL="457187" indent="0">
              <a:buNone/>
              <a:defRPr sz="2000" b="1"/>
            </a:lvl2pPr>
            <a:lvl3pPr marL="914373" indent="0">
              <a:buNone/>
              <a:defRPr sz="1800" b="1"/>
            </a:lvl3pPr>
            <a:lvl4pPr marL="1371560" indent="0">
              <a:buNone/>
              <a:defRPr sz="1600" b="1"/>
            </a:lvl4pPr>
            <a:lvl5pPr marL="1828746" indent="0">
              <a:buNone/>
              <a:defRPr sz="1600" b="1"/>
            </a:lvl5pPr>
            <a:lvl6pPr marL="2285933" indent="0">
              <a:buNone/>
              <a:defRPr sz="1600" b="1"/>
            </a:lvl6pPr>
            <a:lvl7pPr marL="2743119" indent="0">
              <a:buNone/>
              <a:defRPr sz="1600" b="1"/>
            </a:lvl7pPr>
            <a:lvl8pPr marL="3200304" indent="0">
              <a:buNone/>
              <a:defRPr sz="1600" b="1"/>
            </a:lvl8pPr>
            <a:lvl9pPr marL="3657489"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5C73D88-91FC-B547-82AE-282D9660D9CB}"/>
              </a:ext>
            </a:extLst>
          </p:cNvPr>
          <p:cNvSpPr>
            <a:spLocks noGrp="1"/>
          </p:cNvSpPr>
          <p:nvPr>
            <p:ph sz="half" idx="2"/>
          </p:nvPr>
        </p:nvSpPr>
        <p:spPr>
          <a:xfrm>
            <a:off x="336488" y="1453899"/>
            <a:ext cx="3997465" cy="36393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5C57DED-F043-7845-AF5E-11560BA29124}"/>
              </a:ext>
            </a:extLst>
          </p:cNvPr>
          <p:cNvSpPr>
            <a:spLocks noGrp="1"/>
          </p:cNvSpPr>
          <p:nvPr>
            <p:ph type="body" sz="quarter" idx="3"/>
          </p:nvPr>
        </p:nvSpPr>
        <p:spPr>
          <a:xfrm>
            <a:off x="4434839" y="898843"/>
            <a:ext cx="4270248" cy="631062"/>
          </a:xfrm>
        </p:spPr>
        <p:txBody>
          <a:bodyPr anchor="b"/>
          <a:lstStyle>
            <a:lvl1pPr marL="0" indent="0">
              <a:buNone/>
              <a:defRPr sz="2400" b="0">
                <a:solidFill>
                  <a:srgbClr val="9D1535"/>
                </a:solidFill>
              </a:defRPr>
            </a:lvl1pPr>
            <a:lvl2pPr marL="457187" indent="0">
              <a:buNone/>
              <a:defRPr sz="2000" b="1"/>
            </a:lvl2pPr>
            <a:lvl3pPr marL="914373" indent="0">
              <a:buNone/>
              <a:defRPr sz="1800" b="1"/>
            </a:lvl3pPr>
            <a:lvl4pPr marL="1371560" indent="0">
              <a:buNone/>
              <a:defRPr sz="1600" b="1"/>
            </a:lvl4pPr>
            <a:lvl5pPr marL="1828746" indent="0">
              <a:buNone/>
              <a:defRPr sz="1600" b="1"/>
            </a:lvl5pPr>
            <a:lvl6pPr marL="2285933" indent="0">
              <a:buNone/>
              <a:defRPr sz="1600" b="1"/>
            </a:lvl6pPr>
            <a:lvl7pPr marL="2743119" indent="0">
              <a:buNone/>
              <a:defRPr sz="1600" b="1"/>
            </a:lvl7pPr>
            <a:lvl8pPr marL="3200304" indent="0">
              <a:buNone/>
              <a:defRPr sz="1600" b="1"/>
            </a:lvl8pPr>
            <a:lvl9pPr marL="3657489"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46201DD-91C9-A248-BD0C-B7EC16D56D5C}"/>
              </a:ext>
            </a:extLst>
          </p:cNvPr>
          <p:cNvSpPr>
            <a:spLocks noGrp="1"/>
          </p:cNvSpPr>
          <p:nvPr>
            <p:ph sz="quarter" idx="4"/>
          </p:nvPr>
        </p:nvSpPr>
        <p:spPr>
          <a:xfrm>
            <a:off x="4434842" y="1453899"/>
            <a:ext cx="4270247" cy="36393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07D7F69-7808-0742-91A6-1327EE028B7E}"/>
              </a:ext>
            </a:extLst>
          </p:cNvPr>
          <p:cNvSpPr>
            <a:spLocks noGrp="1"/>
          </p:cNvSpPr>
          <p:nvPr>
            <p:ph type="dt" sz="half" idx="10"/>
          </p:nvPr>
        </p:nvSpPr>
        <p:spPr/>
        <p:txBody>
          <a:bodyPr/>
          <a:lstStyle/>
          <a:p>
            <a:r>
              <a:rPr lang="en-US"/>
              <a:t>1/25/2022</a:t>
            </a:r>
          </a:p>
        </p:txBody>
      </p:sp>
      <p:sp>
        <p:nvSpPr>
          <p:cNvPr id="8" name="Footer Placeholder 7">
            <a:extLst>
              <a:ext uri="{FF2B5EF4-FFF2-40B4-BE49-F238E27FC236}">
                <a16:creationId xmlns:a16="http://schemas.microsoft.com/office/drawing/2014/main" id="{A5AAADD1-930B-2044-8B7D-B118076F11F8}"/>
              </a:ext>
            </a:extLst>
          </p:cNvPr>
          <p:cNvSpPr>
            <a:spLocks noGrp="1"/>
          </p:cNvSpPr>
          <p:nvPr>
            <p:ph type="ftr" sz="quarter" idx="11"/>
          </p:nvPr>
        </p:nvSpPr>
        <p:spPr/>
        <p:txBody>
          <a:bodyPr/>
          <a:lstStyle/>
          <a:p>
            <a:r>
              <a:rPr lang="en-US"/>
              <a:t>TG's Dissertation Proposal</a:t>
            </a:r>
          </a:p>
        </p:txBody>
      </p:sp>
      <p:sp>
        <p:nvSpPr>
          <p:cNvPr id="9" name="Slide Number Placeholder 8">
            <a:extLst>
              <a:ext uri="{FF2B5EF4-FFF2-40B4-BE49-F238E27FC236}">
                <a16:creationId xmlns:a16="http://schemas.microsoft.com/office/drawing/2014/main" id="{EB493EC8-3262-6649-92CD-7B6ED99ED4BB}"/>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961643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1665A-8C43-A541-983A-B0046890F705}"/>
              </a:ext>
            </a:extLst>
          </p:cNvPr>
          <p:cNvSpPr>
            <a:spLocks noGrp="1"/>
          </p:cNvSpPr>
          <p:nvPr>
            <p:ph type="title"/>
          </p:nvPr>
        </p:nvSpPr>
        <p:spPr/>
        <p:txBody>
          <a:bodyP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8E07587C-937B-9C4A-AEA4-8F3EC797E983}"/>
              </a:ext>
            </a:extLst>
          </p:cNvPr>
          <p:cNvSpPr>
            <a:spLocks noGrp="1"/>
          </p:cNvSpPr>
          <p:nvPr>
            <p:ph type="dt" sz="half" idx="10"/>
          </p:nvPr>
        </p:nvSpPr>
        <p:spPr/>
        <p:txBody>
          <a:bodyPr/>
          <a:lstStyle/>
          <a:p>
            <a:r>
              <a:rPr lang="en-US"/>
              <a:t>1/25/2022</a:t>
            </a:r>
          </a:p>
        </p:txBody>
      </p:sp>
      <p:sp>
        <p:nvSpPr>
          <p:cNvPr id="4" name="Footer Placeholder 3">
            <a:extLst>
              <a:ext uri="{FF2B5EF4-FFF2-40B4-BE49-F238E27FC236}">
                <a16:creationId xmlns:a16="http://schemas.microsoft.com/office/drawing/2014/main" id="{6FF98FFD-1354-6042-98D1-D98BD187177F}"/>
              </a:ext>
            </a:extLst>
          </p:cNvPr>
          <p:cNvSpPr>
            <a:spLocks noGrp="1"/>
          </p:cNvSpPr>
          <p:nvPr>
            <p:ph type="ftr" sz="quarter" idx="11"/>
          </p:nvPr>
        </p:nvSpPr>
        <p:spPr/>
        <p:txBody>
          <a:bodyPr/>
          <a:lstStyle/>
          <a:p>
            <a:r>
              <a:rPr lang="en-US"/>
              <a:t>TG's Dissertation Proposal</a:t>
            </a:r>
          </a:p>
        </p:txBody>
      </p:sp>
      <p:sp>
        <p:nvSpPr>
          <p:cNvPr id="5" name="Slide Number Placeholder 4">
            <a:extLst>
              <a:ext uri="{FF2B5EF4-FFF2-40B4-BE49-F238E27FC236}">
                <a16:creationId xmlns:a16="http://schemas.microsoft.com/office/drawing/2014/main" id="{23251B7D-5603-8448-9AD2-D931A6B95912}"/>
              </a:ext>
            </a:extLst>
          </p:cNvPr>
          <p:cNvSpPr>
            <a:spLocks noGrp="1"/>
          </p:cNvSpPr>
          <p:nvPr>
            <p:ph type="sldNum" sz="quarter" idx="12"/>
          </p:nvPr>
        </p:nvSpPr>
        <p:spPr/>
        <p:txBody>
          <a:bodyPr/>
          <a:lstStyle/>
          <a:p>
            <a:fld id="{94484A00-4F00-BC41-AC64-A612D22D8354}" type="slidenum">
              <a:rPr lang="en-US" smtClean="0"/>
              <a:t>‹#›</a:t>
            </a:fld>
            <a:endParaRPr lang="en-US"/>
          </a:p>
        </p:txBody>
      </p:sp>
    </p:spTree>
    <p:extLst>
      <p:ext uri="{BB962C8B-B14F-4D97-AF65-F5344CB8AC3E}">
        <p14:creationId xmlns:p14="http://schemas.microsoft.com/office/powerpoint/2010/main" val="422681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B26DD-00BA-B34F-81D4-5907D612AECA}"/>
              </a:ext>
            </a:extLst>
          </p:cNvPr>
          <p:cNvSpPr>
            <a:spLocks noGrp="1"/>
          </p:cNvSpPr>
          <p:nvPr>
            <p:ph type="title"/>
          </p:nvPr>
        </p:nvSpPr>
        <p:spPr>
          <a:xfrm>
            <a:off x="210313" y="130974"/>
            <a:ext cx="8842246" cy="50799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6667832-FF41-A447-9066-C4DD157B19B3}"/>
              </a:ext>
            </a:extLst>
          </p:cNvPr>
          <p:cNvSpPr>
            <a:spLocks noGrp="1"/>
          </p:cNvSpPr>
          <p:nvPr>
            <p:ph type="body" idx="1"/>
          </p:nvPr>
        </p:nvSpPr>
        <p:spPr>
          <a:xfrm>
            <a:off x="210315" y="749814"/>
            <a:ext cx="8842247" cy="45599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3965AFD-8E5B-AF40-8F7C-B54739613C56}"/>
              </a:ext>
            </a:extLst>
          </p:cNvPr>
          <p:cNvSpPr>
            <a:spLocks noGrp="1"/>
          </p:cNvSpPr>
          <p:nvPr>
            <p:ph type="dt" sz="half" idx="2"/>
          </p:nvPr>
        </p:nvSpPr>
        <p:spPr>
          <a:xfrm>
            <a:off x="1379854" y="5424957"/>
            <a:ext cx="856351" cy="190500"/>
          </a:xfrm>
          <a:prstGeom prst="rect">
            <a:avLst/>
          </a:prstGeom>
        </p:spPr>
        <p:txBody>
          <a:bodyPr vert="horz" lIns="91440" tIns="45720" rIns="91440" bIns="45720" rtlCol="0" anchor="ctr"/>
          <a:lstStyle>
            <a:lvl1pPr algn="l">
              <a:defRPr sz="1000">
                <a:solidFill>
                  <a:schemeClr val="tx1">
                    <a:tint val="75000"/>
                  </a:schemeClr>
                </a:solidFill>
                <a:latin typeface="Garamond" panose="02020404030301010803" pitchFamily="18" charset="0"/>
              </a:defRPr>
            </a:lvl1pPr>
          </a:lstStyle>
          <a:p>
            <a:r>
              <a:rPr lang="en-US"/>
              <a:t>1/25/2022</a:t>
            </a:r>
            <a:endParaRPr lang="en-US" dirty="0"/>
          </a:p>
        </p:txBody>
      </p:sp>
      <p:sp>
        <p:nvSpPr>
          <p:cNvPr id="5" name="Footer Placeholder 4">
            <a:extLst>
              <a:ext uri="{FF2B5EF4-FFF2-40B4-BE49-F238E27FC236}">
                <a16:creationId xmlns:a16="http://schemas.microsoft.com/office/drawing/2014/main" id="{36A83010-60C0-BD4B-9FAE-9FADC9A6428C}"/>
              </a:ext>
            </a:extLst>
          </p:cNvPr>
          <p:cNvSpPr>
            <a:spLocks noGrp="1"/>
          </p:cNvSpPr>
          <p:nvPr>
            <p:ph type="ftr" sz="quarter" idx="3"/>
          </p:nvPr>
        </p:nvSpPr>
        <p:spPr>
          <a:xfrm>
            <a:off x="2806638" y="5424957"/>
            <a:ext cx="3649599" cy="190500"/>
          </a:xfrm>
          <a:prstGeom prst="rect">
            <a:avLst/>
          </a:prstGeom>
        </p:spPr>
        <p:txBody>
          <a:bodyPr vert="horz" lIns="91440" tIns="45720" rIns="91440" bIns="45720" rtlCol="0" anchor="ctr"/>
          <a:lstStyle>
            <a:lvl1pPr algn="ctr">
              <a:defRPr sz="1000">
                <a:solidFill>
                  <a:schemeClr val="tx1">
                    <a:tint val="75000"/>
                  </a:schemeClr>
                </a:solidFill>
                <a:latin typeface="Garamond" panose="02020404030301010803" pitchFamily="18" charset="0"/>
              </a:defRPr>
            </a:lvl1pPr>
          </a:lstStyle>
          <a:p>
            <a:r>
              <a:rPr lang="en-US"/>
              <a:t>TG's Dissertation Proposal</a:t>
            </a:r>
            <a:endParaRPr lang="en-US" dirty="0"/>
          </a:p>
        </p:txBody>
      </p:sp>
      <p:sp>
        <p:nvSpPr>
          <p:cNvPr id="6" name="Slide Number Placeholder 5">
            <a:extLst>
              <a:ext uri="{FF2B5EF4-FFF2-40B4-BE49-F238E27FC236}">
                <a16:creationId xmlns:a16="http://schemas.microsoft.com/office/drawing/2014/main" id="{B12DFD0C-E941-6C4E-A280-E0622B061235}"/>
              </a:ext>
            </a:extLst>
          </p:cNvPr>
          <p:cNvSpPr>
            <a:spLocks noGrp="1"/>
          </p:cNvSpPr>
          <p:nvPr>
            <p:ph type="sldNum" sz="quarter" idx="4"/>
          </p:nvPr>
        </p:nvSpPr>
        <p:spPr>
          <a:xfrm>
            <a:off x="8283921" y="5424957"/>
            <a:ext cx="768638" cy="217373"/>
          </a:xfrm>
          <a:prstGeom prst="rect">
            <a:avLst/>
          </a:prstGeom>
        </p:spPr>
        <p:txBody>
          <a:bodyPr vert="horz" lIns="91440" tIns="45720" rIns="91440" bIns="45720" rtlCol="0" anchor="ctr"/>
          <a:lstStyle>
            <a:lvl1pPr algn="r">
              <a:defRPr sz="1000">
                <a:solidFill>
                  <a:schemeClr val="tx1">
                    <a:tint val="75000"/>
                  </a:schemeClr>
                </a:solidFill>
                <a:latin typeface="Garamond" panose="02020404030301010803" pitchFamily="18" charset="0"/>
              </a:defRPr>
            </a:lvl1pPr>
          </a:lstStyle>
          <a:p>
            <a:fld id="{94484A00-4F00-BC41-AC64-A612D22D8354}" type="slidenum">
              <a:rPr lang="en-US" smtClean="0"/>
              <a:pPr/>
              <a:t>‹#›</a:t>
            </a:fld>
            <a:endParaRPr lang="en-US"/>
          </a:p>
        </p:txBody>
      </p:sp>
      <p:pic>
        <p:nvPicPr>
          <p:cNvPr id="1026" name="Picture 2" descr="page1image11286640">
            <a:extLst>
              <a:ext uri="{FF2B5EF4-FFF2-40B4-BE49-F238E27FC236}">
                <a16:creationId xmlns:a16="http://schemas.microsoft.com/office/drawing/2014/main" id="{44486F90-C405-BC41-BF93-B6C26783C5C7}"/>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 y="0"/>
            <a:ext cx="876300" cy="558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21835392">
            <a:extLst>
              <a:ext uri="{FF2B5EF4-FFF2-40B4-BE49-F238E27FC236}">
                <a16:creationId xmlns:a16="http://schemas.microsoft.com/office/drawing/2014/main" id="{46A762F5-8720-D346-9B9B-85DF8C0D266F}"/>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508000" cy="5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26107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711" r:id="rId3"/>
    <p:sldLayoutId id="2147483712" r:id="rId4"/>
    <p:sldLayoutId id="2147483713" r:id="rId5"/>
    <p:sldLayoutId id="2147483671" r:id="rId6"/>
    <p:sldLayoutId id="2147483672" r:id="rId7"/>
    <p:sldLayoutId id="2147483673" r:id="rId8"/>
    <p:sldLayoutId id="2147483674" r:id="rId9"/>
    <p:sldLayoutId id="2147483677" r:id="rId10"/>
    <p:sldLayoutId id="2147483680" r:id="rId11"/>
    <p:sldLayoutId id="2147483681" r:id="rId12"/>
    <p:sldLayoutId id="2147483714" r:id="rId13"/>
  </p:sldLayoutIdLst>
  <p:hf hdr="0" dt="0"/>
  <p:txStyles>
    <p:titleStyle>
      <a:lvl1pPr algn="l" defTabSz="914373" rtl="0" eaLnBrk="1" latinLnBrk="0" hangingPunct="1">
        <a:lnSpc>
          <a:spcPct val="90000"/>
        </a:lnSpc>
        <a:spcBef>
          <a:spcPct val="0"/>
        </a:spcBef>
        <a:buNone/>
        <a:defRPr sz="3400" kern="1200">
          <a:solidFill>
            <a:srgbClr val="9D1535"/>
          </a:solidFill>
          <a:latin typeface="Garamond" panose="02020404030301010803" pitchFamily="18" charset="0"/>
          <a:ea typeface="+mj-ea"/>
          <a:cs typeface="Consolas" panose="020B0609020204030204" pitchFamily="49" charset="0"/>
        </a:defRPr>
      </a:lvl1pPr>
    </p:titleStyle>
    <p:bodyStyle>
      <a:lvl1pPr marL="228593" indent="-228593" algn="l" defTabSz="914373"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780" indent="-228593" algn="l" defTabSz="914373"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2966" indent="-228593" algn="l" defTabSz="914373"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152"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339"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525"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11"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97"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83"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3" rtl="0" eaLnBrk="1" latinLnBrk="0" hangingPunct="1">
        <a:defRPr sz="1800" kern="1200">
          <a:solidFill>
            <a:schemeClr val="tx1"/>
          </a:solidFill>
          <a:latin typeface="+mn-lt"/>
          <a:ea typeface="+mn-ea"/>
          <a:cs typeface="+mn-cs"/>
        </a:defRPr>
      </a:lvl1pPr>
      <a:lvl2pPr marL="457187" algn="l" defTabSz="914373" rtl="0" eaLnBrk="1" latinLnBrk="0" hangingPunct="1">
        <a:defRPr sz="1800" kern="1200">
          <a:solidFill>
            <a:schemeClr val="tx1"/>
          </a:solidFill>
          <a:latin typeface="+mn-lt"/>
          <a:ea typeface="+mn-ea"/>
          <a:cs typeface="+mn-cs"/>
        </a:defRPr>
      </a:lvl2pPr>
      <a:lvl3pPr marL="914373" algn="l" defTabSz="914373" rtl="0" eaLnBrk="1" latinLnBrk="0" hangingPunct="1">
        <a:defRPr sz="1800" kern="1200">
          <a:solidFill>
            <a:schemeClr val="tx1"/>
          </a:solidFill>
          <a:latin typeface="+mn-lt"/>
          <a:ea typeface="+mn-ea"/>
          <a:cs typeface="+mn-cs"/>
        </a:defRPr>
      </a:lvl3pPr>
      <a:lvl4pPr marL="1371560" algn="l" defTabSz="914373" rtl="0" eaLnBrk="1" latinLnBrk="0" hangingPunct="1">
        <a:defRPr sz="1800" kern="1200">
          <a:solidFill>
            <a:schemeClr val="tx1"/>
          </a:solidFill>
          <a:latin typeface="+mn-lt"/>
          <a:ea typeface="+mn-ea"/>
          <a:cs typeface="+mn-cs"/>
        </a:defRPr>
      </a:lvl4pPr>
      <a:lvl5pPr marL="1828746" algn="l" defTabSz="914373" rtl="0" eaLnBrk="1" latinLnBrk="0" hangingPunct="1">
        <a:defRPr sz="1800" kern="1200">
          <a:solidFill>
            <a:schemeClr val="tx1"/>
          </a:solidFill>
          <a:latin typeface="+mn-lt"/>
          <a:ea typeface="+mn-ea"/>
          <a:cs typeface="+mn-cs"/>
        </a:defRPr>
      </a:lvl5pPr>
      <a:lvl6pPr marL="2285933" algn="l" defTabSz="914373" rtl="0" eaLnBrk="1" latinLnBrk="0" hangingPunct="1">
        <a:defRPr sz="1800" kern="1200">
          <a:solidFill>
            <a:schemeClr val="tx1"/>
          </a:solidFill>
          <a:latin typeface="+mn-lt"/>
          <a:ea typeface="+mn-ea"/>
          <a:cs typeface="+mn-cs"/>
        </a:defRPr>
      </a:lvl6pPr>
      <a:lvl7pPr marL="2743119" algn="l" defTabSz="914373" rtl="0" eaLnBrk="1" latinLnBrk="0" hangingPunct="1">
        <a:defRPr sz="1800" kern="1200">
          <a:solidFill>
            <a:schemeClr val="tx1"/>
          </a:solidFill>
          <a:latin typeface="+mn-lt"/>
          <a:ea typeface="+mn-ea"/>
          <a:cs typeface="+mn-cs"/>
        </a:defRPr>
      </a:lvl7pPr>
      <a:lvl8pPr marL="3200304" algn="l" defTabSz="914373" rtl="0" eaLnBrk="1" latinLnBrk="0" hangingPunct="1">
        <a:defRPr sz="1800" kern="1200">
          <a:solidFill>
            <a:schemeClr val="tx1"/>
          </a:solidFill>
          <a:latin typeface="+mn-lt"/>
          <a:ea typeface="+mn-ea"/>
          <a:cs typeface="+mn-cs"/>
        </a:defRPr>
      </a:lvl8pPr>
      <a:lvl9pPr marL="3657489" algn="l" defTabSz="91437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4.png"/><Relationship Id="rId26" Type="http://schemas.openxmlformats.org/officeDocument/2006/relationships/image" Target="../media/image28.png"/><Relationship Id="rId39" Type="http://schemas.openxmlformats.org/officeDocument/2006/relationships/image" Target="../media/image41.png"/><Relationship Id="rId21" Type="http://schemas.openxmlformats.org/officeDocument/2006/relationships/diagramData" Target="../diagrams/data2.xml"/><Relationship Id="rId34" Type="http://schemas.openxmlformats.org/officeDocument/2006/relationships/image" Target="../media/image36.png"/><Relationship Id="rId7"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7.png"/><Relationship Id="rId29" Type="http://schemas.openxmlformats.org/officeDocument/2006/relationships/image" Target="../media/image31.png"/><Relationship Id="rId41"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diagramColors" Target="../diagrams/colors2.xml"/><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5" Type="http://schemas.openxmlformats.org/officeDocument/2006/relationships/image" Target="../media/image120.png"/><Relationship Id="rId15" Type="http://schemas.openxmlformats.org/officeDocument/2006/relationships/image" Target="../media/image17.png"/><Relationship Id="rId23" Type="http://schemas.openxmlformats.org/officeDocument/2006/relationships/diagramQuickStyle" Target="../diagrams/quickStyle2.xml"/><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9.png"/><Relationship Id="rId19" Type="http://schemas.openxmlformats.org/officeDocument/2006/relationships/image" Target="../media/image26.png"/><Relationship Id="rId31" Type="http://schemas.openxmlformats.org/officeDocument/2006/relationships/image" Target="../media/image33.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diagramLayout" Target="../diagrams/layout2.xml"/><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image" Target="../media/image15.png"/><Relationship Id="rId3" Type="http://schemas.openxmlformats.org/officeDocument/2006/relationships/image" Target="../media/image10.png"/><Relationship Id="rId12" Type="http://schemas.openxmlformats.org/officeDocument/2006/relationships/image" Target="../media/image19.png"/><Relationship Id="rId17" Type="http://schemas.openxmlformats.org/officeDocument/2006/relationships/image" Target="../media/image23.png"/><Relationship Id="rId25" Type="http://schemas.microsoft.com/office/2007/relationships/diagramDrawing" Target="../diagrams/drawing2.xml"/><Relationship Id="rId33" Type="http://schemas.openxmlformats.org/officeDocument/2006/relationships/image" Target="../media/image35.png"/><Relationship Id="rId38"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twitter.com/search?q=%22NLP%20is%20solved%22"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20.png"/></Relationships>
</file>

<file path=ppt/slides/_rels/slide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chart" Target="../charts/chart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chart" Target="../charts/char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chart" Target="../charts/chart7.xml"/></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chart" Target="../charts/chart1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31.emf"/></Relationships>
</file>

<file path=ppt/slides/_rels/slide4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notesSlide" Target="../notesSlides/notesSlide19.xml"/><Relationship Id="rId7" Type="http://schemas.openxmlformats.org/officeDocument/2006/relationships/image" Target="../media/image35.emf"/><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 Id="rId9" Type="http://schemas.openxmlformats.org/officeDocument/2006/relationships/image" Target="../media/image3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2.xml"/><Relationship Id="rId4" Type="http://schemas.openxmlformats.org/officeDocument/2006/relationships/image" Target="../media/image39.emf"/></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7.emf"/><Relationship Id="rId1" Type="http://schemas.openxmlformats.org/officeDocument/2006/relationships/slideLayout" Target="../slideLayouts/slideLayout12.xml"/><Relationship Id="rId4" Type="http://schemas.openxmlformats.org/officeDocument/2006/relationships/image" Target="../media/image41.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thammegowda/mtdata/"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isi-nlp.github.io/nlcodec/"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isi-nlp.github.io/rt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rtg.isi.edu/many-eng/"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7.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7.emf"/></Relationships>
</file>

<file path=ppt/slides/_rels/slide5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D07777-D45C-104C-A0F3-30BFB532CB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7" t="3745" r="2666" b="2099"/>
          <a:stretch/>
        </p:blipFill>
        <p:spPr bwMode="auto">
          <a:xfrm>
            <a:off x="-17394" y="142308"/>
            <a:ext cx="9161394" cy="52826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95F7BE-8A1E-8D4E-9150-D572C30F77C7}"/>
              </a:ext>
            </a:extLst>
          </p:cNvPr>
          <p:cNvSpPr txBox="1"/>
          <p:nvPr/>
        </p:nvSpPr>
        <p:spPr>
          <a:xfrm>
            <a:off x="249257" y="203670"/>
            <a:ext cx="8645486" cy="1446550"/>
          </a:xfrm>
          <a:prstGeom prst="rect">
            <a:avLst/>
          </a:prstGeom>
          <a:noFill/>
        </p:spPr>
        <p:txBody>
          <a:bodyPr wrap="square" rtlCol="0">
            <a:spAutoFit/>
          </a:bodyPr>
          <a:lstStyle/>
          <a:p>
            <a:pPr algn="ctr"/>
            <a:r>
              <a:rPr lang="en-US" sz="4400" dirty="0">
                <a:solidFill>
                  <a:srgbClr val="9D1535"/>
                </a:solidFill>
                <a:latin typeface="Garamond" panose="02020404030301010803" pitchFamily="18" charset="0"/>
              </a:rPr>
              <a:t>Natural Language Generation </a:t>
            </a:r>
            <a:br>
              <a:rPr lang="en-US" sz="4400" dirty="0">
                <a:solidFill>
                  <a:srgbClr val="9D1535"/>
                </a:solidFill>
                <a:latin typeface="Garamond" panose="02020404030301010803" pitchFamily="18" charset="0"/>
              </a:rPr>
            </a:br>
            <a:r>
              <a:rPr lang="en-US" sz="4400" dirty="0">
                <a:solidFill>
                  <a:srgbClr val="9D1535"/>
                </a:solidFill>
                <a:latin typeface="Garamond" panose="02020404030301010803" pitchFamily="18" charset="0"/>
              </a:rPr>
              <a:t>and the Perils of Zipfian Distribution</a:t>
            </a:r>
          </a:p>
        </p:txBody>
      </p:sp>
      <p:sp>
        <p:nvSpPr>
          <p:cNvPr id="3" name="TextBox 2">
            <a:extLst>
              <a:ext uri="{FF2B5EF4-FFF2-40B4-BE49-F238E27FC236}">
                <a16:creationId xmlns:a16="http://schemas.microsoft.com/office/drawing/2014/main" id="{2F079546-FBFA-7F4F-88A6-5097AE3B3988}"/>
              </a:ext>
            </a:extLst>
          </p:cNvPr>
          <p:cNvSpPr txBox="1"/>
          <p:nvPr/>
        </p:nvSpPr>
        <p:spPr>
          <a:xfrm>
            <a:off x="3591367" y="2067894"/>
            <a:ext cx="2191177" cy="923330"/>
          </a:xfrm>
          <a:prstGeom prst="rect">
            <a:avLst/>
          </a:prstGeom>
          <a:noFill/>
        </p:spPr>
        <p:txBody>
          <a:bodyPr wrap="none" rtlCol="0">
            <a:spAutoFit/>
          </a:bodyPr>
          <a:lstStyle/>
          <a:p>
            <a:pPr algn="ctr"/>
            <a:r>
              <a:rPr lang="en-US" b="1" i="1" dirty="0">
                <a:solidFill>
                  <a:schemeClr val="bg2">
                    <a:lumMod val="25000"/>
                  </a:schemeClr>
                </a:solidFill>
                <a:latin typeface="Garamond" panose="02020404030301010803" pitchFamily="18" charset="0"/>
              </a:rPr>
              <a:t>Dissertation Proposal</a:t>
            </a:r>
          </a:p>
          <a:p>
            <a:pPr algn="ctr"/>
            <a:r>
              <a:rPr lang="en-US" i="1" dirty="0">
                <a:solidFill>
                  <a:schemeClr val="bg2">
                    <a:lumMod val="25000"/>
                  </a:schemeClr>
                </a:solidFill>
                <a:latin typeface="Garamond" panose="02020404030301010803" pitchFamily="18" charset="0"/>
              </a:rPr>
              <a:t>by</a:t>
            </a:r>
          </a:p>
          <a:p>
            <a:pPr algn="ctr"/>
            <a:r>
              <a:rPr lang="en-US" dirty="0" err="1">
                <a:solidFill>
                  <a:schemeClr val="bg2">
                    <a:lumMod val="25000"/>
                  </a:schemeClr>
                </a:solidFill>
                <a:latin typeface="Garamond" panose="02020404030301010803" pitchFamily="18" charset="0"/>
              </a:rPr>
              <a:t>Thamme</a:t>
            </a:r>
            <a:r>
              <a:rPr lang="en-US" dirty="0">
                <a:solidFill>
                  <a:schemeClr val="bg2">
                    <a:lumMod val="25000"/>
                  </a:schemeClr>
                </a:solidFill>
                <a:latin typeface="Garamond" panose="02020404030301010803" pitchFamily="18" charset="0"/>
              </a:rPr>
              <a:t> Gowda</a:t>
            </a:r>
          </a:p>
        </p:txBody>
      </p:sp>
      <p:sp>
        <p:nvSpPr>
          <p:cNvPr id="4" name="Footer Placeholder 3">
            <a:extLst>
              <a:ext uri="{FF2B5EF4-FFF2-40B4-BE49-F238E27FC236}">
                <a16:creationId xmlns:a16="http://schemas.microsoft.com/office/drawing/2014/main" id="{978110DD-CEAC-B04D-93F8-D9EFD96B706D}"/>
              </a:ext>
            </a:extLst>
          </p:cNvPr>
          <p:cNvSpPr>
            <a:spLocks noGrp="1"/>
          </p:cNvSpPr>
          <p:nvPr>
            <p:ph type="ftr" sz="quarter" idx="11"/>
          </p:nvPr>
        </p:nvSpPr>
        <p:spPr/>
        <p:txBody>
          <a:bodyPr/>
          <a:lstStyle/>
          <a:p>
            <a:r>
              <a:rPr lang="en-US" dirty="0"/>
              <a:t>TG's Dissertation Proposal</a:t>
            </a:r>
          </a:p>
        </p:txBody>
      </p:sp>
      <p:sp>
        <p:nvSpPr>
          <p:cNvPr id="5" name="Slide Number Placeholder 4">
            <a:extLst>
              <a:ext uri="{FF2B5EF4-FFF2-40B4-BE49-F238E27FC236}">
                <a16:creationId xmlns:a16="http://schemas.microsoft.com/office/drawing/2014/main" id="{8CBAAEAB-5F18-F84B-AE5B-065477B7C3C7}"/>
              </a:ext>
            </a:extLst>
          </p:cNvPr>
          <p:cNvSpPr>
            <a:spLocks noGrp="1"/>
          </p:cNvSpPr>
          <p:nvPr>
            <p:ph type="sldNum" sz="quarter" idx="12"/>
          </p:nvPr>
        </p:nvSpPr>
        <p:spPr/>
        <p:txBody>
          <a:bodyPr/>
          <a:lstStyle/>
          <a:p>
            <a:fld id="{94484A00-4F00-BC41-AC64-A612D22D8354}" type="slidenum">
              <a:rPr lang="en-US" smtClean="0"/>
              <a:pPr/>
              <a:t>1</a:t>
            </a:fld>
            <a:endParaRPr lang="en-US" dirty="0"/>
          </a:p>
        </p:txBody>
      </p:sp>
      <p:grpSp>
        <p:nvGrpSpPr>
          <p:cNvPr id="29" name="Group 28">
            <a:extLst>
              <a:ext uri="{FF2B5EF4-FFF2-40B4-BE49-F238E27FC236}">
                <a16:creationId xmlns:a16="http://schemas.microsoft.com/office/drawing/2014/main" id="{48586AF4-9ACB-F142-8AE0-FD2383362AD3}"/>
              </a:ext>
            </a:extLst>
          </p:cNvPr>
          <p:cNvGrpSpPr/>
          <p:nvPr/>
        </p:nvGrpSpPr>
        <p:grpSpPr>
          <a:xfrm>
            <a:off x="8586452" y="122152"/>
            <a:ext cx="466107" cy="467010"/>
            <a:chOff x="4929975" y="4257524"/>
            <a:chExt cx="466107" cy="467010"/>
          </a:xfrm>
        </p:grpSpPr>
        <p:sp>
          <p:nvSpPr>
            <p:cNvPr id="23" name="Parallelogram 22">
              <a:extLst>
                <a:ext uri="{FF2B5EF4-FFF2-40B4-BE49-F238E27FC236}">
                  <a16:creationId xmlns:a16="http://schemas.microsoft.com/office/drawing/2014/main" id="{6D5F8144-7AC5-FB44-A552-95966B1367A8}"/>
                </a:ext>
              </a:extLst>
            </p:cNvPr>
            <p:cNvSpPr/>
            <p:nvPr/>
          </p:nvSpPr>
          <p:spPr>
            <a:xfrm>
              <a:off x="4929975" y="4495934"/>
              <a:ext cx="228600" cy="228600"/>
            </a:xfrm>
            <a:prstGeom prst="parallelogra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400" dirty="0">
                  <a:latin typeface="Garamond" panose="02020404030301010803" pitchFamily="18" charset="0"/>
                </a:rPr>
                <a:t>🤔</a:t>
              </a:r>
            </a:p>
          </p:txBody>
        </p:sp>
        <p:sp>
          <p:nvSpPr>
            <p:cNvPr id="24" name="Parallelogram 23">
              <a:extLst>
                <a:ext uri="{FF2B5EF4-FFF2-40B4-BE49-F238E27FC236}">
                  <a16:creationId xmlns:a16="http://schemas.microsoft.com/office/drawing/2014/main" id="{62A726A6-D10F-9742-93CD-62DE6FFEDF33}"/>
                </a:ext>
              </a:extLst>
            </p:cNvPr>
            <p:cNvSpPr/>
            <p:nvPr/>
          </p:nvSpPr>
          <p:spPr>
            <a:xfrm>
              <a:off x="4986984" y="4257524"/>
              <a:ext cx="228600" cy="228600"/>
            </a:xfrm>
            <a:prstGeom prst="parallelogram">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kn-IN" sz="1400" dirty="0">
                  <a:latin typeface="Kannada MN" pitchFamily="2" charset="0"/>
                  <a:cs typeface="Kannada MN" pitchFamily="2" charset="0"/>
                </a:rPr>
                <a:t>ಅ</a:t>
              </a:r>
              <a:endParaRPr lang="en-US" sz="1400" dirty="0">
                <a:latin typeface="Kannada MN" pitchFamily="2" charset="0"/>
                <a:cs typeface="Kannada MN" pitchFamily="2" charset="0"/>
              </a:endParaRPr>
            </a:p>
          </p:txBody>
        </p:sp>
        <p:sp>
          <p:nvSpPr>
            <p:cNvPr id="25" name="Parallelogram 24">
              <a:extLst>
                <a:ext uri="{FF2B5EF4-FFF2-40B4-BE49-F238E27FC236}">
                  <a16:creationId xmlns:a16="http://schemas.microsoft.com/office/drawing/2014/main" id="{C19B7BB3-2E6C-4941-BA93-FF9AD3085318}"/>
                </a:ext>
              </a:extLst>
            </p:cNvPr>
            <p:cNvSpPr/>
            <p:nvPr/>
          </p:nvSpPr>
          <p:spPr>
            <a:xfrm>
              <a:off x="5167482" y="4257524"/>
              <a:ext cx="228600" cy="228600"/>
            </a:xfrm>
            <a:prstGeom prst="parallelogram">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400" dirty="0">
                  <a:solidFill>
                    <a:schemeClr val="bg1"/>
                  </a:solidFill>
                  <a:latin typeface="Garamond" panose="02020404030301010803" pitchFamily="18" charset="0"/>
                </a:rPr>
                <a:t>🗣</a:t>
              </a:r>
            </a:p>
          </p:txBody>
        </p:sp>
        <p:sp>
          <p:nvSpPr>
            <p:cNvPr id="26" name="Parallelogram 25">
              <a:extLst>
                <a:ext uri="{FF2B5EF4-FFF2-40B4-BE49-F238E27FC236}">
                  <a16:creationId xmlns:a16="http://schemas.microsoft.com/office/drawing/2014/main" id="{E23B4484-47C2-B541-8369-A64FD1EC1EF4}"/>
                </a:ext>
              </a:extLst>
            </p:cNvPr>
            <p:cNvSpPr/>
            <p:nvPr/>
          </p:nvSpPr>
          <p:spPr>
            <a:xfrm>
              <a:off x="5109576" y="4494204"/>
              <a:ext cx="228600" cy="228600"/>
            </a:xfrm>
            <a:prstGeom prst="parallelogram">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ctr"/>
            <a:lstStyle/>
            <a:p>
              <a:pPr algn="ctr"/>
              <a:r>
                <a:rPr lang="en-US" sz="1400" dirty="0">
                  <a:latin typeface="Kannada MN" pitchFamily="2" charset="0"/>
                  <a:cs typeface="Kannada MN" pitchFamily="2" charset="0"/>
                </a:rPr>
                <a:t>A</a:t>
              </a:r>
            </a:p>
          </p:txBody>
        </p:sp>
      </p:grpSp>
      <p:pic>
        <p:nvPicPr>
          <p:cNvPr id="31" name="Picture 30" descr="Formal_Viterbi_CardOnTrans.eps">
            <a:extLst>
              <a:ext uri="{FF2B5EF4-FFF2-40B4-BE49-F238E27FC236}">
                <a16:creationId xmlns:a16="http://schemas.microsoft.com/office/drawing/2014/main" id="{227CDAE1-C568-8545-A1C8-471B63E0DD4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483" t="13036" r="9389" b="16568"/>
          <a:stretch/>
        </p:blipFill>
        <p:spPr>
          <a:xfrm>
            <a:off x="19685" y="5309793"/>
            <a:ext cx="1216152" cy="364846"/>
          </a:xfrm>
          <a:prstGeom prst="rect">
            <a:avLst/>
          </a:prstGeom>
        </p:spPr>
      </p:pic>
      <p:cxnSp>
        <p:nvCxnSpPr>
          <p:cNvPr id="32" name="Straight Arrow Connector 31">
            <a:extLst>
              <a:ext uri="{FF2B5EF4-FFF2-40B4-BE49-F238E27FC236}">
                <a16:creationId xmlns:a16="http://schemas.microsoft.com/office/drawing/2014/main" id="{D01636B0-778C-1049-A626-6FC3FC475F2C}"/>
              </a:ext>
            </a:extLst>
          </p:cNvPr>
          <p:cNvCxnSpPr/>
          <p:nvPr/>
        </p:nvCxnSpPr>
        <p:spPr>
          <a:xfrm>
            <a:off x="8421978" y="4960702"/>
            <a:ext cx="557548" cy="0"/>
          </a:xfrm>
          <a:prstGeom prst="straightConnector1">
            <a:avLst/>
          </a:prstGeom>
          <a:ln w="22225">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FE9131-B0FF-F04A-888D-F25ECBD3A54E}"/>
              </a:ext>
            </a:extLst>
          </p:cNvPr>
          <p:cNvSpPr txBox="1"/>
          <p:nvPr/>
        </p:nvSpPr>
        <p:spPr>
          <a:xfrm>
            <a:off x="6392767" y="2580506"/>
            <a:ext cx="2545492" cy="2031325"/>
          </a:xfrm>
          <a:prstGeom prst="rect">
            <a:avLst/>
          </a:prstGeom>
          <a:noFill/>
        </p:spPr>
        <p:txBody>
          <a:bodyPr wrap="square" rtlCol="0">
            <a:spAutoFit/>
          </a:bodyPr>
          <a:lstStyle/>
          <a:p>
            <a:r>
              <a:rPr lang="en-US" b="1" i="1" dirty="0">
                <a:latin typeface="Garamond" panose="02020404030301010803" pitchFamily="18" charset="0"/>
              </a:rPr>
              <a:t>Committee</a:t>
            </a:r>
          </a:p>
          <a:p>
            <a:r>
              <a:rPr lang="en-US" dirty="0">
                <a:latin typeface="Garamond" panose="02020404030301010803" pitchFamily="18" charset="0"/>
              </a:rPr>
              <a:t>Jonathan May (chair)</a:t>
            </a:r>
          </a:p>
          <a:p>
            <a:r>
              <a:rPr lang="en-US" dirty="0" err="1">
                <a:latin typeface="Garamond" panose="02020404030301010803" pitchFamily="18" charset="0"/>
              </a:rPr>
              <a:t>Xuezhe</a:t>
            </a:r>
            <a:r>
              <a:rPr lang="en-US" dirty="0">
                <a:latin typeface="Garamond" panose="02020404030301010803" pitchFamily="18" charset="0"/>
              </a:rPr>
              <a:t> Max</a:t>
            </a:r>
          </a:p>
          <a:p>
            <a:r>
              <a:rPr lang="en-US" dirty="0">
                <a:latin typeface="Garamond" panose="02020404030301010803" pitchFamily="18" charset="0"/>
              </a:rPr>
              <a:t>Xiang Ren</a:t>
            </a:r>
          </a:p>
          <a:p>
            <a:r>
              <a:rPr lang="en-US" dirty="0">
                <a:latin typeface="Garamond" panose="02020404030301010803" pitchFamily="18" charset="0"/>
              </a:rPr>
              <a:t>Shri</a:t>
            </a:r>
          </a:p>
          <a:p>
            <a:r>
              <a:rPr lang="en-US" dirty="0">
                <a:latin typeface="Garamond" panose="02020404030301010803" pitchFamily="18" charset="0"/>
              </a:rPr>
              <a:t>Chris </a:t>
            </a:r>
            <a:r>
              <a:rPr lang="en-US" dirty="0" err="1">
                <a:latin typeface="Garamond" panose="02020404030301010803" pitchFamily="18" charset="0"/>
              </a:rPr>
              <a:t>Mattmann</a:t>
            </a:r>
            <a:endParaRPr lang="en-US" dirty="0">
              <a:latin typeface="Garamond" panose="02020404030301010803" pitchFamily="18" charset="0"/>
            </a:endParaRPr>
          </a:p>
          <a:p>
            <a:r>
              <a:rPr lang="en-US" dirty="0" err="1">
                <a:latin typeface="Garamond" panose="02020404030301010803" pitchFamily="18" charset="0"/>
              </a:rPr>
              <a:t>Aiichiro</a:t>
            </a:r>
            <a:r>
              <a:rPr lang="en-US" dirty="0">
                <a:latin typeface="Garamond" panose="02020404030301010803" pitchFamily="18" charset="0"/>
              </a:rPr>
              <a:t> Nakano</a:t>
            </a:r>
          </a:p>
        </p:txBody>
      </p:sp>
    </p:spTree>
    <p:extLst>
      <p:ext uri="{BB962C8B-B14F-4D97-AF65-F5344CB8AC3E}">
        <p14:creationId xmlns:p14="http://schemas.microsoft.com/office/powerpoint/2010/main" val="54114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75C7-14B3-574C-90B4-6665703262AD}"/>
              </a:ext>
            </a:extLst>
          </p:cNvPr>
          <p:cNvSpPr>
            <a:spLocks noGrp="1"/>
          </p:cNvSpPr>
          <p:nvPr>
            <p:ph type="title"/>
          </p:nvPr>
        </p:nvSpPr>
        <p:spPr/>
        <p:txBody>
          <a:bodyPr/>
          <a:lstStyle/>
          <a:p>
            <a:r>
              <a:rPr lang="en-US" dirty="0">
                <a:latin typeface="Garamond" panose="02020404030301010803" pitchFamily="18" charset="0"/>
              </a:rPr>
              <a:t>Collaborators</a:t>
            </a:r>
          </a:p>
        </p:txBody>
      </p:sp>
      <p:sp>
        <p:nvSpPr>
          <p:cNvPr id="3" name="Content Placeholder 2">
            <a:extLst>
              <a:ext uri="{FF2B5EF4-FFF2-40B4-BE49-F238E27FC236}">
                <a16:creationId xmlns:a16="http://schemas.microsoft.com/office/drawing/2014/main" id="{90CA85D3-C53F-6C43-B49A-3026E22F8894}"/>
              </a:ext>
            </a:extLst>
          </p:cNvPr>
          <p:cNvSpPr>
            <a:spLocks noGrp="1"/>
          </p:cNvSpPr>
          <p:nvPr>
            <p:ph idx="13"/>
          </p:nvPr>
        </p:nvSpPr>
        <p:spPr/>
        <p:txBody>
          <a:bodyPr/>
          <a:lstStyle/>
          <a:p>
            <a:r>
              <a:rPr lang="en-US" dirty="0">
                <a:latin typeface="Garamond" panose="02020404030301010803" pitchFamily="18" charset="0"/>
              </a:rPr>
              <a:t>Jonathan May </a:t>
            </a:r>
            <a:r>
              <a:rPr lang="en-US" i="1" dirty="0">
                <a:latin typeface="Garamond" panose="02020404030301010803" pitchFamily="18" charset="0"/>
              </a:rPr>
              <a:t>(advisor), </a:t>
            </a:r>
            <a:r>
              <a:rPr lang="en-US" sz="1400" dirty="0">
                <a:latin typeface="Garamond" panose="02020404030301010803" pitchFamily="18" charset="0"/>
              </a:rPr>
              <a:t>USC ISI</a:t>
            </a:r>
            <a:endParaRPr lang="en-US" i="1" dirty="0">
              <a:latin typeface="Garamond" panose="02020404030301010803" pitchFamily="18" charset="0"/>
            </a:endParaRPr>
          </a:p>
          <a:p>
            <a:r>
              <a:rPr lang="en-US" dirty="0">
                <a:latin typeface="Garamond" panose="02020404030301010803" pitchFamily="18" charset="0"/>
              </a:rPr>
              <a:t>Scott Miller</a:t>
            </a:r>
            <a:r>
              <a:rPr lang="en-US" sz="1400" dirty="0">
                <a:latin typeface="Garamond" panose="02020404030301010803" pitchFamily="18" charset="0"/>
              </a:rPr>
              <a:t>, USC ISI</a:t>
            </a:r>
            <a:endParaRPr lang="en-US" dirty="0">
              <a:latin typeface="Garamond" panose="02020404030301010803" pitchFamily="18" charset="0"/>
            </a:endParaRPr>
          </a:p>
          <a:p>
            <a:r>
              <a:rPr lang="en-US" dirty="0">
                <a:latin typeface="Garamond" panose="02020404030301010803" pitchFamily="18" charset="0"/>
              </a:rPr>
              <a:t>Chris </a:t>
            </a:r>
            <a:r>
              <a:rPr lang="en-US" dirty="0" err="1">
                <a:latin typeface="Garamond" panose="02020404030301010803" pitchFamily="18" charset="0"/>
              </a:rPr>
              <a:t>Mattamann</a:t>
            </a:r>
            <a:r>
              <a:rPr lang="en-US" sz="1400" dirty="0">
                <a:latin typeface="Garamond" panose="02020404030301010803" pitchFamily="18" charset="0"/>
              </a:rPr>
              <a:t>, USC &amp; JPL</a:t>
            </a:r>
            <a:endParaRPr lang="en-US" dirty="0">
              <a:latin typeface="Garamond" panose="02020404030301010803" pitchFamily="18" charset="0"/>
            </a:endParaRPr>
          </a:p>
          <a:p>
            <a:r>
              <a:rPr lang="en-US" dirty="0" err="1">
                <a:latin typeface="Garamond" panose="02020404030301010803" pitchFamily="18" charset="0"/>
              </a:rPr>
              <a:t>Weiqiu</a:t>
            </a:r>
            <a:r>
              <a:rPr lang="en-US" dirty="0">
                <a:latin typeface="Garamond" panose="02020404030301010803" pitchFamily="18" charset="0"/>
              </a:rPr>
              <a:t> You</a:t>
            </a:r>
            <a:r>
              <a:rPr lang="en-US" sz="1400" dirty="0">
                <a:latin typeface="Garamond" panose="02020404030301010803" pitchFamily="18" charset="0"/>
              </a:rPr>
              <a:t>, U Penn</a:t>
            </a:r>
          </a:p>
          <a:p>
            <a:r>
              <a:rPr lang="en-US" dirty="0">
                <a:latin typeface="Garamond" panose="02020404030301010803" pitchFamily="18" charset="0"/>
              </a:rPr>
              <a:t> Zhao Zhang</a:t>
            </a:r>
            <a:r>
              <a:rPr lang="en-US" sz="1400" dirty="0">
                <a:latin typeface="Garamond" panose="02020404030301010803" pitchFamily="18" charset="0"/>
              </a:rPr>
              <a:t>, UT &amp; JPL</a:t>
            </a:r>
          </a:p>
          <a:p>
            <a:r>
              <a:rPr lang="en-US" dirty="0">
                <a:latin typeface="Garamond" panose="02020404030301010803" pitchFamily="18" charset="0"/>
              </a:rPr>
              <a:t>Constantine Lignose</a:t>
            </a:r>
            <a:r>
              <a:rPr lang="en-US" sz="1400" dirty="0">
                <a:latin typeface="Garamond" panose="02020404030301010803" pitchFamily="18" charset="0"/>
              </a:rPr>
              <a:t>, Brandeis University</a:t>
            </a:r>
          </a:p>
          <a:p>
            <a:endParaRPr lang="en-US" dirty="0">
              <a:latin typeface="Garamond" panose="02020404030301010803" pitchFamily="18" charset="0"/>
            </a:endParaRPr>
          </a:p>
          <a:p>
            <a:endParaRPr lang="en-US" dirty="0">
              <a:latin typeface="Garamond" panose="02020404030301010803" pitchFamily="18" charset="0"/>
            </a:endParaRPr>
          </a:p>
        </p:txBody>
      </p:sp>
      <p:sp>
        <p:nvSpPr>
          <p:cNvPr id="4" name="Footer Placeholder 3">
            <a:extLst>
              <a:ext uri="{FF2B5EF4-FFF2-40B4-BE49-F238E27FC236}">
                <a16:creationId xmlns:a16="http://schemas.microsoft.com/office/drawing/2014/main" id="{185162DD-9546-0443-8272-1BB4659281E6}"/>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E73D231-963E-9B40-9B2C-FCCF93D3D9EE}"/>
              </a:ext>
            </a:extLst>
          </p:cNvPr>
          <p:cNvSpPr>
            <a:spLocks noGrp="1"/>
          </p:cNvSpPr>
          <p:nvPr>
            <p:ph type="sldNum" sz="quarter" idx="16"/>
          </p:nvPr>
        </p:nvSpPr>
        <p:spPr/>
        <p:txBody>
          <a:bodyPr/>
          <a:lstStyle/>
          <a:p>
            <a:fld id="{94484A00-4F00-BC41-AC64-A612D22D8354}" type="slidenum">
              <a:rPr lang="en-US" smtClean="0"/>
              <a:pPr/>
              <a:t>10</a:t>
            </a:fld>
            <a:endParaRPr lang="en-US"/>
          </a:p>
        </p:txBody>
      </p:sp>
      <p:sp>
        <p:nvSpPr>
          <p:cNvPr id="7" name="Content Placeholder 2">
            <a:extLst>
              <a:ext uri="{FF2B5EF4-FFF2-40B4-BE49-F238E27FC236}">
                <a16:creationId xmlns:a16="http://schemas.microsoft.com/office/drawing/2014/main" id="{A4D1FAD0-F71D-2541-916C-DE7435EC9FDD}"/>
              </a:ext>
            </a:extLst>
          </p:cNvPr>
          <p:cNvSpPr txBox="1">
            <a:spLocks/>
          </p:cNvSpPr>
          <p:nvPr/>
        </p:nvSpPr>
        <p:spPr>
          <a:xfrm>
            <a:off x="6275486" y="3861890"/>
            <a:ext cx="2484783" cy="1361076"/>
          </a:xfrm>
          <a:prstGeom prst="rect">
            <a:avLst/>
          </a:prstGeom>
        </p:spPr>
        <p:txBody>
          <a:bodyPr vert="horz" lIns="91440" tIns="45720" rIns="91440" bIns="45720" rtlCol="0">
            <a:normAutofit fontScale="47500" lnSpcReduction="20000"/>
          </a:bodyPr>
          <a:lstStyle>
            <a:lvl1pPr marL="228593" indent="-228593" algn="l" defTabSz="914373" rtl="0" eaLnBrk="1" latinLnBrk="0" hangingPunct="1">
              <a:lnSpc>
                <a:spcPct val="90000"/>
              </a:lnSpc>
              <a:spcBef>
                <a:spcPts val="1000"/>
              </a:spcBef>
              <a:buFont typeface="Arial" panose="020B0604020202020204" pitchFamily="34" charset="0"/>
              <a:buChar char="•"/>
              <a:defRPr sz="2200" kern="12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1pPr>
            <a:lvl2pPr marL="685780" indent="-228593" algn="l" defTabSz="914373" rtl="0" eaLnBrk="1" latinLnBrk="0" hangingPunct="1">
              <a:lnSpc>
                <a:spcPct val="90000"/>
              </a:lnSpc>
              <a:spcBef>
                <a:spcPts val="500"/>
              </a:spcBef>
              <a:buFont typeface="Arial" panose="020B0604020202020204" pitchFamily="34" charset="0"/>
              <a:buChar char="•"/>
              <a:defRPr sz="2000" kern="12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2pPr>
            <a:lvl3pPr marL="1142966" indent="-228593" algn="l" defTabSz="914373" rtl="0" eaLnBrk="1" latinLnBrk="0" hangingPunct="1">
              <a:lnSpc>
                <a:spcPct val="90000"/>
              </a:lnSpc>
              <a:spcBef>
                <a:spcPts val="500"/>
              </a:spcBef>
              <a:buFont typeface="Arial" panose="020B0604020202020204" pitchFamily="34" charset="0"/>
              <a:buChar char="•"/>
              <a:defRPr sz="1800" kern="12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3pPr>
            <a:lvl4pPr marL="1600152" indent="-228593" algn="l" defTabSz="914373" rtl="0" eaLnBrk="1" latinLnBrk="0" hangingPunct="1">
              <a:lnSpc>
                <a:spcPct val="90000"/>
              </a:lnSpc>
              <a:spcBef>
                <a:spcPts val="500"/>
              </a:spcBef>
              <a:buFont typeface="Arial" panose="020B0604020202020204" pitchFamily="34" charset="0"/>
              <a:buChar char="•"/>
              <a:defRPr sz="1700" kern="1200" baseline="0">
                <a:solidFill>
                  <a:schemeClr val="bg2">
                    <a:lumMod val="25000"/>
                  </a:schemeClr>
                </a:solidFill>
                <a:latin typeface="Georgia" panose="02040502050405020303" pitchFamily="18" charset="0"/>
                <a:ea typeface="Arial Unicode MS" panose="020B0604020202020204" pitchFamily="34" charset="-128"/>
                <a:cs typeface="Arial Unicode MS" panose="020B0604020202020204" pitchFamily="34" charset="-128"/>
              </a:defRPr>
            </a:lvl4pPr>
            <a:lvl5pPr marL="2057339" indent="-228593" algn="l" defTabSz="914373" rtl="0" eaLnBrk="1" latinLnBrk="0" hangingPunct="1">
              <a:lnSpc>
                <a:spcPct val="90000"/>
              </a:lnSpc>
              <a:spcBef>
                <a:spcPts val="500"/>
              </a:spcBef>
              <a:buFont typeface="Arial" panose="020B0604020202020204" pitchFamily="34" charset="0"/>
              <a:buChar char="•"/>
              <a:defRPr sz="1600" kern="1200" baseline="0">
                <a:solidFill>
                  <a:schemeClr val="bg2">
                    <a:lumMod val="25000"/>
                  </a:schemeClr>
                </a:solidFill>
                <a:latin typeface="Georgia" panose="02040502050405020303" pitchFamily="18" charset="0"/>
                <a:ea typeface="+mn-ea"/>
                <a:cs typeface="+mn-cs"/>
              </a:defRPr>
            </a:lvl5pPr>
            <a:lvl6pPr marL="2514525"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11"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97"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83" indent="-228593" algn="l" defTabSz="9143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400" dirty="0">
                <a:solidFill>
                  <a:srgbClr val="990000"/>
                </a:solidFill>
                <a:latin typeface="Garamond" panose="02020404030301010803" pitchFamily="18" charset="0"/>
              </a:rPr>
              <a:t>Acknowledgements</a:t>
            </a:r>
          </a:p>
          <a:p>
            <a:r>
              <a:rPr lang="en-US" dirty="0">
                <a:latin typeface="Garamond" panose="02020404030301010803" pitchFamily="18" charset="0"/>
              </a:rPr>
              <a:t>USC Employee Benefits</a:t>
            </a:r>
            <a:br>
              <a:rPr lang="en-US" dirty="0">
                <a:latin typeface="Garamond" panose="02020404030301010803" pitchFamily="18" charset="0"/>
              </a:rPr>
            </a:br>
            <a:r>
              <a:rPr lang="en-US" dirty="0">
                <a:latin typeface="Garamond" panose="02020404030301010803" pitchFamily="18" charset="0"/>
              </a:rPr>
              <a:t>   (Tuition Assistance)</a:t>
            </a:r>
          </a:p>
          <a:p>
            <a:r>
              <a:rPr lang="en-US" dirty="0">
                <a:latin typeface="Garamond" panose="02020404030301010803" pitchFamily="18" charset="0"/>
              </a:rPr>
              <a:t>DARPA LORELEI</a:t>
            </a:r>
          </a:p>
          <a:p>
            <a:r>
              <a:rPr lang="en-US" dirty="0">
                <a:latin typeface="Garamond" panose="02020404030301010803" pitchFamily="18" charset="0"/>
              </a:rPr>
              <a:t>IARPA MATERIAL</a:t>
            </a:r>
          </a:p>
          <a:p>
            <a:r>
              <a:rPr lang="en-US" dirty="0">
                <a:latin typeface="Garamond" panose="02020404030301010803" pitchFamily="18" charset="0"/>
              </a:rPr>
              <a:t>DARPA </a:t>
            </a:r>
            <a:r>
              <a:rPr lang="en-US" dirty="0" err="1">
                <a:latin typeface="Garamond" panose="02020404030301010803" pitchFamily="18" charset="0"/>
              </a:rPr>
              <a:t>LwLL</a:t>
            </a:r>
            <a:endParaRPr lang="en-US" dirty="0">
              <a:latin typeface="Garamond" panose="02020404030301010803" pitchFamily="18" charset="0"/>
            </a:endParaRPr>
          </a:p>
        </p:txBody>
      </p:sp>
    </p:spTree>
    <p:extLst>
      <p:ext uri="{BB962C8B-B14F-4D97-AF65-F5344CB8AC3E}">
        <p14:creationId xmlns:p14="http://schemas.microsoft.com/office/powerpoint/2010/main" val="258262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CA5D-7C35-2C47-900B-95D0EF3C8058}"/>
              </a:ext>
            </a:extLst>
          </p:cNvPr>
          <p:cNvSpPr>
            <a:spLocks noGrp="1"/>
          </p:cNvSpPr>
          <p:nvPr>
            <p:ph type="title"/>
          </p:nvPr>
        </p:nvSpPr>
        <p:spPr>
          <a:xfrm>
            <a:off x="628650" y="2465203"/>
            <a:ext cx="7886700" cy="784597"/>
          </a:xfrm>
        </p:spPr>
        <p:txBody>
          <a:bodyPr/>
          <a:lstStyle/>
          <a:p>
            <a:r>
              <a:rPr lang="en-US" dirty="0">
                <a:latin typeface="Garamond" panose="02020404030301010803" pitchFamily="18" charset="0"/>
              </a:rPr>
              <a:t>Vision / Perspective</a:t>
            </a:r>
          </a:p>
        </p:txBody>
      </p:sp>
      <p:sp>
        <p:nvSpPr>
          <p:cNvPr id="3" name="Footer Placeholder 2">
            <a:extLst>
              <a:ext uri="{FF2B5EF4-FFF2-40B4-BE49-F238E27FC236}">
                <a16:creationId xmlns:a16="http://schemas.microsoft.com/office/drawing/2014/main" id="{4FB2380C-BC30-BD4C-8452-CEF9AE8589FB}"/>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3ED06563-8FC7-7548-83D4-A9399C98D268}"/>
              </a:ext>
            </a:extLst>
          </p:cNvPr>
          <p:cNvSpPr>
            <a:spLocks noGrp="1"/>
          </p:cNvSpPr>
          <p:nvPr>
            <p:ph type="sldNum" sz="quarter" idx="16"/>
          </p:nvPr>
        </p:nvSpPr>
        <p:spPr/>
        <p:txBody>
          <a:bodyPr/>
          <a:lstStyle/>
          <a:p>
            <a:fld id="{94484A00-4F00-BC41-AC64-A612D22D8354}" type="slidenum">
              <a:rPr lang="en-US" smtClean="0"/>
              <a:pPr/>
              <a:t>11</a:t>
            </a:fld>
            <a:endParaRPr lang="en-US"/>
          </a:p>
        </p:txBody>
      </p:sp>
    </p:spTree>
    <p:extLst>
      <p:ext uri="{BB962C8B-B14F-4D97-AF65-F5344CB8AC3E}">
        <p14:creationId xmlns:p14="http://schemas.microsoft.com/office/powerpoint/2010/main" val="74480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lide Number Placeholder 265">
            <a:extLst>
              <a:ext uri="{FF2B5EF4-FFF2-40B4-BE49-F238E27FC236}">
                <a16:creationId xmlns:a16="http://schemas.microsoft.com/office/drawing/2014/main" id="{02307A0B-5666-5141-BC45-8B8550A57086}"/>
              </a:ext>
            </a:extLst>
          </p:cNvPr>
          <p:cNvSpPr>
            <a:spLocks noGrp="1"/>
          </p:cNvSpPr>
          <p:nvPr>
            <p:ph type="sldNum" sz="quarter" idx="16"/>
          </p:nvPr>
        </p:nvSpPr>
        <p:spPr/>
        <p:txBody>
          <a:bodyPr/>
          <a:lstStyle/>
          <a:p>
            <a:fld id="{94484A00-4F00-BC41-AC64-A612D22D8354}" type="slidenum">
              <a:rPr lang="en-US" smtClean="0"/>
              <a:pPr/>
              <a:t>12</a:t>
            </a:fld>
            <a:endParaRPr lang="en-US" dirty="0"/>
          </a:p>
        </p:txBody>
      </p:sp>
      <p:sp>
        <p:nvSpPr>
          <p:cNvPr id="265" name="Footer Placeholder 264">
            <a:extLst>
              <a:ext uri="{FF2B5EF4-FFF2-40B4-BE49-F238E27FC236}">
                <a16:creationId xmlns:a16="http://schemas.microsoft.com/office/drawing/2014/main" id="{672E6445-9223-2940-AAD6-C1DC775264AF}"/>
              </a:ext>
            </a:extLst>
          </p:cNvPr>
          <p:cNvSpPr>
            <a:spLocks noGrp="1"/>
          </p:cNvSpPr>
          <p:nvPr>
            <p:ph type="ftr" sz="quarter" idx="15"/>
          </p:nvPr>
        </p:nvSpPr>
        <p:spPr/>
        <p:txBody>
          <a:bodyPr/>
          <a:lstStyle/>
          <a:p>
            <a:r>
              <a:rPr lang="en-US" dirty="0"/>
              <a:t>TG's Dissertation Proposal</a:t>
            </a:r>
          </a:p>
        </p:txBody>
      </p:sp>
      <p:sp>
        <p:nvSpPr>
          <p:cNvPr id="2" name="Title 1">
            <a:extLst>
              <a:ext uri="{FF2B5EF4-FFF2-40B4-BE49-F238E27FC236}">
                <a16:creationId xmlns:a16="http://schemas.microsoft.com/office/drawing/2014/main" id="{E86A5E0B-1280-0E46-A00B-E9591E0A5C1F}"/>
              </a:ext>
            </a:extLst>
          </p:cNvPr>
          <p:cNvSpPr>
            <a:spLocks noGrp="1"/>
          </p:cNvSpPr>
          <p:nvPr>
            <p:ph type="title"/>
          </p:nvPr>
        </p:nvSpPr>
        <p:spPr>
          <a:xfrm>
            <a:off x="133684" y="137159"/>
            <a:ext cx="2379579" cy="1402437"/>
          </a:xfrm>
        </p:spPr>
        <p:txBody>
          <a:bodyPr/>
          <a:lstStyle/>
          <a:p>
            <a:pPr algn="l"/>
            <a:r>
              <a:rPr lang="en-US" dirty="0">
                <a:latin typeface="Garamond" panose="02020404030301010803" pitchFamily="18" charset="0"/>
              </a:rPr>
              <a:t>Neural Machine Translation</a:t>
            </a:r>
          </a:p>
        </p:txBody>
      </p:sp>
      <p:sp>
        <p:nvSpPr>
          <p:cNvPr id="4" name="Rectangle 3">
            <a:extLst>
              <a:ext uri="{FF2B5EF4-FFF2-40B4-BE49-F238E27FC236}">
                <a16:creationId xmlns:a16="http://schemas.microsoft.com/office/drawing/2014/main" id="{0F33C052-8597-EA42-BE2B-D4CF2A89BFFB}"/>
              </a:ext>
            </a:extLst>
          </p:cNvPr>
          <p:cNvSpPr/>
          <p:nvPr/>
        </p:nvSpPr>
        <p:spPr>
          <a:xfrm>
            <a:off x="1" y="1796716"/>
            <a:ext cx="9138650" cy="3907588"/>
          </a:xfrm>
          <a:prstGeom prst="rect">
            <a:avLst/>
          </a:prstGeom>
          <a:solidFill>
            <a:schemeClr val="bg2"/>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descr="alt text1">
            <a:extLst>
              <a:ext uri="{FF2B5EF4-FFF2-40B4-BE49-F238E27FC236}">
                <a16:creationId xmlns:a16="http://schemas.microsoft.com/office/drawing/2014/main" id="{44F9C0FC-A407-374C-9D26-2C0211FE67D8}"/>
              </a:ext>
            </a:extLst>
          </p:cNvPr>
          <p:cNvSpPr/>
          <p:nvPr/>
        </p:nvSpPr>
        <p:spPr>
          <a:xfrm>
            <a:off x="133684" y="1914357"/>
            <a:ext cx="4438316" cy="3657600"/>
          </a:xfrm>
          <a:prstGeom prst="rect">
            <a:avLst/>
          </a:prstGeom>
          <a:solidFill>
            <a:schemeClr val="bg1"/>
          </a:solidFill>
          <a:ln>
            <a:noFill/>
          </a:ln>
          <a:effectLst>
            <a:glow rad="101600">
              <a:schemeClr val="tx1">
                <a:lumMod val="85000"/>
                <a:lumOff val="1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DA5158DD-2AF2-304F-991C-9C0181DF9B3E}"/>
              </a:ext>
            </a:extLst>
          </p:cNvPr>
          <p:cNvGrpSpPr/>
          <p:nvPr/>
        </p:nvGrpSpPr>
        <p:grpSpPr>
          <a:xfrm>
            <a:off x="2459566" y="3156499"/>
            <a:ext cx="1922373" cy="431880"/>
            <a:chOff x="2459566" y="3156499"/>
            <a:chExt cx="1922373" cy="431880"/>
          </a:xfrm>
        </p:grpSpPr>
        <p:sp>
          <p:nvSpPr>
            <p:cNvPr id="136" name="Alternate Process 135">
              <a:extLst>
                <a:ext uri="{FF2B5EF4-FFF2-40B4-BE49-F238E27FC236}">
                  <a16:creationId xmlns:a16="http://schemas.microsoft.com/office/drawing/2014/main" id="{204F63FA-9BAB-3B41-AC18-1697E94393B3}"/>
                </a:ext>
              </a:extLst>
            </p:cNvPr>
            <p:cNvSpPr/>
            <p:nvPr/>
          </p:nvSpPr>
          <p:spPr>
            <a:xfrm>
              <a:off x="2459566" y="3156499"/>
              <a:ext cx="1858175" cy="392182"/>
            </a:xfrm>
            <a:prstGeom prst="flowChartAlternateProcess">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dirty="0">
                <a:solidFill>
                  <a:schemeClr val="accent2">
                    <a:lumMod val="50000"/>
                  </a:schemeClr>
                </a:solidFill>
                <a:latin typeface="Garamond" panose="02020404030301010803" pitchFamily="18" charset="0"/>
              </a:endParaRPr>
            </a:p>
          </p:txBody>
        </p:sp>
        <p:sp>
          <p:nvSpPr>
            <p:cNvPr id="135" name="Alternate Process 134">
              <a:extLst>
                <a:ext uri="{FF2B5EF4-FFF2-40B4-BE49-F238E27FC236}">
                  <a16:creationId xmlns:a16="http://schemas.microsoft.com/office/drawing/2014/main" id="{F30564F1-9ADC-B242-A63B-0A9DF09D1B5F}"/>
                </a:ext>
              </a:extLst>
            </p:cNvPr>
            <p:cNvSpPr/>
            <p:nvPr/>
          </p:nvSpPr>
          <p:spPr>
            <a:xfrm>
              <a:off x="2523764" y="3196197"/>
              <a:ext cx="1858175" cy="392182"/>
            </a:xfrm>
            <a:prstGeom prst="flowChartAlternateProcess">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dirty="0">
                <a:solidFill>
                  <a:schemeClr val="accent2">
                    <a:lumMod val="50000"/>
                  </a:schemeClr>
                </a:solidFill>
                <a:latin typeface="Garamond" panose="02020404030301010803" pitchFamily="18" charset="0"/>
              </a:endParaRPr>
            </a:p>
          </p:txBody>
        </p:sp>
      </p:grpSp>
      <p:sp>
        <p:nvSpPr>
          <p:cNvPr id="6" name="Rectangle 5">
            <a:extLst>
              <a:ext uri="{FF2B5EF4-FFF2-40B4-BE49-F238E27FC236}">
                <a16:creationId xmlns:a16="http://schemas.microsoft.com/office/drawing/2014/main" id="{DBA94F87-8482-E54D-8A5F-4A36C923E5A4}"/>
              </a:ext>
            </a:extLst>
          </p:cNvPr>
          <p:cNvSpPr/>
          <p:nvPr/>
        </p:nvSpPr>
        <p:spPr>
          <a:xfrm>
            <a:off x="4866105" y="1914357"/>
            <a:ext cx="4069348" cy="3657600"/>
          </a:xfrm>
          <a:prstGeom prst="rect">
            <a:avLst/>
          </a:prstGeom>
          <a:solidFill>
            <a:schemeClr val="bg1"/>
          </a:solidFill>
          <a:ln>
            <a:noFill/>
          </a:ln>
          <a:effectLst>
            <a:glow rad="101600">
              <a:schemeClr val="tx1">
                <a:lumMod val="75000"/>
                <a:lumOff val="2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17604F9-FAC5-A74B-8C5B-4FB3A5D584B8}"/>
                  </a:ext>
                </a:extLst>
              </p:cNvPr>
              <p:cNvSpPr txBox="1"/>
              <p:nvPr/>
            </p:nvSpPr>
            <p:spPr>
              <a:xfrm>
                <a:off x="2295434" y="137158"/>
                <a:ext cx="6777386" cy="1477328"/>
              </a:xfrm>
              <a:prstGeom prst="rect">
                <a:avLst/>
              </a:prstGeom>
              <a:noFill/>
            </p:spPr>
            <p:txBody>
              <a:bodyPr wrap="square" rtlCol="0">
                <a:noAutofit/>
              </a:bodyPr>
              <a:lstStyle/>
              <a:p>
                <a:pPr marL="342900" indent="-342900">
                  <a:buFont typeface="System Font Regular"/>
                  <a:buChar char="‣"/>
                </a:pPr>
                <a:r>
                  <a:rPr lang="en-US" dirty="0">
                    <a:latin typeface="Garamond" panose="02020404030301010803" pitchFamily="18" charset="0"/>
                  </a:rPr>
                  <a:t>NMT,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a:latin typeface="Garamond" panose="02020404030301010803" pitchFamily="18" charset="0"/>
                </a:endParaRPr>
              </a:p>
              <a:p>
                <a:pPr marL="342900" indent="-342900">
                  <a:buFont typeface="System Font Regular"/>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r>
                          <a:rPr lang="en-US" i="1">
                            <a:latin typeface="Cambria Math" panose="02040503050406030204" pitchFamily="18" charset="0"/>
                          </a:rPr>
                          <m:t>𝑛</m:t>
                        </m:r>
                      </m:sub>
                    </m:sSub>
                    <m:r>
                      <a:rPr lang="en-US">
                        <a:latin typeface="Cambria Math" panose="02040503050406030204" pitchFamily="18" charset="0"/>
                      </a:rPr>
                      <m:t> </m:t>
                    </m:r>
                  </m:oMath>
                </a14:m>
                <a:r>
                  <a:rPr lang="en-US" dirty="0">
                    <a:latin typeface="Garamond" panose="02020404030301010803" pitchFamily="18" charset="0"/>
                    <a:cs typeface="Consolas" panose="020B0609020204030204" pitchFamily="49" charset="0"/>
                  </a:rPr>
                  <a:t>= Decoder(Encoder(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𝑚</m:t>
                        </m:r>
                      </m:sub>
                    </m:sSub>
                  </m:oMath>
                </a14:m>
                <a:r>
                  <a:rPr lang="en-US" dirty="0">
                    <a:latin typeface="Garamond" panose="02020404030301010803" pitchFamily="18" charset="0"/>
                    <a:cs typeface="Consolas" panose="020B0609020204030204" pitchFamily="49" charset="0"/>
                  </a:rPr>
                  <a:t>))</a:t>
                </a:r>
                <a:r>
                  <a:rPr lang="en-US" dirty="0">
                    <a:latin typeface="Garamond" panose="02020404030301010803" pitchFamily="18" charset="0"/>
                  </a:rPr>
                  <a:t> </a:t>
                </a:r>
              </a:p>
              <a:p>
                <a:pPr marL="342900" indent="-342900">
                  <a:buFont typeface="System Font Regular"/>
                  <a:buChar char="‣"/>
                </a:pPr>
                <a:r>
                  <a:rPr lang="en-US" dirty="0">
                    <a:latin typeface="Garamond" panose="02020404030301010803" pitchFamily="18" charset="0"/>
                  </a:rPr>
                  <a:t>Maximize </a:t>
                </a:r>
                <a14:m>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r>
                              <a:rPr lang="en-US" i="1">
                                <a:latin typeface="Cambria Math" panose="02040503050406030204" pitchFamily="18" charset="0"/>
                              </a:rPr>
                              <m:t>𝑛</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𝑚</m:t>
                        </m:r>
                      </m:sub>
                    </m:sSub>
                    <m:r>
                      <a:rPr lang="en-US" i="1">
                        <a:latin typeface="Cambria Math" panose="02040503050406030204" pitchFamily="18" charset="0"/>
                      </a:rPr>
                      <m:t>)</m:t>
                    </m:r>
                  </m:oMath>
                </a14:m>
                <a:r>
                  <a:rPr lang="en-US" dirty="0">
                    <a:latin typeface="Garamond" panose="02020404030301010803" pitchFamily="18" charset="0"/>
                  </a:rPr>
                  <a:t>   </a:t>
                </a:r>
                <a:r>
                  <a:rPr lang="en-US" dirty="0">
                    <a:latin typeface="Garamond" panose="02020404030301010803" pitchFamily="18" charset="0"/>
                    <a:sym typeface="Wingdings" pitchFamily="2" charset="2"/>
                  </a:rPr>
                  <a:t>⇨  </a:t>
                </a:r>
                <a:r>
                  <a:rPr lang="en-US" dirty="0">
                    <a:latin typeface="Garamond" panose="02020404030301010803" pitchFamily="18" charset="0"/>
                  </a:rPr>
                  <a:t>Maximize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&lt;</m:t>
                            </m:r>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𝑚</m:t>
                            </m:r>
                          </m:sub>
                        </m:sSub>
                        <m:r>
                          <a:rPr lang="en-US" i="1">
                            <a:latin typeface="Cambria Math" panose="02040503050406030204" pitchFamily="18" charset="0"/>
                          </a:rPr>
                          <m:t> ;</m:t>
                        </m:r>
                        <m:r>
                          <a:rPr lang="en-US" i="1">
                            <a:latin typeface="Cambria Math" panose="02040503050406030204" pitchFamily="18" charset="0"/>
                          </a:rPr>
                          <m:t>𝜃</m:t>
                        </m:r>
                        <m:r>
                          <a:rPr lang="en-US" i="1">
                            <a:latin typeface="Cambria Math" panose="02040503050406030204" pitchFamily="18" charset="0"/>
                          </a:rPr>
                          <m:t>)</m:t>
                        </m:r>
                      </m:e>
                    </m:nary>
                    <m:r>
                      <a:rPr lang="en-US" i="1">
                        <a:latin typeface="Cambria Math" panose="02040503050406030204" pitchFamily="18" charset="0"/>
                      </a:rPr>
                      <m:t> </m:t>
                    </m:r>
                  </m:oMath>
                </a14:m>
                <a:endParaRPr lang="en-US" dirty="0">
                  <a:latin typeface="Garamond" panose="02020404030301010803" pitchFamily="18" charset="0"/>
                </a:endParaRPr>
              </a:p>
              <a:p>
                <a:pPr marL="342900" indent="-342900">
                  <a:buFont typeface="System Font Regular"/>
                  <a:buChar char="‣"/>
                </a:pPr>
                <a:r>
                  <a:rPr lang="en-US" dirty="0">
                    <a:latin typeface="Garamond" panose="02020404030301010803" pitchFamily="18" charset="0"/>
                  </a:rPr>
                  <a:t>i.e., Maximize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nary>
                    <m:r>
                      <a:rPr lang="en-US" i="1">
                        <a:latin typeface="Cambria Math" panose="02040503050406030204" pitchFamily="18" charset="0"/>
                      </a:rPr>
                      <m:t> </m:t>
                    </m:r>
                    <m:r>
                      <a:rPr lang="en-US" b="0" i="0" smtClean="0">
                        <a:latin typeface="Cambria Math" panose="02040503050406030204" pitchFamily="18" charset="0"/>
                      </a:rPr>
                      <m:t> </m:t>
                    </m:r>
                  </m:oMath>
                </a14:m>
                <a:r>
                  <a:rPr lang="en-US" dirty="0">
                    <a:latin typeface="Garamond" panose="02020404030301010803" pitchFamily="18" charset="0"/>
                  </a:rPr>
                  <a:t>where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&lt;</m:t>
                        </m:r>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oMath>
                </a14:m>
                <a:endParaRPr lang="en-US" dirty="0">
                  <a:latin typeface="Garamond" panose="02020404030301010803" pitchFamily="18" charset="0"/>
                </a:endParaRPr>
              </a:p>
              <a:p>
                <a:pPr marL="342900" indent="-342900">
                  <a:buFont typeface="System Font Regular"/>
                  <a:buChar char="‣"/>
                </a:pPr>
                <a:r>
                  <a:rPr lang="en-US" dirty="0">
                    <a:latin typeface="Garamond" panose="02020404030301010803" pitchFamily="18" charset="0"/>
                  </a:rPr>
                  <a:t>NMT = </a:t>
                </a:r>
                <a:r>
                  <a:rPr lang="en-US" dirty="0" err="1">
                    <a:latin typeface="Garamond" panose="02020404030301010803" pitchFamily="18" charset="0"/>
                  </a:rPr>
                  <a:t>AutoRegressor</a:t>
                </a:r>
                <a:r>
                  <a:rPr lang="en-US" dirty="0">
                    <a:latin typeface="Garamond" panose="02020404030301010803" pitchFamily="18" charset="0"/>
                  </a:rPr>
                  <a:t>  + </a:t>
                </a:r>
                <a:r>
                  <a:rPr lang="en-US" dirty="0" err="1">
                    <a:latin typeface="Garamond" panose="02020404030301010803" pitchFamily="18" charset="0"/>
                  </a:rPr>
                  <a:t>MulticlassClassifier</a:t>
                </a:r>
                <a:endParaRPr lang="en-US" dirty="0">
                  <a:latin typeface="Garamond" panose="02020404030301010803" pitchFamily="18" charset="0"/>
                </a:endParaRPr>
              </a:p>
            </p:txBody>
          </p:sp>
        </mc:Choice>
        <mc:Fallback xmlns="">
          <p:sp>
            <p:nvSpPr>
              <p:cNvPr id="7" name="TextBox 6">
                <a:extLst>
                  <a:ext uri="{FF2B5EF4-FFF2-40B4-BE49-F238E27FC236}">
                    <a16:creationId xmlns:a16="http://schemas.microsoft.com/office/drawing/2014/main" id="{A17604F9-FAC5-A74B-8C5B-4FB3A5D584B8}"/>
                  </a:ext>
                </a:extLst>
              </p:cNvPr>
              <p:cNvSpPr txBox="1">
                <a:spLocks noRot="1" noChangeAspect="1" noMove="1" noResize="1" noEditPoints="1" noAdjustHandles="1" noChangeArrowheads="1" noChangeShapeType="1" noTextEdit="1"/>
              </p:cNvSpPr>
              <p:nvPr/>
            </p:nvSpPr>
            <p:spPr>
              <a:xfrm>
                <a:off x="2295434" y="137158"/>
                <a:ext cx="6777386" cy="1477328"/>
              </a:xfrm>
              <a:prstGeom prst="rect">
                <a:avLst/>
              </a:prstGeom>
              <a:blipFill>
                <a:blip r:embed="rId3"/>
                <a:stretch>
                  <a:fillRect l="-935" t="-3390" b="-22881"/>
                </a:stretch>
              </a:blipFill>
            </p:spPr>
            <p:txBody>
              <a:bodyPr/>
              <a:lstStyle/>
              <a:p>
                <a:r>
                  <a:rPr lang="en-US">
                    <a:noFill/>
                  </a:rPr>
                  <a:t> </a:t>
                </a:r>
              </a:p>
            </p:txBody>
          </p:sp>
        </mc:Fallback>
      </mc:AlternateContent>
      <p:grpSp>
        <p:nvGrpSpPr>
          <p:cNvPr id="160" name="Group 159" descr="alt text1">
            <a:extLst>
              <a:ext uri="{FF2B5EF4-FFF2-40B4-BE49-F238E27FC236}">
                <a16:creationId xmlns:a16="http://schemas.microsoft.com/office/drawing/2014/main" id="{CEAC60FE-8149-4945-9480-8DB6E5B6D0C0}"/>
              </a:ext>
            </a:extLst>
          </p:cNvPr>
          <p:cNvGrpSpPr/>
          <p:nvPr/>
        </p:nvGrpSpPr>
        <p:grpSpPr>
          <a:xfrm>
            <a:off x="3033631" y="2283037"/>
            <a:ext cx="257939" cy="1925121"/>
            <a:chOff x="3033631" y="2455881"/>
            <a:chExt cx="257939" cy="1925121"/>
          </a:xfrm>
        </p:grpSpPr>
        <p:cxnSp>
          <p:nvCxnSpPr>
            <p:cNvPr id="23" name="Straight Arrow Connector 22">
              <a:extLst>
                <a:ext uri="{FF2B5EF4-FFF2-40B4-BE49-F238E27FC236}">
                  <a16:creationId xmlns:a16="http://schemas.microsoft.com/office/drawing/2014/main" id="{4F2FB474-F0DB-2648-AF7E-D14FBD4A12EA}"/>
                </a:ext>
              </a:extLst>
            </p:cNvPr>
            <p:cNvCxnSpPr/>
            <p:nvPr/>
          </p:nvCxnSpPr>
          <p:spPr>
            <a:xfrm flipV="1">
              <a:off x="3176444" y="3816136"/>
              <a:ext cx="0" cy="3057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F83B7D1-AF5E-174D-9BD2-0B6B05DCEE88}"/>
                    </a:ext>
                  </a:extLst>
                </p:cNvPr>
                <p:cNvSpPr/>
                <p:nvPr/>
              </p:nvSpPr>
              <p:spPr>
                <a:xfrm>
                  <a:off x="3033631" y="4163332"/>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1</m:t>
                            </m:r>
                          </m:sub>
                        </m:sSub>
                      </m:oMath>
                    </m:oMathPara>
                  </a14:m>
                  <a:endParaRPr lang="en-US" sz="1600" dirty="0">
                    <a:solidFill>
                      <a:schemeClr val="accent2">
                        <a:lumMod val="50000"/>
                      </a:schemeClr>
                    </a:solidFill>
                  </a:endParaRPr>
                </a:p>
              </p:txBody>
            </p:sp>
          </mc:Choice>
          <mc:Fallback xmlns="">
            <p:sp>
              <p:nvSpPr>
                <p:cNvPr id="29" name="Rectangle 28">
                  <a:extLst>
                    <a:ext uri="{FF2B5EF4-FFF2-40B4-BE49-F238E27FC236}">
                      <a16:creationId xmlns:a16="http://schemas.microsoft.com/office/drawing/2014/main" id="{1F83B7D1-AF5E-174D-9BD2-0B6B05DCEE88}"/>
                    </a:ext>
                  </a:extLst>
                </p:cNvPr>
                <p:cNvSpPr>
                  <a:spLocks noRot="1" noChangeAspect="1" noMove="1" noResize="1" noEditPoints="1" noAdjustHandles="1" noChangeArrowheads="1" noChangeShapeType="1" noTextEdit="1"/>
                </p:cNvSpPr>
                <p:nvPr/>
              </p:nvSpPr>
              <p:spPr>
                <a:xfrm>
                  <a:off x="3033631" y="4163332"/>
                  <a:ext cx="257939" cy="217670"/>
                </a:xfrm>
                <a:prstGeom prst="rect">
                  <a:avLst/>
                </a:prstGeom>
                <a:blipFill>
                  <a:blip r:embed="rId4"/>
                  <a:stretch>
                    <a:fillRect l="-4545" r="-13636"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32AE79B-1668-6E48-A8B7-52031F29A814}"/>
                    </a:ext>
                  </a:extLst>
                </p:cNvPr>
                <p:cNvSpPr/>
                <p:nvPr/>
              </p:nvSpPr>
              <p:spPr>
                <a:xfrm>
                  <a:off x="3033631" y="2455881"/>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2</m:t>
                            </m:r>
                          </m:sub>
                        </m:sSub>
                      </m:oMath>
                    </m:oMathPara>
                  </a14:m>
                  <a:endParaRPr lang="en-US" sz="1600" dirty="0">
                    <a:solidFill>
                      <a:schemeClr val="accent2">
                        <a:lumMod val="50000"/>
                      </a:schemeClr>
                    </a:solidFill>
                  </a:endParaRPr>
                </a:p>
              </p:txBody>
            </p:sp>
          </mc:Choice>
          <mc:Fallback xmlns="">
            <p:sp>
              <p:nvSpPr>
                <p:cNvPr id="42" name="Rectangle 41">
                  <a:extLst>
                    <a:ext uri="{FF2B5EF4-FFF2-40B4-BE49-F238E27FC236}">
                      <a16:creationId xmlns:a16="http://schemas.microsoft.com/office/drawing/2014/main" id="{B32AE79B-1668-6E48-A8B7-52031F29A814}"/>
                    </a:ext>
                  </a:extLst>
                </p:cNvPr>
                <p:cNvSpPr>
                  <a:spLocks noRot="1" noChangeAspect="1" noMove="1" noResize="1" noEditPoints="1" noAdjustHandles="1" noChangeArrowheads="1" noChangeShapeType="1" noTextEdit="1"/>
                </p:cNvSpPr>
                <p:nvPr/>
              </p:nvSpPr>
              <p:spPr>
                <a:xfrm>
                  <a:off x="3033631" y="2455881"/>
                  <a:ext cx="257939" cy="217670"/>
                </a:xfrm>
                <a:prstGeom prst="rect">
                  <a:avLst/>
                </a:prstGeom>
                <a:blipFill>
                  <a:blip r:embed="rId5"/>
                  <a:stretch>
                    <a:fillRect l="-4545" r="-13636" b="-26316"/>
                  </a:stretch>
                </a:blipFill>
                <a:ln>
                  <a:solidFill>
                    <a:schemeClr val="accent2">
                      <a:lumMod val="50000"/>
                    </a:schemeClr>
                  </a:solid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A176471E-9760-844E-9841-CE8824512E6B}"/>
                </a:ext>
              </a:extLst>
            </p:cNvPr>
            <p:cNvCxnSpPr>
              <a:cxnSpLocks/>
            </p:cNvCxnSpPr>
            <p:nvPr/>
          </p:nvCxnSpPr>
          <p:spPr>
            <a:xfrm flipV="1">
              <a:off x="3162600" y="2667325"/>
              <a:ext cx="0" cy="720789"/>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5AFE3042-F5A3-424B-A316-CCEBAD0ADF33}"/>
              </a:ext>
            </a:extLst>
          </p:cNvPr>
          <p:cNvGrpSpPr/>
          <p:nvPr/>
        </p:nvGrpSpPr>
        <p:grpSpPr>
          <a:xfrm>
            <a:off x="3400064" y="2276811"/>
            <a:ext cx="260796" cy="1933921"/>
            <a:chOff x="3400064" y="2449655"/>
            <a:chExt cx="260796" cy="1933921"/>
          </a:xfrm>
        </p:grpSpPr>
        <p:cxnSp>
          <p:nvCxnSpPr>
            <p:cNvPr id="24" name="Straight Arrow Connector 23">
              <a:extLst>
                <a:ext uri="{FF2B5EF4-FFF2-40B4-BE49-F238E27FC236}">
                  <a16:creationId xmlns:a16="http://schemas.microsoft.com/office/drawing/2014/main" id="{73F93DA3-257A-6247-8ECA-C418ACDE6277}"/>
                </a:ext>
              </a:extLst>
            </p:cNvPr>
            <p:cNvCxnSpPr/>
            <p:nvPr/>
          </p:nvCxnSpPr>
          <p:spPr>
            <a:xfrm flipV="1">
              <a:off x="3531523" y="3816136"/>
              <a:ext cx="0" cy="3057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7F0FB779-8661-304A-B5EF-EE055B998C2E}"/>
                    </a:ext>
                  </a:extLst>
                </p:cNvPr>
                <p:cNvSpPr/>
                <p:nvPr/>
              </p:nvSpPr>
              <p:spPr>
                <a:xfrm>
                  <a:off x="3400064" y="4165906"/>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2</m:t>
                            </m:r>
                          </m:sub>
                        </m:sSub>
                      </m:oMath>
                    </m:oMathPara>
                  </a14:m>
                  <a:endParaRPr lang="en-US" sz="1600" dirty="0">
                    <a:solidFill>
                      <a:schemeClr val="accent2">
                        <a:lumMod val="50000"/>
                      </a:schemeClr>
                    </a:solidFill>
                  </a:endParaRPr>
                </a:p>
              </p:txBody>
            </p:sp>
          </mc:Choice>
          <mc:Fallback xmlns="">
            <p:sp>
              <p:nvSpPr>
                <p:cNvPr id="30" name="Rectangle 29">
                  <a:extLst>
                    <a:ext uri="{FF2B5EF4-FFF2-40B4-BE49-F238E27FC236}">
                      <a16:creationId xmlns:a16="http://schemas.microsoft.com/office/drawing/2014/main" id="{7F0FB779-8661-304A-B5EF-EE055B998C2E}"/>
                    </a:ext>
                  </a:extLst>
                </p:cNvPr>
                <p:cNvSpPr>
                  <a:spLocks noRot="1" noChangeAspect="1" noMove="1" noResize="1" noEditPoints="1" noAdjustHandles="1" noChangeArrowheads="1" noChangeShapeType="1" noTextEdit="1"/>
                </p:cNvSpPr>
                <p:nvPr/>
              </p:nvSpPr>
              <p:spPr>
                <a:xfrm>
                  <a:off x="3400064" y="4165906"/>
                  <a:ext cx="257939" cy="217670"/>
                </a:xfrm>
                <a:prstGeom prst="rect">
                  <a:avLst/>
                </a:prstGeom>
                <a:blipFill>
                  <a:blip r:embed="rId6"/>
                  <a:stretch>
                    <a:fillRect l="-4545" r="-13636" b="-20000"/>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7A0877F4-15B5-944D-A686-A0479FA84232}"/>
                    </a:ext>
                  </a:extLst>
                </p:cNvPr>
                <p:cNvSpPr/>
                <p:nvPr/>
              </p:nvSpPr>
              <p:spPr>
                <a:xfrm>
                  <a:off x="3402921" y="2449655"/>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3</m:t>
                            </m:r>
                          </m:sub>
                        </m:sSub>
                      </m:oMath>
                    </m:oMathPara>
                  </a14:m>
                  <a:endParaRPr lang="en-US" sz="1600" dirty="0">
                    <a:solidFill>
                      <a:schemeClr val="accent2">
                        <a:lumMod val="50000"/>
                      </a:schemeClr>
                    </a:solidFill>
                  </a:endParaRPr>
                </a:p>
              </p:txBody>
            </p:sp>
          </mc:Choice>
          <mc:Fallback xmlns="">
            <p:sp>
              <p:nvSpPr>
                <p:cNvPr id="44" name="Rectangle 43">
                  <a:extLst>
                    <a:ext uri="{FF2B5EF4-FFF2-40B4-BE49-F238E27FC236}">
                      <a16:creationId xmlns:a16="http://schemas.microsoft.com/office/drawing/2014/main" id="{7A0877F4-15B5-944D-A686-A0479FA84232}"/>
                    </a:ext>
                  </a:extLst>
                </p:cNvPr>
                <p:cNvSpPr>
                  <a:spLocks noRot="1" noChangeAspect="1" noMove="1" noResize="1" noEditPoints="1" noAdjustHandles="1" noChangeArrowheads="1" noChangeShapeType="1" noTextEdit="1"/>
                </p:cNvSpPr>
                <p:nvPr/>
              </p:nvSpPr>
              <p:spPr>
                <a:xfrm>
                  <a:off x="3402921" y="2449655"/>
                  <a:ext cx="257939" cy="217670"/>
                </a:xfrm>
                <a:prstGeom prst="rect">
                  <a:avLst/>
                </a:prstGeom>
                <a:blipFill>
                  <a:blip r:embed="rId7"/>
                  <a:stretch>
                    <a:fillRect l="-4545" r="-13636" b="-31579"/>
                  </a:stretch>
                </a:blipFill>
                <a:ln>
                  <a:solidFill>
                    <a:schemeClr val="accent2">
                      <a:lumMod val="50000"/>
                    </a:schemeClr>
                  </a:solidFill>
                </a:ln>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B78A5542-6D7D-7348-8AA6-5E036FC79DA5}"/>
                </a:ext>
              </a:extLst>
            </p:cNvPr>
            <p:cNvCxnSpPr>
              <a:cxnSpLocks/>
            </p:cNvCxnSpPr>
            <p:nvPr/>
          </p:nvCxnSpPr>
          <p:spPr>
            <a:xfrm flipV="1">
              <a:off x="3525827" y="2667325"/>
              <a:ext cx="0" cy="720789"/>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46ABC18-8ADD-EE4A-84FE-77C13453EBF5}"/>
              </a:ext>
            </a:extLst>
          </p:cNvPr>
          <p:cNvGrpSpPr/>
          <p:nvPr/>
        </p:nvGrpSpPr>
        <p:grpSpPr>
          <a:xfrm>
            <a:off x="2792051" y="2168916"/>
            <a:ext cx="370550" cy="2193903"/>
            <a:chOff x="2792051" y="2174488"/>
            <a:chExt cx="370550" cy="2193903"/>
          </a:xfrm>
        </p:grpSpPr>
        <p:cxnSp>
          <p:nvCxnSpPr>
            <p:cNvPr id="64" name="Straight Connector 63">
              <a:extLst>
                <a:ext uri="{FF2B5EF4-FFF2-40B4-BE49-F238E27FC236}">
                  <a16:creationId xmlns:a16="http://schemas.microsoft.com/office/drawing/2014/main" id="{97DC39A5-040E-4B47-BAA7-DD7F613E3297}"/>
                </a:ext>
              </a:extLst>
            </p:cNvPr>
            <p:cNvCxnSpPr>
              <a:cxnSpLocks/>
            </p:cNvCxnSpPr>
            <p:nvPr/>
          </p:nvCxnSpPr>
          <p:spPr>
            <a:xfrm>
              <a:off x="2978196" y="2177975"/>
              <a:ext cx="0" cy="2190416"/>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C3B3375-1469-9041-8554-499310914922}"/>
                </a:ext>
              </a:extLst>
            </p:cNvPr>
            <p:cNvCxnSpPr>
              <a:cxnSpLocks/>
              <a:stCxn id="41" idx="0"/>
            </p:cNvCxnSpPr>
            <p:nvPr/>
          </p:nvCxnSpPr>
          <p:spPr>
            <a:xfrm rot="5400000" flipH="1" flipV="1">
              <a:off x="2830764" y="2135775"/>
              <a:ext cx="102323"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590FCAE3-3791-0B4F-94CB-9AFCA1750B86}"/>
                </a:ext>
              </a:extLst>
            </p:cNvPr>
            <p:cNvCxnSpPr>
              <a:cxnSpLocks/>
              <a:endCxn id="29" idx="2"/>
            </p:cNvCxnSpPr>
            <p:nvPr/>
          </p:nvCxnSpPr>
          <p:spPr>
            <a:xfrm flipV="1">
              <a:off x="2971801" y="4208158"/>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396F923-6FF8-1043-B545-691669849C68}"/>
              </a:ext>
            </a:extLst>
          </p:cNvPr>
          <p:cNvGrpSpPr/>
          <p:nvPr/>
        </p:nvGrpSpPr>
        <p:grpSpPr>
          <a:xfrm>
            <a:off x="3156333" y="2168683"/>
            <a:ext cx="370550" cy="2198873"/>
            <a:chOff x="2792051" y="2339673"/>
            <a:chExt cx="370550" cy="2198873"/>
          </a:xfrm>
        </p:grpSpPr>
        <p:cxnSp>
          <p:nvCxnSpPr>
            <p:cNvPr id="69" name="Straight Connector 68">
              <a:extLst>
                <a:ext uri="{FF2B5EF4-FFF2-40B4-BE49-F238E27FC236}">
                  <a16:creationId xmlns:a16="http://schemas.microsoft.com/office/drawing/2014/main" id="{60E4E996-1166-0F4C-A7EC-F6311D6718A4}"/>
                </a:ext>
              </a:extLst>
            </p:cNvPr>
            <p:cNvCxnSpPr>
              <a:cxnSpLocks/>
            </p:cNvCxnSpPr>
            <p:nvPr/>
          </p:nvCxnSpPr>
          <p:spPr>
            <a:xfrm>
              <a:off x="2978196" y="2339673"/>
              <a:ext cx="0" cy="2190416"/>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EFFB44E-2908-2448-916D-57CB03E2DEAA}"/>
                </a:ext>
              </a:extLst>
            </p:cNvPr>
            <p:cNvCxnSpPr>
              <a:cxnSpLocks/>
            </p:cNvCxnSpPr>
            <p:nvPr/>
          </p:nvCxnSpPr>
          <p:spPr>
            <a:xfrm rot="5400000" flipH="1" flipV="1">
              <a:off x="2830764" y="2308619"/>
              <a:ext cx="102323"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E561A951-CD0D-C247-AC74-643E0536BB12}"/>
                </a:ext>
              </a:extLst>
            </p:cNvPr>
            <p:cNvCxnSpPr>
              <a:cxnSpLocks/>
            </p:cNvCxnSpPr>
            <p:nvPr/>
          </p:nvCxnSpPr>
          <p:spPr>
            <a:xfrm flipV="1">
              <a:off x="2971801" y="4381002"/>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B2AC8990-EFD4-AA4B-8A1B-68032D523A0D}"/>
              </a:ext>
            </a:extLst>
          </p:cNvPr>
          <p:cNvGrpSpPr/>
          <p:nvPr/>
        </p:nvGrpSpPr>
        <p:grpSpPr>
          <a:xfrm>
            <a:off x="2663080" y="2276811"/>
            <a:ext cx="257939" cy="1933921"/>
            <a:chOff x="2663080" y="2449655"/>
            <a:chExt cx="257939" cy="1933921"/>
          </a:xfrm>
        </p:grpSpPr>
        <p:cxnSp>
          <p:nvCxnSpPr>
            <p:cNvPr id="22" name="Straight Arrow Connector 21">
              <a:extLst>
                <a:ext uri="{FF2B5EF4-FFF2-40B4-BE49-F238E27FC236}">
                  <a16:creationId xmlns:a16="http://schemas.microsoft.com/office/drawing/2014/main" id="{A8C4EF0F-CF10-BB4A-A6F6-42441892716C}"/>
                </a:ext>
              </a:extLst>
            </p:cNvPr>
            <p:cNvCxnSpPr/>
            <p:nvPr/>
          </p:nvCxnSpPr>
          <p:spPr>
            <a:xfrm flipV="1">
              <a:off x="2807240" y="3816136"/>
              <a:ext cx="0" cy="3057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909B53B-5EB9-E745-B516-A84BA57A4985}"/>
                    </a:ext>
                  </a:extLst>
                </p:cNvPr>
                <p:cNvSpPr/>
                <p:nvPr/>
              </p:nvSpPr>
              <p:spPr>
                <a:xfrm>
                  <a:off x="2663080" y="4165906"/>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sz="1400" dirty="0">
                      <a:solidFill>
                        <a:schemeClr val="accent2">
                          <a:lumMod val="50000"/>
                        </a:schemeClr>
                      </a:solidFill>
                    </a:rPr>
                    <a:t> </a:t>
                  </a:r>
                  <a14:m>
                    <m:oMath xmlns:m="http://schemas.openxmlformats.org/officeDocument/2006/math">
                      <m:r>
                        <a:rPr lang="en-US" sz="1400" i="1" dirty="0">
                          <a:solidFill>
                            <a:schemeClr val="accent2">
                              <a:lumMod val="50000"/>
                            </a:schemeClr>
                          </a:solidFill>
                          <a:latin typeface="Cambria Math" panose="02040503050406030204" pitchFamily="18" charset="0"/>
                        </a:rPr>
                        <m:t>[</m:t>
                      </m:r>
                      <m:r>
                        <a:rPr lang="en-US" sz="1400" i="1" dirty="0">
                          <a:solidFill>
                            <a:schemeClr val="accent2">
                              <a:lumMod val="50000"/>
                            </a:schemeClr>
                          </a:solidFill>
                          <a:latin typeface="Cambria Math" panose="02040503050406030204" pitchFamily="18" charset="0"/>
                        </a:rPr>
                        <m:t>𝑠</m:t>
                      </m:r>
                      <m:r>
                        <a:rPr lang="en-US" sz="1400" i="1" dirty="0">
                          <a:solidFill>
                            <a:schemeClr val="accent2">
                              <a:lumMod val="50000"/>
                            </a:schemeClr>
                          </a:solidFill>
                          <a:latin typeface="Cambria Math" panose="02040503050406030204" pitchFamily="18" charset="0"/>
                        </a:rPr>
                        <m:t>]</m:t>
                      </m:r>
                    </m:oMath>
                  </a14:m>
                  <a:endParaRPr lang="en-US" dirty="0">
                    <a:solidFill>
                      <a:schemeClr val="accent2">
                        <a:lumMod val="50000"/>
                      </a:schemeClr>
                    </a:solidFill>
                  </a:endParaRPr>
                </a:p>
              </p:txBody>
            </p:sp>
          </mc:Choice>
          <mc:Fallback xmlns="">
            <p:sp>
              <p:nvSpPr>
                <p:cNvPr id="27" name="Rectangle 26">
                  <a:extLst>
                    <a:ext uri="{FF2B5EF4-FFF2-40B4-BE49-F238E27FC236}">
                      <a16:creationId xmlns:a16="http://schemas.microsoft.com/office/drawing/2014/main" id="{1909B53B-5EB9-E745-B516-A84BA57A4985}"/>
                    </a:ext>
                  </a:extLst>
                </p:cNvPr>
                <p:cNvSpPr>
                  <a:spLocks noRot="1" noChangeAspect="1" noMove="1" noResize="1" noEditPoints="1" noAdjustHandles="1" noChangeArrowheads="1" noChangeShapeType="1" noTextEdit="1"/>
                </p:cNvSpPr>
                <p:nvPr/>
              </p:nvSpPr>
              <p:spPr>
                <a:xfrm>
                  <a:off x="2663080" y="4165906"/>
                  <a:ext cx="257939" cy="217670"/>
                </a:xfrm>
                <a:prstGeom prst="rect">
                  <a:avLst/>
                </a:prstGeom>
                <a:blipFill>
                  <a:blip r:embed="rId8"/>
                  <a:stretch>
                    <a:fillRect l="-13636" r="-27273" b="-25000"/>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937A3BF5-7BF3-BF40-9F31-1AD91511225E}"/>
                    </a:ext>
                  </a:extLst>
                </p:cNvPr>
                <p:cNvSpPr/>
                <p:nvPr/>
              </p:nvSpPr>
              <p:spPr>
                <a:xfrm>
                  <a:off x="2663080" y="2449655"/>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1</m:t>
                            </m:r>
                          </m:sub>
                        </m:sSub>
                      </m:oMath>
                    </m:oMathPara>
                  </a14:m>
                  <a:endParaRPr lang="en-US" sz="1600" dirty="0">
                    <a:solidFill>
                      <a:schemeClr val="accent2">
                        <a:lumMod val="50000"/>
                      </a:schemeClr>
                    </a:solidFill>
                  </a:endParaRPr>
                </a:p>
              </p:txBody>
            </p:sp>
          </mc:Choice>
          <mc:Fallback xmlns="">
            <p:sp>
              <p:nvSpPr>
                <p:cNvPr id="41" name="Rectangle 40">
                  <a:extLst>
                    <a:ext uri="{FF2B5EF4-FFF2-40B4-BE49-F238E27FC236}">
                      <a16:creationId xmlns:a16="http://schemas.microsoft.com/office/drawing/2014/main" id="{937A3BF5-7BF3-BF40-9F31-1AD91511225E}"/>
                    </a:ext>
                  </a:extLst>
                </p:cNvPr>
                <p:cNvSpPr>
                  <a:spLocks noRot="1" noChangeAspect="1" noMove="1" noResize="1" noEditPoints="1" noAdjustHandles="1" noChangeArrowheads="1" noChangeShapeType="1" noTextEdit="1"/>
                </p:cNvSpPr>
                <p:nvPr/>
              </p:nvSpPr>
              <p:spPr>
                <a:xfrm>
                  <a:off x="2663080" y="2449655"/>
                  <a:ext cx="257939" cy="217670"/>
                </a:xfrm>
                <a:prstGeom prst="rect">
                  <a:avLst/>
                </a:prstGeom>
                <a:blipFill>
                  <a:blip r:embed="rId9"/>
                  <a:stretch>
                    <a:fillRect l="-4545" r="-13636" b="-31579"/>
                  </a:stretch>
                </a:blipFill>
                <a:ln>
                  <a:solidFill>
                    <a:schemeClr val="accent2">
                      <a:lumMod val="50000"/>
                    </a:schemeClr>
                  </a:solidFill>
                </a:ln>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2E18F946-D259-D04E-AC96-4DB9C507A48E}"/>
                </a:ext>
              </a:extLst>
            </p:cNvPr>
            <p:cNvCxnSpPr>
              <a:cxnSpLocks/>
              <a:endCxn id="41" idx="2"/>
            </p:cNvCxnSpPr>
            <p:nvPr/>
          </p:nvCxnSpPr>
          <p:spPr>
            <a:xfrm flipV="1">
              <a:off x="2792050" y="2667325"/>
              <a:ext cx="0" cy="720789"/>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Alternate Process 9">
            <a:extLst>
              <a:ext uri="{FF2B5EF4-FFF2-40B4-BE49-F238E27FC236}">
                <a16:creationId xmlns:a16="http://schemas.microsoft.com/office/drawing/2014/main" id="{DA49CC4B-C5D6-1247-BC0C-18FA4D81C69B}"/>
              </a:ext>
            </a:extLst>
          </p:cNvPr>
          <p:cNvSpPr/>
          <p:nvPr/>
        </p:nvSpPr>
        <p:spPr>
          <a:xfrm>
            <a:off x="2596740" y="3232885"/>
            <a:ext cx="1858175" cy="392182"/>
          </a:xfrm>
          <a:prstGeom prst="flowChartAlternateProcess">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solidFill>
                  <a:schemeClr val="accent2">
                    <a:lumMod val="50000"/>
                  </a:schemeClr>
                </a:solidFill>
                <a:latin typeface="Garamond" panose="02020404030301010803" pitchFamily="18" charset="0"/>
              </a:rPr>
              <a:t>D</a:t>
            </a:r>
            <a:r>
              <a:rPr lang="en-US" sz="1400" dirty="0">
                <a:solidFill>
                  <a:schemeClr val="accent2">
                    <a:lumMod val="50000"/>
                  </a:schemeClr>
                </a:solidFill>
                <a:latin typeface="Garamond" panose="02020404030301010803" pitchFamily="18" charset="0"/>
              </a:rPr>
              <a:t>ECODER</a:t>
            </a:r>
            <a:endParaRPr lang="en-US" dirty="0">
              <a:solidFill>
                <a:schemeClr val="accent2">
                  <a:lumMod val="50000"/>
                </a:schemeClr>
              </a:solidFill>
              <a:latin typeface="Garamond" panose="02020404030301010803" pitchFamily="18" charset="0"/>
            </a:endParaRPr>
          </a:p>
        </p:txBody>
      </p:sp>
      <p:grpSp>
        <p:nvGrpSpPr>
          <p:cNvPr id="156" name="Group 155">
            <a:extLst>
              <a:ext uri="{FF2B5EF4-FFF2-40B4-BE49-F238E27FC236}">
                <a16:creationId xmlns:a16="http://schemas.microsoft.com/office/drawing/2014/main" id="{225C251E-D776-2745-84E0-0D97D5E759EE}"/>
              </a:ext>
            </a:extLst>
          </p:cNvPr>
          <p:cNvGrpSpPr/>
          <p:nvPr/>
        </p:nvGrpSpPr>
        <p:grpSpPr>
          <a:xfrm>
            <a:off x="2010213" y="3320507"/>
            <a:ext cx="586527" cy="187886"/>
            <a:chOff x="2010213" y="3493351"/>
            <a:chExt cx="586527" cy="187886"/>
          </a:xfrm>
        </p:grpSpPr>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151D76B2-28EA-524D-BF71-8104D35566FB}"/>
                    </a:ext>
                  </a:extLst>
                </p:cNvPr>
                <p:cNvSpPr/>
                <p:nvPr/>
              </p:nvSpPr>
              <p:spPr>
                <a:xfrm>
                  <a:off x="2166463" y="3493351"/>
                  <a:ext cx="216811" cy="187886"/>
                </a:xfrm>
                <a:prstGeom prst="rect">
                  <a:avLst/>
                </a:prstGeom>
                <a:solidFill>
                  <a:schemeClr val="accent4">
                    <a:lumMod val="40000"/>
                    <a:lumOff val="60000"/>
                  </a:schemeClr>
                </a:solidFill>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400" b="0" i="1" smtClean="0">
                                <a:solidFill>
                                  <a:schemeClr val="accent4">
                                    <a:lumMod val="50000"/>
                                  </a:schemeClr>
                                </a:solidFill>
                                <a:latin typeface="Cambria Math" panose="02040503050406030204" pitchFamily="18" charset="0"/>
                              </a:rPr>
                            </m:ctrlPr>
                          </m:sSubPr>
                          <m:e>
                            <m:r>
                              <a:rPr lang="en-US" sz="1400" b="0" i="1" smtClean="0">
                                <a:solidFill>
                                  <a:schemeClr val="accent4">
                                    <a:lumMod val="50000"/>
                                  </a:schemeClr>
                                </a:solidFill>
                                <a:latin typeface="Cambria Math" panose="02040503050406030204" pitchFamily="18" charset="0"/>
                              </a:rPr>
                              <m:t>h</m:t>
                            </m:r>
                          </m:e>
                          <m:sub>
                            <m:r>
                              <a:rPr lang="en-US" sz="1400" b="0" i="1" smtClean="0">
                                <a:solidFill>
                                  <a:schemeClr val="accent4">
                                    <a:lumMod val="50000"/>
                                  </a:schemeClr>
                                </a:solidFill>
                                <a:latin typeface="Cambria Math" panose="02040503050406030204" pitchFamily="18" charset="0"/>
                              </a:rPr>
                              <m:t>𝑠</m:t>
                            </m:r>
                          </m:sub>
                        </m:sSub>
                      </m:oMath>
                    </m:oMathPara>
                  </a14:m>
                  <a:endParaRPr lang="en-US" sz="1600" dirty="0">
                    <a:solidFill>
                      <a:schemeClr val="accent4">
                        <a:lumMod val="50000"/>
                      </a:schemeClr>
                    </a:solidFill>
                  </a:endParaRPr>
                </a:p>
              </p:txBody>
            </p:sp>
          </mc:Choice>
          <mc:Fallback xmlns="">
            <p:sp>
              <p:nvSpPr>
                <p:cNvPr id="53" name="Rectangle 52">
                  <a:extLst>
                    <a:ext uri="{FF2B5EF4-FFF2-40B4-BE49-F238E27FC236}">
                      <a16:creationId xmlns:a16="http://schemas.microsoft.com/office/drawing/2014/main" id="{151D76B2-28EA-524D-BF71-8104D35566FB}"/>
                    </a:ext>
                  </a:extLst>
                </p:cNvPr>
                <p:cNvSpPr>
                  <a:spLocks noRot="1" noChangeAspect="1" noMove="1" noResize="1" noEditPoints="1" noAdjustHandles="1" noChangeArrowheads="1" noChangeShapeType="1" noTextEdit="1"/>
                </p:cNvSpPr>
                <p:nvPr/>
              </p:nvSpPr>
              <p:spPr>
                <a:xfrm>
                  <a:off x="2166463" y="3493351"/>
                  <a:ext cx="216811" cy="187886"/>
                </a:xfrm>
                <a:prstGeom prst="rect">
                  <a:avLst/>
                </a:prstGeom>
                <a:blipFill>
                  <a:blip r:embed="rId10"/>
                  <a:stretch>
                    <a:fillRect l="-5000" t="-5882" r="-5000" b="-5882"/>
                  </a:stretch>
                </a:blipFill>
                <a:ln>
                  <a:solidFill>
                    <a:schemeClr val="accent4">
                      <a:lumMod val="50000"/>
                    </a:schemeClr>
                  </a:solidFill>
                </a:ln>
              </p:spPr>
              <p:txBody>
                <a:bodyPr/>
                <a:lstStyle/>
                <a:p>
                  <a:r>
                    <a:rPr lang="en-US">
                      <a:noFill/>
                    </a:rPr>
                    <a:t> </a:t>
                  </a:r>
                </a:p>
              </p:txBody>
            </p:sp>
          </mc:Fallback>
        </mc:AlternateContent>
        <p:cxnSp>
          <p:nvCxnSpPr>
            <p:cNvPr id="111" name="Straight Arrow Connector 110">
              <a:extLst>
                <a:ext uri="{FF2B5EF4-FFF2-40B4-BE49-F238E27FC236}">
                  <a16:creationId xmlns:a16="http://schemas.microsoft.com/office/drawing/2014/main" id="{517B22B2-60C1-4F4A-AE93-6A90FD03551C}"/>
                </a:ext>
              </a:extLst>
            </p:cNvPr>
            <p:cNvCxnSpPr>
              <a:cxnSpLocks/>
              <a:stCxn id="53" idx="3"/>
              <a:endCxn id="10" idx="1"/>
            </p:cNvCxnSpPr>
            <p:nvPr/>
          </p:nvCxnSpPr>
          <p:spPr>
            <a:xfrm>
              <a:off x="2383274" y="3587294"/>
              <a:ext cx="213466" cy="14526"/>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0D2FDD4-598C-5543-93C4-EA75AC04B1E6}"/>
                </a:ext>
              </a:extLst>
            </p:cNvPr>
            <p:cNvCxnSpPr>
              <a:cxnSpLocks/>
              <a:stCxn id="86" idx="3"/>
              <a:endCxn id="53" idx="1"/>
            </p:cNvCxnSpPr>
            <p:nvPr/>
          </p:nvCxnSpPr>
          <p:spPr>
            <a:xfrm>
              <a:off x="2010213" y="3582725"/>
              <a:ext cx="156250" cy="4569"/>
            </a:xfrm>
            <a:prstGeom prst="straightConnector1">
              <a:avLst/>
            </a:prstGeom>
            <a:ln w="9525">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120" name="Elbow Connector 119">
            <a:extLst>
              <a:ext uri="{FF2B5EF4-FFF2-40B4-BE49-F238E27FC236}">
                <a16:creationId xmlns:a16="http://schemas.microsoft.com/office/drawing/2014/main" id="{F7FDEE5E-B1AC-7443-9BAF-DAA0FE856594}"/>
              </a:ext>
            </a:extLst>
          </p:cNvPr>
          <p:cNvCxnSpPr>
            <a:cxnSpLocks/>
            <a:stCxn id="83" idx="0"/>
            <a:endCxn id="53" idx="0"/>
          </p:cNvCxnSpPr>
          <p:nvPr/>
        </p:nvCxnSpPr>
        <p:spPr>
          <a:xfrm rot="16200000" flipH="1">
            <a:off x="1444622" y="2490260"/>
            <a:ext cx="11949" cy="1648544"/>
          </a:xfrm>
          <a:prstGeom prst="bentConnector3">
            <a:avLst>
              <a:gd name="adj1" fmla="val -1913131"/>
            </a:avLst>
          </a:prstGeom>
          <a:ln w="9525">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2CC49D1D-750D-1647-B9D9-717FBE3F7930}"/>
              </a:ext>
            </a:extLst>
          </p:cNvPr>
          <p:cNvGrpSpPr/>
          <p:nvPr/>
        </p:nvGrpSpPr>
        <p:grpSpPr>
          <a:xfrm>
            <a:off x="626325" y="2893760"/>
            <a:ext cx="1970414" cy="414798"/>
            <a:chOff x="626325" y="3066604"/>
            <a:chExt cx="1970414" cy="414798"/>
          </a:xfrm>
        </p:grpSpPr>
        <p:cxnSp>
          <p:nvCxnSpPr>
            <p:cNvPr id="97" name="Straight Arrow Connector 96">
              <a:extLst>
                <a:ext uri="{FF2B5EF4-FFF2-40B4-BE49-F238E27FC236}">
                  <a16:creationId xmlns:a16="http://schemas.microsoft.com/office/drawing/2014/main" id="{08E45F05-C40D-6949-A46C-02A031888B8D}"/>
                </a:ext>
              </a:extLst>
            </p:cNvPr>
            <p:cNvCxnSpPr>
              <a:stCxn id="83" idx="0"/>
            </p:cNvCxnSpPr>
            <p:nvPr/>
          </p:nvCxnSpPr>
          <p:spPr>
            <a:xfrm flipV="1">
              <a:off x="626325" y="3066604"/>
              <a:ext cx="1970414" cy="414798"/>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8441E93-8FBD-F748-B0D0-FFF0FDABC0F4}"/>
                </a:ext>
              </a:extLst>
            </p:cNvPr>
            <p:cNvCxnSpPr>
              <a:stCxn id="84" idx="0"/>
            </p:cNvCxnSpPr>
            <p:nvPr/>
          </p:nvCxnSpPr>
          <p:spPr>
            <a:xfrm flipV="1">
              <a:off x="976988" y="3066604"/>
              <a:ext cx="1619751" cy="410699"/>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15F753E-7AD0-F646-9A2B-6DB2F59229D7}"/>
                </a:ext>
              </a:extLst>
            </p:cNvPr>
            <p:cNvCxnSpPr>
              <a:stCxn id="85" idx="0"/>
            </p:cNvCxnSpPr>
            <p:nvPr/>
          </p:nvCxnSpPr>
          <p:spPr>
            <a:xfrm flipV="1">
              <a:off x="1304440" y="3066604"/>
              <a:ext cx="1292299" cy="410699"/>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C9355CF-031E-214A-9F5C-EB259FAAAE91}"/>
                </a:ext>
              </a:extLst>
            </p:cNvPr>
            <p:cNvCxnSpPr>
              <a:cxnSpLocks/>
              <a:stCxn id="86" idx="0"/>
            </p:cNvCxnSpPr>
            <p:nvPr/>
          </p:nvCxnSpPr>
          <p:spPr>
            <a:xfrm flipV="1">
              <a:off x="1881244" y="3066604"/>
              <a:ext cx="715495" cy="407286"/>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D4B8080-FE0A-0747-A5F9-34223C339DF3}"/>
              </a:ext>
            </a:extLst>
          </p:cNvPr>
          <p:cNvGrpSpPr/>
          <p:nvPr/>
        </p:nvGrpSpPr>
        <p:grpSpPr>
          <a:xfrm>
            <a:off x="307496" y="3574928"/>
            <a:ext cx="1626634" cy="466876"/>
            <a:chOff x="307496" y="3574928"/>
            <a:chExt cx="1626634" cy="466876"/>
          </a:xfrm>
        </p:grpSpPr>
        <p:sp>
          <p:nvSpPr>
            <p:cNvPr id="133" name="Alternate Process 132">
              <a:extLst>
                <a:ext uri="{FF2B5EF4-FFF2-40B4-BE49-F238E27FC236}">
                  <a16:creationId xmlns:a16="http://schemas.microsoft.com/office/drawing/2014/main" id="{83E8EF6F-5812-3545-BDE2-70715E313F7C}"/>
                </a:ext>
              </a:extLst>
            </p:cNvPr>
            <p:cNvSpPr/>
            <p:nvPr/>
          </p:nvSpPr>
          <p:spPr>
            <a:xfrm>
              <a:off x="307496" y="3574928"/>
              <a:ext cx="1567277" cy="428275"/>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accent1">
                      <a:lumMod val="50000"/>
                    </a:schemeClr>
                  </a:solidFill>
                  <a:latin typeface="Garamond" panose="02020404030301010803" pitchFamily="18" charset="0"/>
                </a:rPr>
                <a:t>    </a:t>
              </a:r>
            </a:p>
          </p:txBody>
        </p:sp>
        <p:sp>
          <p:nvSpPr>
            <p:cNvPr id="132" name="Alternate Process 131">
              <a:extLst>
                <a:ext uri="{FF2B5EF4-FFF2-40B4-BE49-F238E27FC236}">
                  <a16:creationId xmlns:a16="http://schemas.microsoft.com/office/drawing/2014/main" id="{45408DDF-4F29-5C42-B42A-C40ACE49F74D}"/>
                </a:ext>
              </a:extLst>
            </p:cNvPr>
            <p:cNvSpPr/>
            <p:nvPr/>
          </p:nvSpPr>
          <p:spPr>
            <a:xfrm>
              <a:off x="366853" y="3613529"/>
              <a:ext cx="1567277" cy="428275"/>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accent1">
                      <a:lumMod val="50000"/>
                    </a:schemeClr>
                  </a:solidFill>
                  <a:latin typeface="Garamond" panose="02020404030301010803" pitchFamily="18" charset="0"/>
                </a:rPr>
                <a:t>    </a:t>
              </a:r>
            </a:p>
          </p:txBody>
        </p:sp>
      </p:grpSp>
      <p:grpSp>
        <p:nvGrpSpPr>
          <p:cNvPr id="155" name="Group 154">
            <a:extLst>
              <a:ext uri="{FF2B5EF4-FFF2-40B4-BE49-F238E27FC236}">
                <a16:creationId xmlns:a16="http://schemas.microsoft.com/office/drawing/2014/main" id="{941C4E2B-6FD1-4D4D-BE07-D4434AA11AAD}"/>
              </a:ext>
            </a:extLst>
          </p:cNvPr>
          <p:cNvGrpSpPr/>
          <p:nvPr/>
        </p:nvGrpSpPr>
        <p:grpSpPr>
          <a:xfrm>
            <a:off x="439011" y="3212030"/>
            <a:ext cx="1580498" cy="1459561"/>
            <a:chOff x="439011" y="3384874"/>
            <a:chExt cx="1580498" cy="1459561"/>
          </a:xfrm>
        </p:grpSpPr>
        <p:sp>
          <p:nvSpPr>
            <p:cNvPr id="9" name="Alternate Process 8">
              <a:extLst>
                <a:ext uri="{FF2B5EF4-FFF2-40B4-BE49-F238E27FC236}">
                  <a16:creationId xmlns:a16="http://schemas.microsoft.com/office/drawing/2014/main" id="{598547EC-A094-B449-BD69-BDA180800E2A}"/>
                </a:ext>
              </a:extLst>
            </p:cNvPr>
            <p:cNvSpPr/>
            <p:nvPr/>
          </p:nvSpPr>
          <p:spPr>
            <a:xfrm>
              <a:off x="439011" y="3829479"/>
              <a:ext cx="1567277" cy="392182"/>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accent1">
                      <a:lumMod val="50000"/>
                    </a:schemeClr>
                  </a:solidFill>
                  <a:latin typeface="Garamond" panose="02020404030301010803" pitchFamily="18" charset="0"/>
                </a:rPr>
                <a:t>E</a:t>
              </a:r>
              <a:r>
                <a:rPr lang="en-US" sz="1400" dirty="0">
                  <a:solidFill>
                    <a:schemeClr val="accent1">
                      <a:lumMod val="50000"/>
                    </a:schemeClr>
                  </a:solidFill>
                  <a:latin typeface="Garamond" panose="02020404030301010803" pitchFamily="18" charset="0"/>
                </a:rPr>
                <a:t>NCODER</a:t>
              </a:r>
              <a:r>
                <a:rPr lang="en-US" dirty="0">
                  <a:solidFill>
                    <a:schemeClr val="accent1">
                      <a:lumMod val="50000"/>
                    </a:schemeClr>
                  </a:solidFill>
                  <a:latin typeface="Garamond" panose="02020404030301010803" pitchFamily="18" charset="0"/>
                </a:rPr>
                <a:t>    </a:t>
              </a:r>
            </a:p>
          </p:txBody>
        </p:sp>
        <p:cxnSp>
          <p:nvCxnSpPr>
            <p:cNvPr id="15" name="Straight Arrow Connector 14">
              <a:extLst>
                <a:ext uri="{FF2B5EF4-FFF2-40B4-BE49-F238E27FC236}">
                  <a16:creationId xmlns:a16="http://schemas.microsoft.com/office/drawing/2014/main" id="{A58562EA-1D6A-0646-B681-FC926CAC5ABD}"/>
                </a:ext>
              </a:extLst>
            </p:cNvPr>
            <p:cNvCxnSpPr/>
            <p:nvPr/>
          </p:nvCxnSpPr>
          <p:spPr>
            <a:xfrm flipV="1">
              <a:off x="613317" y="4252901"/>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861C49F-0DF4-5C49-AB95-40CA9099330F}"/>
                </a:ext>
              </a:extLst>
            </p:cNvPr>
            <p:cNvCxnSpPr/>
            <p:nvPr/>
          </p:nvCxnSpPr>
          <p:spPr>
            <a:xfrm flipV="1">
              <a:off x="986283" y="4251314"/>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2F81C5-0506-0D43-AD8D-C562F1FC6A66}"/>
                </a:ext>
              </a:extLst>
            </p:cNvPr>
            <p:cNvCxnSpPr/>
            <p:nvPr/>
          </p:nvCxnSpPr>
          <p:spPr>
            <a:xfrm flipV="1">
              <a:off x="1313735" y="4239886"/>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CBF2DE-C4C7-BD40-B1C1-FE60CD941983}"/>
                </a:ext>
              </a:extLst>
            </p:cNvPr>
            <p:cNvCxnSpPr/>
            <p:nvPr/>
          </p:nvCxnSpPr>
          <p:spPr>
            <a:xfrm flipV="1">
              <a:off x="1890539" y="4239886"/>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90598A3-E944-E941-BEEB-7BFEC4314E8A}"/>
                    </a:ext>
                  </a:extLst>
                </p:cNvPr>
                <p:cNvSpPr/>
                <p:nvPr/>
              </p:nvSpPr>
              <p:spPr>
                <a:xfrm>
                  <a:off x="506651" y="4594319"/>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1</m:t>
                            </m:r>
                          </m:sub>
                        </m:sSub>
                      </m:oMath>
                    </m:oMathPara>
                  </a14:m>
                  <a:endParaRPr lang="en-US" sz="1600" dirty="0">
                    <a:solidFill>
                      <a:schemeClr val="accent1">
                        <a:lumMod val="50000"/>
                      </a:schemeClr>
                    </a:solidFill>
                  </a:endParaRPr>
                </a:p>
              </p:txBody>
            </p:sp>
          </mc:Choice>
          <mc:Fallback xmlns="">
            <p:sp>
              <p:nvSpPr>
                <p:cNvPr id="32" name="Rectangle 31">
                  <a:extLst>
                    <a:ext uri="{FF2B5EF4-FFF2-40B4-BE49-F238E27FC236}">
                      <a16:creationId xmlns:a16="http://schemas.microsoft.com/office/drawing/2014/main" id="{790598A3-E944-E941-BEEB-7BFEC4314E8A}"/>
                    </a:ext>
                  </a:extLst>
                </p:cNvPr>
                <p:cNvSpPr>
                  <a:spLocks noRot="1" noChangeAspect="1" noMove="1" noResize="1" noEditPoints="1" noAdjustHandles="1" noChangeArrowheads="1" noChangeShapeType="1" noTextEdit="1"/>
                </p:cNvSpPr>
                <p:nvPr/>
              </p:nvSpPr>
              <p:spPr>
                <a:xfrm>
                  <a:off x="506651" y="4594319"/>
                  <a:ext cx="257939" cy="217670"/>
                </a:xfrm>
                <a:prstGeom prst="rect">
                  <a:avLst/>
                </a:prstGeom>
                <a:blipFill>
                  <a:blip r:embed="rId11"/>
                  <a:stretch>
                    <a:fillRect r="-1363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D7CF5E6F-425D-E34B-B83E-B11C88EEB685}"/>
                    </a:ext>
                  </a:extLst>
                </p:cNvPr>
                <p:cNvSpPr/>
                <p:nvPr/>
              </p:nvSpPr>
              <p:spPr>
                <a:xfrm>
                  <a:off x="857314" y="4590220"/>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2</m:t>
                            </m:r>
                          </m:sub>
                        </m:sSub>
                      </m:oMath>
                    </m:oMathPara>
                  </a14:m>
                  <a:endParaRPr lang="en-US" sz="1600" dirty="0">
                    <a:solidFill>
                      <a:schemeClr val="accent1">
                        <a:lumMod val="50000"/>
                      </a:schemeClr>
                    </a:solidFill>
                  </a:endParaRPr>
                </a:p>
              </p:txBody>
            </p:sp>
          </mc:Choice>
          <mc:Fallback xmlns="">
            <p:sp>
              <p:nvSpPr>
                <p:cNvPr id="33" name="Rectangle 32">
                  <a:extLst>
                    <a:ext uri="{FF2B5EF4-FFF2-40B4-BE49-F238E27FC236}">
                      <a16:creationId xmlns:a16="http://schemas.microsoft.com/office/drawing/2014/main" id="{D7CF5E6F-425D-E34B-B83E-B11C88EEB685}"/>
                    </a:ext>
                  </a:extLst>
                </p:cNvPr>
                <p:cNvSpPr>
                  <a:spLocks noRot="1" noChangeAspect="1" noMove="1" noResize="1" noEditPoints="1" noAdjustHandles="1" noChangeArrowheads="1" noChangeShapeType="1" noTextEdit="1"/>
                </p:cNvSpPr>
                <p:nvPr/>
              </p:nvSpPr>
              <p:spPr>
                <a:xfrm>
                  <a:off x="857314" y="4590220"/>
                  <a:ext cx="257939" cy="217670"/>
                </a:xfrm>
                <a:prstGeom prst="rect">
                  <a:avLst/>
                </a:prstGeom>
                <a:blipFill>
                  <a:blip r:embed="rId12"/>
                  <a:stretch>
                    <a:fillRect r="-1363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A5E654C-76AB-5243-A5BE-65A377D88C59}"/>
                    </a:ext>
                  </a:extLst>
                </p:cNvPr>
                <p:cNvSpPr/>
                <p:nvPr/>
              </p:nvSpPr>
              <p:spPr>
                <a:xfrm>
                  <a:off x="1184766" y="4590220"/>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3</m:t>
                            </m:r>
                          </m:sub>
                        </m:sSub>
                      </m:oMath>
                    </m:oMathPara>
                  </a14:m>
                  <a:endParaRPr lang="en-US" sz="1600" dirty="0">
                    <a:solidFill>
                      <a:schemeClr val="accent1">
                        <a:lumMod val="50000"/>
                      </a:schemeClr>
                    </a:solidFill>
                  </a:endParaRPr>
                </a:p>
              </p:txBody>
            </p:sp>
          </mc:Choice>
          <mc:Fallback xmlns="">
            <p:sp>
              <p:nvSpPr>
                <p:cNvPr id="34" name="Rectangle 33">
                  <a:extLst>
                    <a:ext uri="{FF2B5EF4-FFF2-40B4-BE49-F238E27FC236}">
                      <a16:creationId xmlns:a16="http://schemas.microsoft.com/office/drawing/2014/main" id="{CA5E654C-76AB-5243-A5BE-65A377D88C59}"/>
                    </a:ext>
                  </a:extLst>
                </p:cNvPr>
                <p:cNvSpPr>
                  <a:spLocks noRot="1" noChangeAspect="1" noMove="1" noResize="1" noEditPoints="1" noAdjustHandles="1" noChangeArrowheads="1" noChangeShapeType="1" noTextEdit="1"/>
                </p:cNvSpPr>
                <p:nvPr/>
              </p:nvSpPr>
              <p:spPr>
                <a:xfrm>
                  <a:off x="1184766" y="4590220"/>
                  <a:ext cx="257939" cy="217670"/>
                </a:xfrm>
                <a:prstGeom prst="rect">
                  <a:avLst/>
                </a:prstGeom>
                <a:blipFill>
                  <a:blip r:embed="rId13"/>
                  <a:stretch>
                    <a:fillRect r="-13043"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0FBB9B8-36CB-774A-BF01-7312972ACEC2}"/>
                    </a:ext>
                  </a:extLst>
                </p:cNvPr>
                <p:cNvSpPr/>
                <p:nvPr/>
              </p:nvSpPr>
              <p:spPr>
                <a:xfrm>
                  <a:off x="1761570" y="4586807"/>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𝑚</m:t>
                            </m:r>
                          </m:sub>
                        </m:sSub>
                      </m:oMath>
                    </m:oMathPara>
                  </a14:m>
                  <a:endParaRPr lang="en-US" sz="1600" dirty="0">
                    <a:solidFill>
                      <a:schemeClr val="accent1">
                        <a:lumMod val="50000"/>
                      </a:schemeClr>
                    </a:solidFill>
                  </a:endParaRPr>
                </a:p>
              </p:txBody>
            </p:sp>
          </mc:Choice>
          <mc:Fallback xmlns="">
            <p:sp>
              <p:nvSpPr>
                <p:cNvPr id="35" name="Rectangle 34">
                  <a:extLst>
                    <a:ext uri="{FF2B5EF4-FFF2-40B4-BE49-F238E27FC236}">
                      <a16:creationId xmlns:a16="http://schemas.microsoft.com/office/drawing/2014/main" id="{A0FBB9B8-36CB-774A-BF01-7312972ACEC2}"/>
                    </a:ext>
                  </a:extLst>
                </p:cNvPr>
                <p:cNvSpPr>
                  <a:spLocks noRot="1" noChangeAspect="1" noMove="1" noResize="1" noEditPoints="1" noAdjustHandles="1" noChangeArrowheads="1" noChangeShapeType="1" noTextEdit="1"/>
                </p:cNvSpPr>
                <p:nvPr/>
              </p:nvSpPr>
              <p:spPr>
                <a:xfrm>
                  <a:off x="1761570" y="4586807"/>
                  <a:ext cx="257939" cy="217670"/>
                </a:xfrm>
                <a:prstGeom prst="rect">
                  <a:avLst/>
                </a:prstGeom>
                <a:blipFill>
                  <a:blip r:embed="rId14"/>
                  <a:stretch>
                    <a:fillRect l="-18182" r="-9091"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B9E8672F-DB32-BD4E-A6E8-63CBBECE03C0}"/>
                    </a:ext>
                  </a:extLst>
                </p:cNvPr>
                <p:cNvSpPr/>
                <p:nvPr/>
              </p:nvSpPr>
              <p:spPr>
                <a:xfrm>
                  <a:off x="497355" y="3481402"/>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1</m:t>
                            </m:r>
                          </m:sub>
                        </m:sSub>
                      </m:oMath>
                    </m:oMathPara>
                  </a14:m>
                  <a:endParaRPr lang="en-US" sz="1600" dirty="0">
                    <a:solidFill>
                      <a:schemeClr val="accent1">
                        <a:lumMod val="50000"/>
                      </a:schemeClr>
                    </a:solidFill>
                  </a:endParaRPr>
                </a:p>
              </p:txBody>
            </p:sp>
          </mc:Choice>
          <mc:Fallback xmlns="">
            <p:sp>
              <p:nvSpPr>
                <p:cNvPr id="83" name="Rectangle 82">
                  <a:extLst>
                    <a:ext uri="{FF2B5EF4-FFF2-40B4-BE49-F238E27FC236}">
                      <a16:creationId xmlns:a16="http://schemas.microsoft.com/office/drawing/2014/main" id="{B9E8672F-DB32-BD4E-A6E8-63CBBECE03C0}"/>
                    </a:ext>
                  </a:extLst>
                </p:cNvPr>
                <p:cNvSpPr>
                  <a:spLocks noRot="1" noChangeAspect="1" noMove="1" noResize="1" noEditPoints="1" noAdjustHandles="1" noChangeArrowheads="1" noChangeShapeType="1" noTextEdit="1"/>
                </p:cNvSpPr>
                <p:nvPr/>
              </p:nvSpPr>
              <p:spPr>
                <a:xfrm>
                  <a:off x="497355" y="3481402"/>
                  <a:ext cx="257939" cy="217670"/>
                </a:xfrm>
                <a:prstGeom prst="rect">
                  <a:avLst/>
                </a:prstGeom>
                <a:blipFill>
                  <a:blip r:embed="rId15"/>
                  <a:stretch>
                    <a:fillRect r="-869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F9958C3-9485-DA4E-AD7D-376E96D469C7}"/>
                    </a:ext>
                  </a:extLst>
                </p:cNvPr>
                <p:cNvSpPr/>
                <p:nvPr/>
              </p:nvSpPr>
              <p:spPr>
                <a:xfrm>
                  <a:off x="848018" y="3477303"/>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2</m:t>
                            </m:r>
                          </m:sub>
                        </m:sSub>
                      </m:oMath>
                    </m:oMathPara>
                  </a14:m>
                  <a:endParaRPr lang="en-US" sz="1600" dirty="0">
                    <a:solidFill>
                      <a:schemeClr val="accent1">
                        <a:lumMod val="50000"/>
                      </a:schemeClr>
                    </a:solidFill>
                  </a:endParaRPr>
                </a:p>
              </p:txBody>
            </p:sp>
          </mc:Choice>
          <mc:Fallback xmlns="">
            <p:sp>
              <p:nvSpPr>
                <p:cNvPr id="84" name="Rectangle 83">
                  <a:extLst>
                    <a:ext uri="{FF2B5EF4-FFF2-40B4-BE49-F238E27FC236}">
                      <a16:creationId xmlns:a16="http://schemas.microsoft.com/office/drawing/2014/main" id="{7F9958C3-9485-DA4E-AD7D-376E96D469C7}"/>
                    </a:ext>
                  </a:extLst>
                </p:cNvPr>
                <p:cNvSpPr>
                  <a:spLocks noRot="1" noChangeAspect="1" noMove="1" noResize="1" noEditPoints="1" noAdjustHandles="1" noChangeArrowheads="1" noChangeShapeType="1" noTextEdit="1"/>
                </p:cNvSpPr>
                <p:nvPr/>
              </p:nvSpPr>
              <p:spPr>
                <a:xfrm>
                  <a:off x="848018" y="3477303"/>
                  <a:ext cx="257939" cy="217670"/>
                </a:xfrm>
                <a:prstGeom prst="rect">
                  <a:avLst/>
                </a:prstGeom>
                <a:blipFill>
                  <a:blip r:embed="rId16"/>
                  <a:stretch>
                    <a:fillRect r="-1363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D02308E-4595-364E-8EA1-7685A7E69D72}"/>
                    </a:ext>
                  </a:extLst>
                </p:cNvPr>
                <p:cNvSpPr/>
                <p:nvPr/>
              </p:nvSpPr>
              <p:spPr>
                <a:xfrm>
                  <a:off x="1175470" y="3477303"/>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3</m:t>
                            </m:r>
                          </m:sub>
                        </m:sSub>
                      </m:oMath>
                    </m:oMathPara>
                  </a14:m>
                  <a:endParaRPr lang="en-US" sz="1600" dirty="0">
                    <a:solidFill>
                      <a:schemeClr val="accent1">
                        <a:lumMod val="50000"/>
                      </a:schemeClr>
                    </a:solidFill>
                  </a:endParaRPr>
                </a:p>
              </p:txBody>
            </p:sp>
          </mc:Choice>
          <mc:Fallback xmlns="">
            <p:sp>
              <p:nvSpPr>
                <p:cNvPr id="85" name="Rectangle 84">
                  <a:extLst>
                    <a:ext uri="{FF2B5EF4-FFF2-40B4-BE49-F238E27FC236}">
                      <a16:creationId xmlns:a16="http://schemas.microsoft.com/office/drawing/2014/main" id="{0D02308E-4595-364E-8EA1-7685A7E69D72}"/>
                    </a:ext>
                  </a:extLst>
                </p:cNvPr>
                <p:cNvSpPr>
                  <a:spLocks noRot="1" noChangeAspect="1" noMove="1" noResize="1" noEditPoints="1" noAdjustHandles="1" noChangeArrowheads="1" noChangeShapeType="1" noTextEdit="1"/>
                </p:cNvSpPr>
                <p:nvPr/>
              </p:nvSpPr>
              <p:spPr>
                <a:xfrm>
                  <a:off x="1175470" y="3477303"/>
                  <a:ext cx="257939" cy="217670"/>
                </a:xfrm>
                <a:prstGeom prst="rect">
                  <a:avLst/>
                </a:prstGeom>
                <a:blipFill>
                  <a:blip r:embed="rId17"/>
                  <a:stretch>
                    <a:fillRect r="-1363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48067581-0EB5-284B-8CB5-D98BB3A2F0A0}"/>
                    </a:ext>
                  </a:extLst>
                </p:cNvPr>
                <p:cNvSpPr/>
                <p:nvPr/>
              </p:nvSpPr>
              <p:spPr>
                <a:xfrm>
                  <a:off x="1752274" y="3473890"/>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𝑚</m:t>
                            </m:r>
                          </m:sub>
                        </m:sSub>
                      </m:oMath>
                    </m:oMathPara>
                  </a14:m>
                  <a:endParaRPr lang="en-US" sz="1600" dirty="0">
                    <a:solidFill>
                      <a:schemeClr val="accent1">
                        <a:lumMod val="50000"/>
                      </a:schemeClr>
                    </a:solidFill>
                  </a:endParaRPr>
                </a:p>
              </p:txBody>
            </p:sp>
          </mc:Choice>
          <mc:Fallback xmlns="">
            <p:sp>
              <p:nvSpPr>
                <p:cNvPr id="86" name="Rectangle 85">
                  <a:extLst>
                    <a:ext uri="{FF2B5EF4-FFF2-40B4-BE49-F238E27FC236}">
                      <a16:creationId xmlns:a16="http://schemas.microsoft.com/office/drawing/2014/main" id="{48067581-0EB5-284B-8CB5-D98BB3A2F0A0}"/>
                    </a:ext>
                  </a:extLst>
                </p:cNvPr>
                <p:cNvSpPr>
                  <a:spLocks noRot="1" noChangeAspect="1" noMove="1" noResize="1" noEditPoints="1" noAdjustHandles="1" noChangeArrowheads="1" noChangeShapeType="1" noTextEdit="1"/>
                </p:cNvSpPr>
                <p:nvPr/>
              </p:nvSpPr>
              <p:spPr>
                <a:xfrm>
                  <a:off x="1752274" y="3473890"/>
                  <a:ext cx="257939" cy="217670"/>
                </a:xfrm>
                <a:prstGeom prst="rect">
                  <a:avLst/>
                </a:prstGeom>
                <a:blipFill>
                  <a:blip r:embed="rId18"/>
                  <a:stretch>
                    <a:fillRect l="-18182" r="-9091" b="-15789"/>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53C4FD24-4C79-A14B-AA37-F9CCDAB77F39}"/>
                </a:ext>
              </a:extLst>
            </p:cNvPr>
            <p:cNvSpPr txBox="1"/>
            <p:nvPr/>
          </p:nvSpPr>
          <p:spPr>
            <a:xfrm>
              <a:off x="1437496" y="4536658"/>
              <a:ext cx="318133" cy="307777"/>
            </a:xfrm>
            <a:prstGeom prst="rect">
              <a:avLst/>
            </a:prstGeom>
            <a:noFill/>
          </p:spPr>
          <p:txBody>
            <a:bodyPr wrap="square" rtlCol="0" anchor="ctr">
              <a:spAutoFit/>
            </a:bodyPr>
            <a:lstStyle/>
            <a:p>
              <a:pPr algn="r"/>
              <a:r>
                <a:rPr lang="en-US" sz="1400" dirty="0"/>
                <a:t>…</a:t>
              </a:r>
            </a:p>
          </p:txBody>
        </p:sp>
        <p:sp>
          <p:nvSpPr>
            <p:cNvPr id="123" name="TextBox 122">
              <a:extLst>
                <a:ext uri="{FF2B5EF4-FFF2-40B4-BE49-F238E27FC236}">
                  <a16:creationId xmlns:a16="http://schemas.microsoft.com/office/drawing/2014/main" id="{37AB349E-B5F2-814B-9B02-B9019A72E402}"/>
                </a:ext>
              </a:extLst>
            </p:cNvPr>
            <p:cNvSpPr txBox="1"/>
            <p:nvPr/>
          </p:nvSpPr>
          <p:spPr>
            <a:xfrm>
              <a:off x="1422167" y="3384874"/>
              <a:ext cx="318133" cy="307777"/>
            </a:xfrm>
            <a:prstGeom prst="rect">
              <a:avLst/>
            </a:prstGeom>
            <a:noFill/>
          </p:spPr>
          <p:txBody>
            <a:bodyPr wrap="square" rtlCol="0" anchor="ctr">
              <a:spAutoFit/>
            </a:bodyPr>
            <a:lstStyle/>
            <a:p>
              <a:pPr algn="r"/>
              <a:r>
                <a:rPr lang="en-US" sz="1400" dirty="0"/>
                <a:t>…</a:t>
              </a:r>
            </a:p>
          </p:txBody>
        </p:sp>
      </p:grpSp>
      <p:grpSp>
        <p:nvGrpSpPr>
          <p:cNvPr id="164" name="Group 163">
            <a:extLst>
              <a:ext uri="{FF2B5EF4-FFF2-40B4-BE49-F238E27FC236}">
                <a16:creationId xmlns:a16="http://schemas.microsoft.com/office/drawing/2014/main" id="{678DA622-3573-5149-B28B-EC3B119FE48A}"/>
              </a:ext>
            </a:extLst>
          </p:cNvPr>
          <p:cNvGrpSpPr/>
          <p:nvPr/>
        </p:nvGrpSpPr>
        <p:grpSpPr>
          <a:xfrm>
            <a:off x="4048981" y="2276811"/>
            <a:ext cx="309292" cy="2080154"/>
            <a:chOff x="4048981" y="2449655"/>
            <a:chExt cx="309292" cy="2080154"/>
          </a:xfrm>
        </p:grpSpPr>
        <p:cxnSp>
          <p:nvCxnSpPr>
            <p:cNvPr id="25" name="Straight Arrow Connector 24">
              <a:extLst>
                <a:ext uri="{FF2B5EF4-FFF2-40B4-BE49-F238E27FC236}">
                  <a16:creationId xmlns:a16="http://schemas.microsoft.com/office/drawing/2014/main" id="{5144A887-01AD-3F4C-8E5C-B1DD8D75B14A}"/>
                </a:ext>
              </a:extLst>
            </p:cNvPr>
            <p:cNvCxnSpPr/>
            <p:nvPr/>
          </p:nvCxnSpPr>
          <p:spPr>
            <a:xfrm flipV="1">
              <a:off x="4250790" y="3816136"/>
              <a:ext cx="0" cy="3057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A3F2A67A-B5FB-164C-926D-BA967F802E27}"/>
                    </a:ext>
                  </a:extLst>
                </p:cNvPr>
                <p:cNvSpPr/>
                <p:nvPr/>
              </p:nvSpPr>
              <p:spPr>
                <a:xfrm>
                  <a:off x="4100334" y="4156159"/>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𝑛</m:t>
                            </m:r>
                          </m:sub>
                        </m:sSub>
                      </m:oMath>
                    </m:oMathPara>
                  </a14:m>
                  <a:endParaRPr lang="en-US" sz="1600" dirty="0">
                    <a:solidFill>
                      <a:schemeClr val="accent2">
                        <a:lumMod val="50000"/>
                      </a:schemeClr>
                    </a:solidFill>
                  </a:endParaRPr>
                </a:p>
              </p:txBody>
            </p:sp>
          </mc:Choice>
          <mc:Fallback xmlns="">
            <p:sp>
              <p:nvSpPr>
                <p:cNvPr id="31" name="Rectangle 30">
                  <a:extLst>
                    <a:ext uri="{FF2B5EF4-FFF2-40B4-BE49-F238E27FC236}">
                      <a16:creationId xmlns:a16="http://schemas.microsoft.com/office/drawing/2014/main" id="{A3F2A67A-B5FB-164C-926D-BA967F802E27}"/>
                    </a:ext>
                  </a:extLst>
                </p:cNvPr>
                <p:cNvSpPr>
                  <a:spLocks noRot="1" noChangeAspect="1" noMove="1" noResize="1" noEditPoints="1" noAdjustHandles="1" noChangeArrowheads="1" noChangeShapeType="1" noTextEdit="1"/>
                </p:cNvSpPr>
                <p:nvPr/>
              </p:nvSpPr>
              <p:spPr>
                <a:xfrm>
                  <a:off x="4100334" y="4156159"/>
                  <a:ext cx="257939" cy="217670"/>
                </a:xfrm>
                <a:prstGeom prst="rect">
                  <a:avLst/>
                </a:prstGeom>
                <a:blipFill>
                  <a:blip r:embed="rId19"/>
                  <a:stretch>
                    <a:fillRect l="-4545" r="-9091" b="-25000"/>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827CC7D-A3F7-BE4B-A294-A33CC0F354C5}"/>
                    </a:ext>
                  </a:extLst>
                </p:cNvPr>
                <p:cNvSpPr/>
                <p:nvPr/>
              </p:nvSpPr>
              <p:spPr>
                <a:xfrm>
                  <a:off x="4100334" y="2449655"/>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sz="1200" i="1" dirty="0" smtClean="0">
                            <a:solidFill>
                              <a:schemeClr val="accent2">
                                <a:lumMod val="50000"/>
                              </a:schemeClr>
                            </a:solidFill>
                            <a:latin typeface="Cambria Math" panose="02040503050406030204" pitchFamily="18" charset="0"/>
                          </a:rPr>
                          <m:t>[</m:t>
                        </m:r>
                        <m:r>
                          <a:rPr lang="en-US" sz="1200" b="0" i="1" dirty="0" smtClean="0">
                            <a:solidFill>
                              <a:schemeClr val="accent2">
                                <a:lumMod val="50000"/>
                              </a:schemeClr>
                            </a:solidFill>
                            <a:latin typeface="Cambria Math" panose="02040503050406030204" pitchFamily="18" charset="0"/>
                          </a:rPr>
                          <m:t>/</m:t>
                        </m:r>
                        <m:r>
                          <a:rPr lang="en-US" sz="1200" i="1" dirty="0">
                            <a:solidFill>
                              <a:schemeClr val="accent2">
                                <a:lumMod val="50000"/>
                              </a:schemeClr>
                            </a:solidFill>
                            <a:latin typeface="Cambria Math" panose="02040503050406030204" pitchFamily="18" charset="0"/>
                          </a:rPr>
                          <m:t>𝑠</m:t>
                        </m:r>
                        <m:r>
                          <a:rPr lang="en-US" sz="1200" i="1" dirty="0" smtClean="0">
                            <a:solidFill>
                              <a:schemeClr val="accent2">
                                <a:lumMod val="50000"/>
                              </a:schemeClr>
                            </a:solidFill>
                            <a:latin typeface="Cambria Math" panose="02040503050406030204" pitchFamily="18" charset="0"/>
                          </a:rPr>
                          <m:t>]</m:t>
                        </m:r>
                      </m:oMath>
                    </m:oMathPara>
                  </a14:m>
                  <a:endParaRPr lang="en-US" sz="1600" dirty="0">
                    <a:solidFill>
                      <a:schemeClr val="accent2">
                        <a:lumMod val="50000"/>
                      </a:schemeClr>
                    </a:solidFill>
                  </a:endParaRPr>
                </a:p>
              </p:txBody>
            </p:sp>
          </mc:Choice>
          <mc:Fallback xmlns="">
            <p:sp>
              <p:nvSpPr>
                <p:cNvPr id="40" name="Rectangle 39">
                  <a:extLst>
                    <a:ext uri="{FF2B5EF4-FFF2-40B4-BE49-F238E27FC236}">
                      <a16:creationId xmlns:a16="http://schemas.microsoft.com/office/drawing/2014/main" id="{1827CC7D-A3F7-BE4B-A294-A33CC0F354C5}"/>
                    </a:ext>
                  </a:extLst>
                </p:cNvPr>
                <p:cNvSpPr>
                  <a:spLocks noRot="1" noChangeAspect="1" noMove="1" noResize="1" noEditPoints="1" noAdjustHandles="1" noChangeArrowheads="1" noChangeShapeType="1" noTextEdit="1"/>
                </p:cNvSpPr>
                <p:nvPr/>
              </p:nvSpPr>
              <p:spPr>
                <a:xfrm>
                  <a:off x="4100334" y="2449655"/>
                  <a:ext cx="257939" cy="217670"/>
                </a:xfrm>
                <a:prstGeom prst="rect">
                  <a:avLst/>
                </a:prstGeom>
                <a:blipFill>
                  <a:blip r:embed="rId20"/>
                  <a:stretch>
                    <a:fillRect l="-31818" r="-18182" b="-21053"/>
                  </a:stretch>
                </a:blipFill>
                <a:ln>
                  <a:solidFill>
                    <a:schemeClr val="accent2">
                      <a:lumMod val="50000"/>
                    </a:schemeClr>
                  </a:solid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F67DB181-4DAD-2848-9F69-F1BF9879D61A}"/>
                </a:ext>
              </a:extLst>
            </p:cNvPr>
            <p:cNvCxnSpPr>
              <a:cxnSpLocks/>
            </p:cNvCxnSpPr>
            <p:nvPr/>
          </p:nvCxnSpPr>
          <p:spPr>
            <a:xfrm flipV="1">
              <a:off x="4240978" y="2667325"/>
              <a:ext cx="0" cy="72078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B4652657-3ED9-DF44-BE31-6B099B96F51E}"/>
                </a:ext>
              </a:extLst>
            </p:cNvPr>
            <p:cNvCxnSpPr/>
            <p:nvPr/>
          </p:nvCxnSpPr>
          <p:spPr>
            <a:xfrm flipV="1">
              <a:off x="4048981" y="4372265"/>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4873850-F201-C04D-8384-00FAC7133502}"/>
                </a:ext>
              </a:extLst>
            </p:cNvPr>
            <p:cNvCxnSpPr>
              <a:cxnSpLocks/>
            </p:cNvCxnSpPr>
            <p:nvPr/>
          </p:nvCxnSpPr>
          <p:spPr>
            <a:xfrm>
              <a:off x="4055376" y="3816136"/>
              <a:ext cx="0" cy="705216"/>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D6D1AC5F-9729-8B4F-A752-D2C85860A106}"/>
              </a:ext>
            </a:extLst>
          </p:cNvPr>
          <p:cNvGrpSpPr/>
          <p:nvPr/>
        </p:nvGrpSpPr>
        <p:grpSpPr>
          <a:xfrm>
            <a:off x="3543851" y="2166550"/>
            <a:ext cx="479774" cy="2037645"/>
            <a:chOff x="3543851" y="2339394"/>
            <a:chExt cx="479774" cy="2037645"/>
          </a:xfrm>
        </p:grpSpPr>
        <p:grpSp>
          <p:nvGrpSpPr>
            <p:cNvPr id="81" name="Group 80">
              <a:extLst>
                <a:ext uri="{FF2B5EF4-FFF2-40B4-BE49-F238E27FC236}">
                  <a16:creationId xmlns:a16="http://schemas.microsoft.com/office/drawing/2014/main" id="{585F74F8-6831-1C4B-9AA2-3560F28E6970}"/>
                </a:ext>
              </a:extLst>
            </p:cNvPr>
            <p:cNvGrpSpPr/>
            <p:nvPr/>
          </p:nvGrpSpPr>
          <p:grpSpPr>
            <a:xfrm>
              <a:off x="3543851" y="2339394"/>
              <a:ext cx="186145" cy="1066336"/>
              <a:chOff x="3543851" y="2339393"/>
              <a:chExt cx="186145" cy="1262427"/>
            </a:xfrm>
          </p:grpSpPr>
          <p:cxnSp>
            <p:nvCxnSpPr>
              <p:cNvPr id="73" name="Straight Connector 72">
                <a:extLst>
                  <a:ext uri="{FF2B5EF4-FFF2-40B4-BE49-F238E27FC236}">
                    <a16:creationId xmlns:a16="http://schemas.microsoft.com/office/drawing/2014/main" id="{BC57930F-3C9A-6443-B189-B02EB22AA8EA}"/>
                  </a:ext>
                </a:extLst>
              </p:cNvPr>
              <p:cNvCxnSpPr>
                <a:cxnSpLocks/>
              </p:cNvCxnSpPr>
              <p:nvPr/>
            </p:nvCxnSpPr>
            <p:spPr>
              <a:xfrm>
                <a:off x="3729996" y="2339393"/>
                <a:ext cx="0" cy="1262427"/>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CE5D26BC-A6F2-4B43-B62A-7097C6B56125}"/>
                  </a:ext>
                </a:extLst>
              </p:cNvPr>
              <p:cNvCxnSpPr>
                <a:cxnSpLocks/>
              </p:cNvCxnSpPr>
              <p:nvPr/>
            </p:nvCxnSpPr>
            <p:spPr>
              <a:xfrm rot="5400000" flipH="1" flipV="1">
                <a:off x="3582564" y="2308339"/>
                <a:ext cx="102323"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C26BB122-E3A7-1A4C-98AC-6416B5238792}"/>
                </a:ext>
              </a:extLst>
            </p:cNvPr>
            <p:cNvSpPr txBox="1"/>
            <p:nvPr/>
          </p:nvSpPr>
          <p:spPr>
            <a:xfrm>
              <a:off x="3692286" y="4069262"/>
              <a:ext cx="318133" cy="307777"/>
            </a:xfrm>
            <a:prstGeom prst="rect">
              <a:avLst/>
            </a:prstGeom>
            <a:noFill/>
          </p:spPr>
          <p:txBody>
            <a:bodyPr wrap="square" rtlCol="0" anchor="ctr">
              <a:spAutoFit/>
            </a:bodyPr>
            <a:lstStyle/>
            <a:p>
              <a:pPr algn="ctr"/>
              <a:r>
                <a:rPr lang="en-US" sz="1400" dirty="0">
                  <a:solidFill>
                    <a:schemeClr val="accent2">
                      <a:lumMod val="50000"/>
                    </a:schemeClr>
                  </a:solidFill>
                </a:rPr>
                <a:t>…</a:t>
              </a:r>
            </a:p>
          </p:txBody>
        </p:sp>
        <p:sp>
          <p:nvSpPr>
            <p:cNvPr id="125" name="TextBox 124">
              <a:extLst>
                <a:ext uri="{FF2B5EF4-FFF2-40B4-BE49-F238E27FC236}">
                  <a16:creationId xmlns:a16="http://schemas.microsoft.com/office/drawing/2014/main" id="{F6B66AED-B88F-E542-BFB5-8EC5731ED925}"/>
                </a:ext>
              </a:extLst>
            </p:cNvPr>
            <p:cNvSpPr txBox="1"/>
            <p:nvPr/>
          </p:nvSpPr>
          <p:spPr>
            <a:xfrm>
              <a:off x="3705492" y="2385088"/>
              <a:ext cx="318133" cy="307777"/>
            </a:xfrm>
            <a:prstGeom prst="rect">
              <a:avLst/>
            </a:prstGeom>
            <a:noFill/>
          </p:spPr>
          <p:txBody>
            <a:bodyPr wrap="square" rtlCol="0" anchor="ctr">
              <a:spAutoFit/>
            </a:bodyPr>
            <a:lstStyle/>
            <a:p>
              <a:pPr algn="ctr"/>
              <a:r>
                <a:rPr lang="en-US" sz="1400" dirty="0">
                  <a:solidFill>
                    <a:schemeClr val="accent2">
                      <a:lumMod val="50000"/>
                    </a:schemeClr>
                  </a:solidFill>
                </a:rPr>
                <a:t>…</a:t>
              </a:r>
            </a:p>
          </p:txBody>
        </p:sp>
      </p:grpSp>
      <p:sp>
        <p:nvSpPr>
          <p:cNvPr id="94" name="Rounded Rectangle 93">
            <a:extLst>
              <a:ext uri="{FF2B5EF4-FFF2-40B4-BE49-F238E27FC236}">
                <a16:creationId xmlns:a16="http://schemas.microsoft.com/office/drawing/2014/main" id="{47E1DD7A-E7E6-2544-8184-ACCCEB1CE50C}"/>
              </a:ext>
            </a:extLst>
          </p:cNvPr>
          <p:cNvSpPr/>
          <p:nvPr/>
        </p:nvSpPr>
        <p:spPr>
          <a:xfrm>
            <a:off x="2596739" y="2812110"/>
            <a:ext cx="1761519" cy="207190"/>
          </a:xfrm>
          <a:prstGeom prst="round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chemeClr val="accent4">
                    <a:lumMod val="50000"/>
                  </a:schemeClr>
                </a:solidFill>
                <a:latin typeface="Garamond" panose="02020404030301010803" pitchFamily="18" charset="0"/>
              </a:rPr>
              <a:t>x-Attention</a:t>
            </a:r>
          </a:p>
        </p:txBody>
      </p:sp>
      <p:graphicFrame>
        <p:nvGraphicFramePr>
          <p:cNvPr id="165" name="Diagram 164">
            <a:extLst>
              <a:ext uri="{FF2B5EF4-FFF2-40B4-BE49-F238E27FC236}">
                <a16:creationId xmlns:a16="http://schemas.microsoft.com/office/drawing/2014/main" id="{13B4C31B-DFBC-FB4F-ADFB-6D383303AC81}"/>
              </a:ext>
            </a:extLst>
          </p:cNvPr>
          <p:cNvGraphicFramePr/>
          <p:nvPr>
            <p:extLst>
              <p:ext uri="{D42A27DB-BD31-4B8C-83A1-F6EECF244321}">
                <p14:modId xmlns:p14="http://schemas.microsoft.com/office/powerpoint/2010/main" val="2762761055"/>
              </p:ext>
            </p:extLst>
          </p:nvPr>
        </p:nvGraphicFramePr>
        <p:xfrm>
          <a:off x="235367" y="4871426"/>
          <a:ext cx="4259765" cy="579513"/>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
        <p:nvSpPr>
          <p:cNvPr id="168" name="Rounded Rectangle 167">
            <a:extLst>
              <a:ext uri="{FF2B5EF4-FFF2-40B4-BE49-F238E27FC236}">
                <a16:creationId xmlns:a16="http://schemas.microsoft.com/office/drawing/2014/main" id="{09B82D32-7EF3-404D-A083-322A4300CBB2}"/>
              </a:ext>
            </a:extLst>
          </p:cNvPr>
          <p:cNvSpPr/>
          <p:nvPr/>
        </p:nvSpPr>
        <p:spPr>
          <a:xfrm>
            <a:off x="475784" y="3699063"/>
            <a:ext cx="381530" cy="312634"/>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accent4">
                    <a:lumMod val="50000"/>
                  </a:schemeClr>
                </a:solidFill>
                <a:latin typeface="Garamond" panose="02020404030301010803" pitchFamily="18" charset="0"/>
              </a:rPr>
              <a:t>Self Attn</a:t>
            </a:r>
          </a:p>
        </p:txBody>
      </p:sp>
      <p:sp>
        <p:nvSpPr>
          <p:cNvPr id="169" name="Rounded Rectangle 168">
            <a:extLst>
              <a:ext uri="{FF2B5EF4-FFF2-40B4-BE49-F238E27FC236}">
                <a16:creationId xmlns:a16="http://schemas.microsoft.com/office/drawing/2014/main" id="{18EDCF6E-FF08-9341-B8ED-3C5F5F91BB74}"/>
              </a:ext>
            </a:extLst>
          </p:cNvPr>
          <p:cNvSpPr/>
          <p:nvPr/>
        </p:nvSpPr>
        <p:spPr>
          <a:xfrm>
            <a:off x="3916235" y="3279360"/>
            <a:ext cx="412295" cy="304978"/>
          </a:xfrm>
          <a:prstGeom prst="roundRect">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000" dirty="0">
                <a:solidFill>
                  <a:schemeClr val="accent4">
                    <a:lumMod val="50000"/>
                  </a:schemeClr>
                </a:solidFill>
                <a:latin typeface="Garamond" panose="02020404030301010803" pitchFamily="18" charset="0"/>
              </a:rPr>
              <a:t>Self Attn</a:t>
            </a:r>
          </a:p>
        </p:txBody>
      </p:sp>
      <p:sp>
        <p:nvSpPr>
          <p:cNvPr id="170" name="TextBox 169">
            <a:extLst>
              <a:ext uri="{FF2B5EF4-FFF2-40B4-BE49-F238E27FC236}">
                <a16:creationId xmlns:a16="http://schemas.microsoft.com/office/drawing/2014/main" id="{292ED355-E923-9F48-84F7-0F873052C207}"/>
              </a:ext>
            </a:extLst>
          </p:cNvPr>
          <p:cNvSpPr txBox="1"/>
          <p:nvPr/>
        </p:nvSpPr>
        <p:spPr>
          <a:xfrm>
            <a:off x="201210" y="1964050"/>
            <a:ext cx="1108168" cy="369332"/>
          </a:xfrm>
          <a:prstGeom prst="rect">
            <a:avLst/>
          </a:prstGeom>
          <a:noFill/>
        </p:spPr>
        <p:txBody>
          <a:bodyPr wrap="square" rtlCol="0">
            <a:spAutoFit/>
          </a:bodyPr>
          <a:lstStyle/>
          <a:p>
            <a:r>
              <a:rPr lang="en-US" dirty="0">
                <a:solidFill>
                  <a:srgbClr val="C00000"/>
                </a:solidFill>
                <a:latin typeface="Garamond" panose="02020404030301010803" pitchFamily="18" charset="0"/>
              </a:rPr>
              <a:t>Evolution</a:t>
            </a:r>
          </a:p>
        </p:txBody>
      </p:sp>
      <p:sp>
        <p:nvSpPr>
          <p:cNvPr id="171" name="TextBox 170">
            <a:extLst>
              <a:ext uri="{FF2B5EF4-FFF2-40B4-BE49-F238E27FC236}">
                <a16:creationId xmlns:a16="http://schemas.microsoft.com/office/drawing/2014/main" id="{10AE6BCB-3BBE-E24C-BD62-E4AF1C2C6305}"/>
              </a:ext>
            </a:extLst>
          </p:cNvPr>
          <p:cNvSpPr txBox="1"/>
          <p:nvPr/>
        </p:nvSpPr>
        <p:spPr>
          <a:xfrm>
            <a:off x="4935013" y="1964050"/>
            <a:ext cx="1571724" cy="369332"/>
          </a:xfrm>
          <a:prstGeom prst="rect">
            <a:avLst/>
          </a:prstGeom>
          <a:noFill/>
        </p:spPr>
        <p:txBody>
          <a:bodyPr wrap="square" rtlCol="0">
            <a:spAutoFit/>
          </a:bodyPr>
          <a:lstStyle/>
          <a:p>
            <a:r>
              <a:rPr lang="en-US" dirty="0">
                <a:solidFill>
                  <a:srgbClr val="C00000"/>
                </a:solidFill>
                <a:latin typeface="Garamond" panose="02020404030301010803" pitchFamily="18" charset="0"/>
              </a:rPr>
              <a:t>Abstraction</a:t>
            </a:r>
          </a:p>
        </p:txBody>
      </p:sp>
      <p:sp>
        <p:nvSpPr>
          <p:cNvPr id="173" name="Alternate Process 172">
            <a:extLst>
              <a:ext uri="{FF2B5EF4-FFF2-40B4-BE49-F238E27FC236}">
                <a16:creationId xmlns:a16="http://schemas.microsoft.com/office/drawing/2014/main" id="{A8C258A8-71BD-AB46-913E-64C8BBFA8316}"/>
              </a:ext>
            </a:extLst>
          </p:cNvPr>
          <p:cNvSpPr/>
          <p:nvPr/>
        </p:nvSpPr>
        <p:spPr>
          <a:xfrm>
            <a:off x="5227349" y="3930827"/>
            <a:ext cx="3549001" cy="672853"/>
          </a:xfrm>
          <a:prstGeom prst="flowChartAlternateProcess">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dirty="0">
              <a:solidFill>
                <a:schemeClr val="accent2">
                  <a:lumMod val="50000"/>
                </a:schemeClr>
              </a:solidFill>
              <a:latin typeface="Garamond" panose="02020404030301010803" pitchFamily="18" charset="0"/>
            </a:endParaRPr>
          </a:p>
        </p:txBody>
      </p:sp>
      <p:cxnSp>
        <p:nvCxnSpPr>
          <p:cNvPr id="174" name="Straight Arrow Connector 173">
            <a:extLst>
              <a:ext uri="{FF2B5EF4-FFF2-40B4-BE49-F238E27FC236}">
                <a16:creationId xmlns:a16="http://schemas.microsoft.com/office/drawing/2014/main" id="{4B94895A-5B70-CE4B-8BF2-F8B06A1B32F1}"/>
              </a:ext>
            </a:extLst>
          </p:cNvPr>
          <p:cNvCxnSpPr/>
          <p:nvPr/>
        </p:nvCxnSpPr>
        <p:spPr>
          <a:xfrm flipV="1">
            <a:off x="5365995" y="4675516"/>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393425C-2FAE-4C40-A32F-554B373FF610}"/>
              </a:ext>
            </a:extLst>
          </p:cNvPr>
          <p:cNvCxnSpPr/>
          <p:nvPr/>
        </p:nvCxnSpPr>
        <p:spPr>
          <a:xfrm flipV="1">
            <a:off x="5738961" y="4673929"/>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1C8EC0E-538B-D94B-A0F6-9A9E580D6708}"/>
              </a:ext>
            </a:extLst>
          </p:cNvPr>
          <p:cNvCxnSpPr/>
          <p:nvPr/>
        </p:nvCxnSpPr>
        <p:spPr>
          <a:xfrm flipV="1">
            <a:off x="6066413" y="4662501"/>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8FCF879B-82FC-5D43-BF24-81AE067D0B18}"/>
              </a:ext>
            </a:extLst>
          </p:cNvPr>
          <p:cNvCxnSpPr/>
          <p:nvPr/>
        </p:nvCxnSpPr>
        <p:spPr>
          <a:xfrm flipV="1">
            <a:off x="6643217" y="4662501"/>
            <a:ext cx="0" cy="3285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8" name="Rectangle 177">
                <a:extLst>
                  <a:ext uri="{FF2B5EF4-FFF2-40B4-BE49-F238E27FC236}">
                    <a16:creationId xmlns:a16="http://schemas.microsoft.com/office/drawing/2014/main" id="{6A7AFB15-40A1-9D49-9F5E-F1B59B27E236}"/>
                  </a:ext>
                </a:extLst>
              </p:cNvPr>
              <p:cNvSpPr/>
              <p:nvPr/>
            </p:nvSpPr>
            <p:spPr>
              <a:xfrm>
                <a:off x="5259329" y="5010912"/>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1</m:t>
                          </m:r>
                        </m:sub>
                      </m:sSub>
                    </m:oMath>
                  </m:oMathPara>
                </a14:m>
                <a:endParaRPr lang="en-US" sz="1600" dirty="0">
                  <a:solidFill>
                    <a:schemeClr val="accent1">
                      <a:lumMod val="50000"/>
                    </a:schemeClr>
                  </a:solidFill>
                </a:endParaRPr>
              </a:p>
            </p:txBody>
          </p:sp>
        </mc:Choice>
        <mc:Fallback xmlns="">
          <p:sp>
            <p:nvSpPr>
              <p:cNvPr id="178" name="Rectangle 177">
                <a:extLst>
                  <a:ext uri="{FF2B5EF4-FFF2-40B4-BE49-F238E27FC236}">
                    <a16:creationId xmlns:a16="http://schemas.microsoft.com/office/drawing/2014/main" id="{6A7AFB15-40A1-9D49-9F5E-F1B59B27E236}"/>
                  </a:ext>
                </a:extLst>
              </p:cNvPr>
              <p:cNvSpPr>
                <a:spLocks noRot="1" noChangeAspect="1" noMove="1" noResize="1" noEditPoints="1" noAdjustHandles="1" noChangeArrowheads="1" noChangeShapeType="1" noTextEdit="1"/>
              </p:cNvSpPr>
              <p:nvPr/>
            </p:nvSpPr>
            <p:spPr>
              <a:xfrm>
                <a:off x="5259329" y="5010912"/>
                <a:ext cx="257939" cy="217670"/>
              </a:xfrm>
              <a:prstGeom prst="rect">
                <a:avLst/>
              </a:prstGeom>
              <a:blipFill>
                <a:blip r:embed="rId26"/>
                <a:stretch>
                  <a:fillRect r="-1363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Rectangle 178">
                <a:extLst>
                  <a:ext uri="{FF2B5EF4-FFF2-40B4-BE49-F238E27FC236}">
                    <a16:creationId xmlns:a16="http://schemas.microsoft.com/office/drawing/2014/main" id="{C6669257-49C3-F844-94C9-27394E439E63}"/>
                  </a:ext>
                </a:extLst>
              </p:cNvPr>
              <p:cNvSpPr/>
              <p:nvPr/>
            </p:nvSpPr>
            <p:spPr>
              <a:xfrm>
                <a:off x="5609992" y="5010912"/>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2</m:t>
                          </m:r>
                        </m:sub>
                      </m:sSub>
                    </m:oMath>
                  </m:oMathPara>
                </a14:m>
                <a:endParaRPr lang="en-US" sz="1600" dirty="0">
                  <a:solidFill>
                    <a:schemeClr val="accent1">
                      <a:lumMod val="50000"/>
                    </a:schemeClr>
                  </a:solidFill>
                </a:endParaRPr>
              </a:p>
            </p:txBody>
          </p:sp>
        </mc:Choice>
        <mc:Fallback xmlns="">
          <p:sp>
            <p:nvSpPr>
              <p:cNvPr id="179" name="Rectangle 178">
                <a:extLst>
                  <a:ext uri="{FF2B5EF4-FFF2-40B4-BE49-F238E27FC236}">
                    <a16:creationId xmlns:a16="http://schemas.microsoft.com/office/drawing/2014/main" id="{C6669257-49C3-F844-94C9-27394E439E63}"/>
                  </a:ext>
                </a:extLst>
              </p:cNvPr>
              <p:cNvSpPr>
                <a:spLocks noRot="1" noChangeAspect="1" noMove="1" noResize="1" noEditPoints="1" noAdjustHandles="1" noChangeArrowheads="1" noChangeShapeType="1" noTextEdit="1"/>
              </p:cNvSpPr>
              <p:nvPr/>
            </p:nvSpPr>
            <p:spPr>
              <a:xfrm>
                <a:off x="5609992" y="5010912"/>
                <a:ext cx="257939" cy="217670"/>
              </a:xfrm>
              <a:prstGeom prst="rect">
                <a:avLst/>
              </a:prstGeom>
              <a:blipFill>
                <a:blip r:embed="rId27"/>
                <a:stretch>
                  <a:fillRect r="-1363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391A68EC-C19C-134D-97F8-9845DC70531A}"/>
                  </a:ext>
                </a:extLst>
              </p:cNvPr>
              <p:cNvSpPr/>
              <p:nvPr/>
            </p:nvSpPr>
            <p:spPr>
              <a:xfrm>
                <a:off x="5937444" y="5010912"/>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3</m:t>
                          </m:r>
                        </m:sub>
                      </m:sSub>
                    </m:oMath>
                  </m:oMathPara>
                </a14:m>
                <a:endParaRPr lang="en-US" sz="1600" dirty="0">
                  <a:solidFill>
                    <a:schemeClr val="accent1">
                      <a:lumMod val="50000"/>
                    </a:schemeClr>
                  </a:solidFill>
                </a:endParaRPr>
              </a:p>
            </p:txBody>
          </p:sp>
        </mc:Choice>
        <mc:Fallback xmlns="">
          <p:sp>
            <p:nvSpPr>
              <p:cNvPr id="180" name="Rectangle 179">
                <a:extLst>
                  <a:ext uri="{FF2B5EF4-FFF2-40B4-BE49-F238E27FC236}">
                    <a16:creationId xmlns:a16="http://schemas.microsoft.com/office/drawing/2014/main" id="{391A68EC-C19C-134D-97F8-9845DC70531A}"/>
                  </a:ext>
                </a:extLst>
              </p:cNvPr>
              <p:cNvSpPr>
                <a:spLocks noRot="1" noChangeAspect="1" noMove="1" noResize="1" noEditPoints="1" noAdjustHandles="1" noChangeArrowheads="1" noChangeShapeType="1" noTextEdit="1"/>
              </p:cNvSpPr>
              <p:nvPr/>
            </p:nvSpPr>
            <p:spPr>
              <a:xfrm>
                <a:off x="5937444" y="5010912"/>
                <a:ext cx="257939" cy="217670"/>
              </a:xfrm>
              <a:prstGeom prst="rect">
                <a:avLst/>
              </a:prstGeom>
              <a:blipFill>
                <a:blip r:embed="rId28"/>
                <a:stretch>
                  <a:fillRect r="-1363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Rectangle 180">
                <a:extLst>
                  <a:ext uri="{FF2B5EF4-FFF2-40B4-BE49-F238E27FC236}">
                    <a16:creationId xmlns:a16="http://schemas.microsoft.com/office/drawing/2014/main" id="{E5AD2A1A-CB17-D446-8EB5-9FA546F5E32F}"/>
                  </a:ext>
                </a:extLst>
              </p:cNvPr>
              <p:cNvSpPr/>
              <p:nvPr/>
            </p:nvSpPr>
            <p:spPr>
              <a:xfrm>
                <a:off x="6514248" y="5010912"/>
                <a:ext cx="257939" cy="2176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1">
                                  <a:lumMod val="50000"/>
                                </a:schemeClr>
                              </a:solidFill>
                              <a:latin typeface="Cambria Math" panose="02040503050406030204" pitchFamily="18" charset="0"/>
                            </a:rPr>
                          </m:ctrlPr>
                        </m:sSubPr>
                        <m:e>
                          <m:r>
                            <a:rPr lang="en-US" sz="1600" b="0" i="1" smtClean="0">
                              <a:solidFill>
                                <a:schemeClr val="accent1">
                                  <a:lumMod val="50000"/>
                                </a:schemeClr>
                              </a:solidFill>
                              <a:latin typeface="Cambria Math" panose="02040503050406030204" pitchFamily="18" charset="0"/>
                            </a:rPr>
                            <m:t>𝑥</m:t>
                          </m:r>
                        </m:e>
                        <m:sub>
                          <m:r>
                            <a:rPr lang="en-US" sz="1600" b="0" i="1" smtClean="0">
                              <a:solidFill>
                                <a:schemeClr val="accent1">
                                  <a:lumMod val="50000"/>
                                </a:schemeClr>
                              </a:solidFill>
                              <a:latin typeface="Cambria Math" panose="02040503050406030204" pitchFamily="18" charset="0"/>
                            </a:rPr>
                            <m:t>𝑚</m:t>
                          </m:r>
                        </m:sub>
                      </m:sSub>
                    </m:oMath>
                  </m:oMathPara>
                </a14:m>
                <a:endParaRPr lang="en-US" sz="1600" dirty="0">
                  <a:solidFill>
                    <a:schemeClr val="accent1">
                      <a:lumMod val="50000"/>
                    </a:schemeClr>
                  </a:solidFill>
                </a:endParaRPr>
              </a:p>
            </p:txBody>
          </p:sp>
        </mc:Choice>
        <mc:Fallback xmlns="">
          <p:sp>
            <p:nvSpPr>
              <p:cNvPr id="181" name="Rectangle 180">
                <a:extLst>
                  <a:ext uri="{FF2B5EF4-FFF2-40B4-BE49-F238E27FC236}">
                    <a16:creationId xmlns:a16="http://schemas.microsoft.com/office/drawing/2014/main" id="{E5AD2A1A-CB17-D446-8EB5-9FA546F5E32F}"/>
                  </a:ext>
                </a:extLst>
              </p:cNvPr>
              <p:cNvSpPr>
                <a:spLocks noRot="1" noChangeAspect="1" noMove="1" noResize="1" noEditPoints="1" noAdjustHandles="1" noChangeArrowheads="1" noChangeShapeType="1" noTextEdit="1"/>
              </p:cNvSpPr>
              <p:nvPr/>
            </p:nvSpPr>
            <p:spPr>
              <a:xfrm>
                <a:off x="6514248" y="5010912"/>
                <a:ext cx="257939" cy="217670"/>
              </a:xfrm>
              <a:prstGeom prst="rect">
                <a:avLst/>
              </a:prstGeom>
              <a:blipFill>
                <a:blip r:embed="rId29"/>
                <a:stretch>
                  <a:fillRect l="-18182" r="-9091" b="-15789"/>
                </a:stretch>
              </a:blipFill>
            </p:spPr>
            <p:txBody>
              <a:bodyPr/>
              <a:lstStyle/>
              <a:p>
                <a:r>
                  <a:rPr lang="en-US">
                    <a:noFill/>
                  </a:rPr>
                  <a:t> </a:t>
                </a:r>
              </a:p>
            </p:txBody>
          </p:sp>
        </mc:Fallback>
      </mc:AlternateContent>
      <p:sp>
        <p:nvSpPr>
          <p:cNvPr id="182" name="TextBox 181">
            <a:extLst>
              <a:ext uri="{FF2B5EF4-FFF2-40B4-BE49-F238E27FC236}">
                <a16:creationId xmlns:a16="http://schemas.microsoft.com/office/drawing/2014/main" id="{328025EB-B966-E24A-8BD9-85545C8A545B}"/>
              </a:ext>
            </a:extLst>
          </p:cNvPr>
          <p:cNvSpPr txBox="1"/>
          <p:nvPr/>
        </p:nvSpPr>
        <p:spPr>
          <a:xfrm>
            <a:off x="6186977" y="4933930"/>
            <a:ext cx="318133" cy="307777"/>
          </a:xfrm>
          <a:prstGeom prst="rect">
            <a:avLst/>
          </a:prstGeom>
          <a:noFill/>
        </p:spPr>
        <p:txBody>
          <a:bodyPr wrap="square" rtlCol="0" anchor="ctr">
            <a:spAutoFit/>
          </a:bodyPr>
          <a:lstStyle/>
          <a:p>
            <a:pPr algn="r"/>
            <a:r>
              <a:rPr lang="en-US" sz="1400" dirty="0"/>
              <a:t>…</a:t>
            </a:r>
          </a:p>
        </p:txBody>
      </p:sp>
      <p:cxnSp>
        <p:nvCxnSpPr>
          <p:cNvPr id="189" name="Straight Arrow Connector 188">
            <a:extLst>
              <a:ext uri="{FF2B5EF4-FFF2-40B4-BE49-F238E27FC236}">
                <a16:creationId xmlns:a16="http://schemas.microsoft.com/office/drawing/2014/main" id="{E2635747-206F-8947-8210-EA2BBB83F6C0}"/>
              </a:ext>
            </a:extLst>
          </p:cNvPr>
          <p:cNvCxnSpPr/>
          <p:nvPr/>
        </p:nvCxnSpPr>
        <p:spPr>
          <a:xfrm flipV="1">
            <a:off x="7158668" y="4658233"/>
            <a:ext cx="0" cy="328595"/>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085F2FB-3A82-3147-B2FD-B6B19C975CBB}"/>
              </a:ext>
            </a:extLst>
          </p:cNvPr>
          <p:cNvCxnSpPr/>
          <p:nvPr/>
        </p:nvCxnSpPr>
        <p:spPr>
          <a:xfrm flipV="1">
            <a:off x="7580621" y="4656646"/>
            <a:ext cx="0" cy="328595"/>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B59A35A-6B96-9948-9FF1-DED7605CA116}"/>
              </a:ext>
            </a:extLst>
          </p:cNvPr>
          <p:cNvCxnSpPr/>
          <p:nvPr/>
        </p:nvCxnSpPr>
        <p:spPr>
          <a:xfrm flipV="1">
            <a:off x="7978832" y="4645218"/>
            <a:ext cx="0" cy="328595"/>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451CEEE3-CCD0-6248-BD30-AC7511CF3E50}"/>
              </a:ext>
            </a:extLst>
          </p:cNvPr>
          <p:cNvCxnSpPr/>
          <p:nvPr/>
        </p:nvCxnSpPr>
        <p:spPr>
          <a:xfrm flipV="1">
            <a:off x="8555635" y="4645218"/>
            <a:ext cx="0" cy="328595"/>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3" name="Rectangle 192">
                <a:extLst>
                  <a:ext uri="{FF2B5EF4-FFF2-40B4-BE49-F238E27FC236}">
                    <a16:creationId xmlns:a16="http://schemas.microsoft.com/office/drawing/2014/main" id="{8D042AC7-A93E-AF40-A688-93157B17736D}"/>
                  </a:ext>
                </a:extLst>
              </p:cNvPr>
              <p:cNvSpPr/>
              <p:nvPr/>
            </p:nvSpPr>
            <p:spPr>
              <a:xfrm>
                <a:off x="7052002" y="5010912"/>
                <a:ext cx="257940" cy="219456"/>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14:m>
                  <m:oMathPara xmlns:m="http://schemas.openxmlformats.org/officeDocument/2006/math">
                    <m:oMathParaPr>
                      <m:jc m:val="right"/>
                    </m:oMathParaPr>
                    <m:oMath xmlns:m="http://schemas.openxmlformats.org/officeDocument/2006/math">
                      <m:r>
                        <a:rPr lang="en-US" sz="1400" b="0" i="1" smtClean="0">
                          <a:solidFill>
                            <a:schemeClr val="accent2">
                              <a:lumMod val="50000"/>
                            </a:schemeClr>
                          </a:solidFill>
                          <a:latin typeface="Cambria Math" panose="02040503050406030204" pitchFamily="18" charset="0"/>
                        </a:rPr>
                        <m:t>[</m:t>
                      </m:r>
                      <m:r>
                        <a:rPr lang="en-US" sz="1400" b="0" i="1" smtClean="0">
                          <a:solidFill>
                            <a:schemeClr val="accent2">
                              <a:lumMod val="50000"/>
                            </a:schemeClr>
                          </a:solidFill>
                          <a:latin typeface="Cambria Math" panose="02040503050406030204" pitchFamily="18" charset="0"/>
                        </a:rPr>
                        <m:t>𝑠</m:t>
                      </m:r>
                      <m:r>
                        <a:rPr lang="en-US" sz="1400" b="0" i="1" smtClean="0">
                          <a:solidFill>
                            <a:schemeClr val="accent2">
                              <a:lumMod val="50000"/>
                            </a:schemeClr>
                          </a:solidFill>
                          <a:latin typeface="Cambria Math" panose="02040503050406030204" pitchFamily="18" charset="0"/>
                        </a:rPr>
                        <m:t>]</m:t>
                      </m:r>
                    </m:oMath>
                  </m:oMathPara>
                </a14:m>
                <a:endParaRPr lang="en-US" sz="1200" dirty="0">
                  <a:solidFill>
                    <a:schemeClr val="accent2">
                      <a:lumMod val="50000"/>
                    </a:schemeClr>
                  </a:solidFill>
                </a:endParaRPr>
              </a:p>
            </p:txBody>
          </p:sp>
        </mc:Choice>
        <mc:Fallback xmlns="">
          <p:sp>
            <p:nvSpPr>
              <p:cNvPr id="193" name="Rectangle 192">
                <a:extLst>
                  <a:ext uri="{FF2B5EF4-FFF2-40B4-BE49-F238E27FC236}">
                    <a16:creationId xmlns:a16="http://schemas.microsoft.com/office/drawing/2014/main" id="{8D042AC7-A93E-AF40-A688-93157B17736D}"/>
                  </a:ext>
                </a:extLst>
              </p:cNvPr>
              <p:cNvSpPr>
                <a:spLocks noRot="1" noChangeAspect="1" noMove="1" noResize="1" noEditPoints="1" noAdjustHandles="1" noChangeArrowheads="1" noChangeShapeType="1" noTextEdit="1"/>
              </p:cNvSpPr>
              <p:nvPr/>
            </p:nvSpPr>
            <p:spPr>
              <a:xfrm>
                <a:off x="7052002" y="5010912"/>
                <a:ext cx="257940" cy="219456"/>
              </a:xfrm>
              <a:prstGeom prst="rect">
                <a:avLst/>
              </a:prstGeom>
              <a:blipFill>
                <a:blip r:embed="rId30"/>
                <a:stretch>
                  <a:fillRect l="-9091" r="-31818"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Rectangle 193">
                <a:extLst>
                  <a:ext uri="{FF2B5EF4-FFF2-40B4-BE49-F238E27FC236}">
                    <a16:creationId xmlns:a16="http://schemas.microsoft.com/office/drawing/2014/main" id="{09EEFDBD-A2A6-5646-B56E-43734AEC0D52}"/>
                  </a:ext>
                </a:extLst>
              </p:cNvPr>
              <p:cNvSpPr/>
              <p:nvPr/>
            </p:nvSpPr>
            <p:spPr>
              <a:xfrm>
                <a:off x="7451652" y="5010912"/>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1</m:t>
                          </m:r>
                        </m:sub>
                      </m:sSub>
                    </m:oMath>
                  </m:oMathPara>
                </a14:m>
                <a:endParaRPr lang="en-US" sz="1600" dirty="0">
                  <a:solidFill>
                    <a:schemeClr val="accent2">
                      <a:lumMod val="50000"/>
                    </a:schemeClr>
                  </a:solidFill>
                </a:endParaRPr>
              </a:p>
            </p:txBody>
          </p:sp>
        </mc:Choice>
        <mc:Fallback xmlns="">
          <p:sp>
            <p:nvSpPr>
              <p:cNvPr id="194" name="Rectangle 193">
                <a:extLst>
                  <a:ext uri="{FF2B5EF4-FFF2-40B4-BE49-F238E27FC236}">
                    <a16:creationId xmlns:a16="http://schemas.microsoft.com/office/drawing/2014/main" id="{09EEFDBD-A2A6-5646-B56E-43734AEC0D52}"/>
                  </a:ext>
                </a:extLst>
              </p:cNvPr>
              <p:cNvSpPr>
                <a:spLocks noRot="1" noChangeAspect="1" noMove="1" noResize="1" noEditPoints="1" noAdjustHandles="1" noChangeArrowheads="1" noChangeShapeType="1" noTextEdit="1"/>
              </p:cNvSpPr>
              <p:nvPr/>
            </p:nvSpPr>
            <p:spPr>
              <a:xfrm>
                <a:off x="7451652" y="5010912"/>
                <a:ext cx="257939" cy="217670"/>
              </a:xfrm>
              <a:prstGeom prst="rect">
                <a:avLst/>
              </a:prstGeom>
              <a:blipFill>
                <a:blip r:embed="rId31"/>
                <a:stretch>
                  <a:fillRect l="-4545" r="-13636"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Rectangle 194">
                <a:extLst>
                  <a:ext uri="{FF2B5EF4-FFF2-40B4-BE49-F238E27FC236}">
                    <a16:creationId xmlns:a16="http://schemas.microsoft.com/office/drawing/2014/main" id="{FDABA34D-E482-464D-B641-E7E670480CEE}"/>
                  </a:ext>
                </a:extLst>
              </p:cNvPr>
              <p:cNvSpPr/>
              <p:nvPr/>
            </p:nvSpPr>
            <p:spPr>
              <a:xfrm>
                <a:off x="7849863" y="5010912"/>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2</m:t>
                          </m:r>
                        </m:sub>
                      </m:sSub>
                    </m:oMath>
                  </m:oMathPara>
                </a14:m>
                <a:endParaRPr lang="en-US" sz="1600" dirty="0">
                  <a:solidFill>
                    <a:schemeClr val="accent2">
                      <a:lumMod val="50000"/>
                    </a:schemeClr>
                  </a:solidFill>
                </a:endParaRPr>
              </a:p>
            </p:txBody>
          </p:sp>
        </mc:Choice>
        <mc:Fallback xmlns="">
          <p:sp>
            <p:nvSpPr>
              <p:cNvPr id="195" name="Rectangle 194">
                <a:extLst>
                  <a:ext uri="{FF2B5EF4-FFF2-40B4-BE49-F238E27FC236}">
                    <a16:creationId xmlns:a16="http://schemas.microsoft.com/office/drawing/2014/main" id="{FDABA34D-E482-464D-B641-E7E670480CEE}"/>
                  </a:ext>
                </a:extLst>
              </p:cNvPr>
              <p:cNvSpPr>
                <a:spLocks noRot="1" noChangeAspect="1" noMove="1" noResize="1" noEditPoints="1" noAdjustHandles="1" noChangeArrowheads="1" noChangeShapeType="1" noTextEdit="1"/>
              </p:cNvSpPr>
              <p:nvPr/>
            </p:nvSpPr>
            <p:spPr>
              <a:xfrm>
                <a:off x="7849863" y="5010912"/>
                <a:ext cx="257939" cy="217670"/>
              </a:xfrm>
              <a:prstGeom prst="rect">
                <a:avLst/>
              </a:prstGeom>
              <a:blipFill>
                <a:blip r:embed="rId32"/>
                <a:stretch>
                  <a:fillRect l="-4545" r="-13636"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D77A640E-21FD-2140-80DD-78F06582B7EA}"/>
                  </a:ext>
                </a:extLst>
              </p:cNvPr>
              <p:cNvSpPr/>
              <p:nvPr/>
            </p:nvSpPr>
            <p:spPr>
              <a:xfrm>
                <a:off x="8426666" y="5010912"/>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𝑛</m:t>
                          </m:r>
                        </m:sub>
                      </m:sSub>
                    </m:oMath>
                  </m:oMathPara>
                </a14:m>
                <a:endParaRPr lang="en-US" sz="1600" dirty="0">
                  <a:solidFill>
                    <a:schemeClr val="accent2">
                      <a:lumMod val="50000"/>
                    </a:schemeClr>
                  </a:solidFill>
                </a:endParaRPr>
              </a:p>
            </p:txBody>
          </p:sp>
        </mc:Choice>
        <mc:Fallback xmlns="">
          <p:sp>
            <p:nvSpPr>
              <p:cNvPr id="196" name="Rectangle 195">
                <a:extLst>
                  <a:ext uri="{FF2B5EF4-FFF2-40B4-BE49-F238E27FC236}">
                    <a16:creationId xmlns:a16="http://schemas.microsoft.com/office/drawing/2014/main" id="{D77A640E-21FD-2140-80DD-78F06582B7EA}"/>
                  </a:ext>
                </a:extLst>
              </p:cNvPr>
              <p:cNvSpPr>
                <a:spLocks noRot="1" noChangeAspect="1" noMove="1" noResize="1" noEditPoints="1" noAdjustHandles="1" noChangeArrowheads="1" noChangeShapeType="1" noTextEdit="1"/>
              </p:cNvSpPr>
              <p:nvPr/>
            </p:nvSpPr>
            <p:spPr>
              <a:xfrm>
                <a:off x="8426666" y="5010912"/>
                <a:ext cx="257939" cy="217670"/>
              </a:xfrm>
              <a:prstGeom prst="rect">
                <a:avLst/>
              </a:prstGeom>
              <a:blipFill>
                <a:blip r:embed="rId33"/>
                <a:stretch>
                  <a:fillRect l="-4348" r="-4348" b="-26316"/>
                </a:stretch>
              </a:blipFill>
              <a:ln>
                <a:solidFill>
                  <a:schemeClr val="accent2">
                    <a:lumMod val="50000"/>
                  </a:schemeClr>
                </a:solidFill>
              </a:ln>
            </p:spPr>
            <p:txBody>
              <a:bodyPr/>
              <a:lstStyle/>
              <a:p>
                <a:r>
                  <a:rPr lang="en-US">
                    <a:noFill/>
                  </a:rPr>
                  <a:t> </a:t>
                </a:r>
              </a:p>
            </p:txBody>
          </p:sp>
        </mc:Fallback>
      </mc:AlternateContent>
      <p:sp>
        <p:nvSpPr>
          <p:cNvPr id="197" name="TextBox 196">
            <a:extLst>
              <a:ext uri="{FF2B5EF4-FFF2-40B4-BE49-F238E27FC236}">
                <a16:creationId xmlns:a16="http://schemas.microsoft.com/office/drawing/2014/main" id="{A87190D1-2711-7144-95B5-4CB3C979011A}"/>
              </a:ext>
            </a:extLst>
          </p:cNvPr>
          <p:cNvSpPr txBox="1"/>
          <p:nvPr/>
        </p:nvSpPr>
        <p:spPr>
          <a:xfrm>
            <a:off x="8088278" y="4933930"/>
            <a:ext cx="318133" cy="307777"/>
          </a:xfrm>
          <a:prstGeom prst="rect">
            <a:avLst/>
          </a:prstGeom>
          <a:noFill/>
        </p:spPr>
        <p:txBody>
          <a:bodyPr wrap="square" rtlCol="0" anchor="ctr">
            <a:spAutoFit/>
          </a:bodyPr>
          <a:lstStyle/>
          <a:p>
            <a:pPr algn="r"/>
            <a:r>
              <a:rPr lang="en-US" sz="1400" dirty="0"/>
              <a:t>…</a:t>
            </a:r>
          </a:p>
        </p:txBody>
      </p:sp>
      <mc:AlternateContent xmlns:mc="http://schemas.openxmlformats.org/markup-compatibility/2006" xmlns:a14="http://schemas.microsoft.com/office/drawing/2010/main">
        <mc:Choice Requires="a14">
          <p:sp>
            <p:nvSpPr>
              <p:cNvPr id="203" name="Rectangle 202">
                <a:extLst>
                  <a:ext uri="{FF2B5EF4-FFF2-40B4-BE49-F238E27FC236}">
                    <a16:creationId xmlns:a16="http://schemas.microsoft.com/office/drawing/2014/main" id="{764F435A-AFCC-BC4A-9AED-9830832B4B19}"/>
                  </a:ext>
                </a:extLst>
              </p:cNvPr>
              <p:cNvSpPr/>
              <p:nvPr/>
            </p:nvSpPr>
            <p:spPr>
              <a:xfrm>
                <a:off x="7046133" y="2676690"/>
                <a:ext cx="257940" cy="219456"/>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1</m:t>
                          </m:r>
                        </m:sub>
                      </m:sSub>
                    </m:oMath>
                  </m:oMathPara>
                </a14:m>
                <a:endParaRPr lang="en-US" sz="1200" dirty="0">
                  <a:solidFill>
                    <a:schemeClr val="accent2">
                      <a:lumMod val="50000"/>
                    </a:schemeClr>
                  </a:solidFill>
                </a:endParaRPr>
              </a:p>
            </p:txBody>
          </p:sp>
        </mc:Choice>
        <mc:Fallback xmlns="">
          <p:sp>
            <p:nvSpPr>
              <p:cNvPr id="203" name="Rectangle 202">
                <a:extLst>
                  <a:ext uri="{FF2B5EF4-FFF2-40B4-BE49-F238E27FC236}">
                    <a16:creationId xmlns:a16="http://schemas.microsoft.com/office/drawing/2014/main" id="{764F435A-AFCC-BC4A-9AED-9830832B4B19}"/>
                  </a:ext>
                </a:extLst>
              </p:cNvPr>
              <p:cNvSpPr>
                <a:spLocks noRot="1" noChangeAspect="1" noMove="1" noResize="1" noEditPoints="1" noAdjustHandles="1" noChangeArrowheads="1" noChangeShapeType="1" noTextEdit="1"/>
              </p:cNvSpPr>
              <p:nvPr/>
            </p:nvSpPr>
            <p:spPr>
              <a:xfrm>
                <a:off x="7046133" y="2676690"/>
                <a:ext cx="257940" cy="219456"/>
              </a:xfrm>
              <a:prstGeom prst="rect">
                <a:avLst/>
              </a:prstGeom>
              <a:blipFill>
                <a:blip r:embed="rId34"/>
                <a:stretch>
                  <a:fillRect l="-4545" r="-13636"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Rectangle 203">
                <a:extLst>
                  <a:ext uri="{FF2B5EF4-FFF2-40B4-BE49-F238E27FC236}">
                    <a16:creationId xmlns:a16="http://schemas.microsoft.com/office/drawing/2014/main" id="{52CDF1F1-7C9E-2043-B73E-7A4E1B0DDF77}"/>
                  </a:ext>
                </a:extLst>
              </p:cNvPr>
              <p:cNvSpPr/>
              <p:nvPr/>
            </p:nvSpPr>
            <p:spPr>
              <a:xfrm>
                <a:off x="7445783" y="2676690"/>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2</m:t>
                          </m:r>
                        </m:sub>
                      </m:sSub>
                    </m:oMath>
                  </m:oMathPara>
                </a14:m>
                <a:endParaRPr lang="en-US" sz="1600" dirty="0">
                  <a:solidFill>
                    <a:schemeClr val="accent2">
                      <a:lumMod val="50000"/>
                    </a:schemeClr>
                  </a:solidFill>
                </a:endParaRPr>
              </a:p>
            </p:txBody>
          </p:sp>
        </mc:Choice>
        <mc:Fallback xmlns="">
          <p:sp>
            <p:nvSpPr>
              <p:cNvPr id="204" name="Rectangle 203">
                <a:extLst>
                  <a:ext uri="{FF2B5EF4-FFF2-40B4-BE49-F238E27FC236}">
                    <a16:creationId xmlns:a16="http://schemas.microsoft.com/office/drawing/2014/main" id="{52CDF1F1-7C9E-2043-B73E-7A4E1B0DDF77}"/>
                  </a:ext>
                </a:extLst>
              </p:cNvPr>
              <p:cNvSpPr>
                <a:spLocks noRot="1" noChangeAspect="1" noMove="1" noResize="1" noEditPoints="1" noAdjustHandles="1" noChangeArrowheads="1" noChangeShapeType="1" noTextEdit="1"/>
              </p:cNvSpPr>
              <p:nvPr/>
            </p:nvSpPr>
            <p:spPr>
              <a:xfrm>
                <a:off x="7445783" y="2676690"/>
                <a:ext cx="257939" cy="217670"/>
              </a:xfrm>
              <a:prstGeom prst="rect">
                <a:avLst/>
              </a:prstGeom>
              <a:blipFill>
                <a:blip r:embed="rId35"/>
                <a:stretch>
                  <a:fillRect l="-4348" r="-13043"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Rectangle 204">
                <a:extLst>
                  <a:ext uri="{FF2B5EF4-FFF2-40B4-BE49-F238E27FC236}">
                    <a16:creationId xmlns:a16="http://schemas.microsoft.com/office/drawing/2014/main" id="{30D90CBC-4E4B-EF4E-8583-F10CAD3ECB5B}"/>
                  </a:ext>
                </a:extLst>
              </p:cNvPr>
              <p:cNvSpPr/>
              <p:nvPr/>
            </p:nvSpPr>
            <p:spPr>
              <a:xfrm>
                <a:off x="7843994" y="2676690"/>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2">
                                  <a:lumMod val="50000"/>
                                </a:schemeClr>
                              </a:solidFill>
                              <a:latin typeface="Cambria Math" panose="02040503050406030204" pitchFamily="18" charset="0"/>
                            </a:rPr>
                          </m:ctrlPr>
                        </m:sSubPr>
                        <m:e>
                          <m:r>
                            <a:rPr lang="en-US" sz="1600" b="0" i="1" smtClean="0">
                              <a:solidFill>
                                <a:schemeClr val="accent2">
                                  <a:lumMod val="50000"/>
                                </a:schemeClr>
                              </a:solidFill>
                              <a:latin typeface="Cambria Math" panose="02040503050406030204" pitchFamily="18" charset="0"/>
                            </a:rPr>
                            <m:t>𝑦</m:t>
                          </m:r>
                        </m:e>
                        <m:sub>
                          <m:r>
                            <a:rPr lang="en-US" sz="1600" b="0" i="1" smtClean="0">
                              <a:solidFill>
                                <a:schemeClr val="accent2">
                                  <a:lumMod val="50000"/>
                                </a:schemeClr>
                              </a:solidFill>
                              <a:latin typeface="Cambria Math" panose="02040503050406030204" pitchFamily="18" charset="0"/>
                            </a:rPr>
                            <m:t>3</m:t>
                          </m:r>
                        </m:sub>
                      </m:sSub>
                    </m:oMath>
                  </m:oMathPara>
                </a14:m>
                <a:endParaRPr lang="en-US" sz="1600" dirty="0">
                  <a:solidFill>
                    <a:schemeClr val="accent2">
                      <a:lumMod val="50000"/>
                    </a:schemeClr>
                  </a:solidFill>
                </a:endParaRPr>
              </a:p>
            </p:txBody>
          </p:sp>
        </mc:Choice>
        <mc:Fallback xmlns="">
          <p:sp>
            <p:nvSpPr>
              <p:cNvPr id="205" name="Rectangle 204">
                <a:extLst>
                  <a:ext uri="{FF2B5EF4-FFF2-40B4-BE49-F238E27FC236}">
                    <a16:creationId xmlns:a16="http://schemas.microsoft.com/office/drawing/2014/main" id="{30D90CBC-4E4B-EF4E-8583-F10CAD3ECB5B}"/>
                  </a:ext>
                </a:extLst>
              </p:cNvPr>
              <p:cNvSpPr>
                <a:spLocks noRot="1" noChangeAspect="1" noMove="1" noResize="1" noEditPoints="1" noAdjustHandles="1" noChangeArrowheads="1" noChangeShapeType="1" noTextEdit="1"/>
              </p:cNvSpPr>
              <p:nvPr/>
            </p:nvSpPr>
            <p:spPr>
              <a:xfrm>
                <a:off x="7843994" y="2676690"/>
                <a:ext cx="257939" cy="217670"/>
              </a:xfrm>
              <a:prstGeom prst="rect">
                <a:avLst/>
              </a:prstGeom>
              <a:blipFill>
                <a:blip r:embed="rId36"/>
                <a:stretch>
                  <a:fillRect l="-4545" r="-13636" b="-26316"/>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Rectangle 205">
                <a:extLst>
                  <a:ext uri="{FF2B5EF4-FFF2-40B4-BE49-F238E27FC236}">
                    <a16:creationId xmlns:a16="http://schemas.microsoft.com/office/drawing/2014/main" id="{0D248DAD-207E-214D-BE70-1AF2C04F82F5}"/>
                  </a:ext>
                </a:extLst>
              </p:cNvPr>
              <p:cNvSpPr/>
              <p:nvPr/>
            </p:nvSpPr>
            <p:spPr>
              <a:xfrm>
                <a:off x="8420797" y="2676690"/>
                <a:ext cx="257939" cy="217670"/>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r>
                        <a:rPr lang="en-US" sz="1200" b="0" i="1" smtClean="0">
                          <a:solidFill>
                            <a:schemeClr val="accent2">
                              <a:lumMod val="50000"/>
                            </a:schemeClr>
                          </a:solidFill>
                          <a:latin typeface="Cambria Math" panose="02040503050406030204" pitchFamily="18" charset="0"/>
                        </a:rPr>
                        <m:t>[/</m:t>
                      </m:r>
                      <m:r>
                        <a:rPr lang="en-US" sz="1200" b="0" i="1" smtClean="0">
                          <a:solidFill>
                            <a:schemeClr val="accent2">
                              <a:lumMod val="50000"/>
                            </a:schemeClr>
                          </a:solidFill>
                          <a:latin typeface="Cambria Math" panose="02040503050406030204" pitchFamily="18" charset="0"/>
                        </a:rPr>
                        <m:t>𝑠</m:t>
                      </m:r>
                      <m:r>
                        <a:rPr lang="en-US" sz="1200" b="0" i="1" smtClean="0">
                          <a:solidFill>
                            <a:schemeClr val="accent2">
                              <a:lumMod val="50000"/>
                            </a:schemeClr>
                          </a:solidFill>
                          <a:latin typeface="Cambria Math" panose="02040503050406030204" pitchFamily="18" charset="0"/>
                        </a:rPr>
                        <m:t>]</m:t>
                      </m:r>
                    </m:oMath>
                  </m:oMathPara>
                </a14:m>
                <a:endParaRPr lang="en-US" sz="1600" dirty="0">
                  <a:solidFill>
                    <a:schemeClr val="accent2">
                      <a:lumMod val="50000"/>
                    </a:schemeClr>
                  </a:solidFill>
                </a:endParaRPr>
              </a:p>
            </p:txBody>
          </p:sp>
        </mc:Choice>
        <mc:Fallback xmlns="">
          <p:sp>
            <p:nvSpPr>
              <p:cNvPr id="206" name="Rectangle 205">
                <a:extLst>
                  <a:ext uri="{FF2B5EF4-FFF2-40B4-BE49-F238E27FC236}">
                    <a16:creationId xmlns:a16="http://schemas.microsoft.com/office/drawing/2014/main" id="{0D248DAD-207E-214D-BE70-1AF2C04F82F5}"/>
                  </a:ext>
                </a:extLst>
              </p:cNvPr>
              <p:cNvSpPr>
                <a:spLocks noRot="1" noChangeAspect="1" noMove="1" noResize="1" noEditPoints="1" noAdjustHandles="1" noChangeArrowheads="1" noChangeShapeType="1" noTextEdit="1"/>
              </p:cNvSpPr>
              <p:nvPr/>
            </p:nvSpPr>
            <p:spPr>
              <a:xfrm>
                <a:off x="8420797" y="2676690"/>
                <a:ext cx="257939" cy="217670"/>
              </a:xfrm>
              <a:prstGeom prst="rect">
                <a:avLst/>
              </a:prstGeom>
              <a:blipFill>
                <a:blip r:embed="rId37"/>
                <a:stretch>
                  <a:fillRect l="-22727" r="-27273" b="-15789"/>
                </a:stretch>
              </a:blipFill>
              <a:ln>
                <a:solidFill>
                  <a:schemeClr val="accent2">
                    <a:lumMod val="50000"/>
                  </a:schemeClr>
                </a:solidFill>
              </a:ln>
            </p:spPr>
            <p:txBody>
              <a:bodyPr/>
              <a:lstStyle/>
              <a:p>
                <a:r>
                  <a:rPr lang="en-US">
                    <a:noFill/>
                  </a:rPr>
                  <a:t> </a:t>
                </a:r>
              </a:p>
            </p:txBody>
          </p:sp>
        </mc:Fallback>
      </mc:AlternateContent>
      <p:sp>
        <p:nvSpPr>
          <p:cNvPr id="207" name="TextBox 206">
            <a:extLst>
              <a:ext uri="{FF2B5EF4-FFF2-40B4-BE49-F238E27FC236}">
                <a16:creationId xmlns:a16="http://schemas.microsoft.com/office/drawing/2014/main" id="{18FCC8E5-4056-FC4A-8A6E-2D33A4CD1473}"/>
              </a:ext>
            </a:extLst>
          </p:cNvPr>
          <p:cNvSpPr txBox="1"/>
          <p:nvPr/>
        </p:nvSpPr>
        <p:spPr>
          <a:xfrm>
            <a:off x="8082409" y="2599708"/>
            <a:ext cx="318133" cy="307777"/>
          </a:xfrm>
          <a:prstGeom prst="rect">
            <a:avLst/>
          </a:prstGeom>
          <a:noFill/>
        </p:spPr>
        <p:txBody>
          <a:bodyPr wrap="square" rtlCol="0" anchor="ctr">
            <a:spAutoFit/>
          </a:bodyPr>
          <a:lstStyle/>
          <a:p>
            <a:pPr algn="r"/>
            <a:r>
              <a:rPr lang="en-US" sz="1400" dirty="0"/>
              <a:t>…</a:t>
            </a:r>
          </a:p>
        </p:txBody>
      </p:sp>
      <p:cxnSp>
        <p:nvCxnSpPr>
          <p:cNvPr id="216" name="Straight Arrow Connector 215">
            <a:extLst>
              <a:ext uri="{FF2B5EF4-FFF2-40B4-BE49-F238E27FC236}">
                <a16:creationId xmlns:a16="http://schemas.microsoft.com/office/drawing/2014/main" id="{2E3490EB-8659-7749-9E9C-014767DB9B73}"/>
              </a:ext>
            </a:extLst>
          </p:cNvPr>
          <p:cNvCxnSpPr>
            <a:cxnSpLocks/>
          </p:cNvCxnSpPr>
          <p:nvPr/>
        </p:nvCxnSpPr>
        <p:spPr>
          <a:xfrm flipV="1">
            <a:off x="7164108" y="3466697"/>
            <a:ext cx="0" cy="453327"/>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24452D8E-CE15-BE40-A52D-4F0059894720}"/>
              </a:ext>
            </a:extLst>
          </p:cNvPr>
          <p:cNvCxnSpPr>
            <a:cxnSpLocks/>
          </p:cNvCxnSpPr>
          <p:nvPr/>
        </p:nvCxnSpPr>
        <p:spPr>
          <a:xfrm flipV="1">
            <a:off x="7586061" y="3466697"/>
            <a:ext cx="0" cy="451741"/>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D5CA9C9-806A-F143-8FCC-72FCCB6159A4}"/>
              </a:ext>
            </a:extLst>
          </p:cNvPr>
          <p:cNvCxnSpPr>
            <a:cxnSpLocks/>
          </p:cNvCxnSpPr>
          <p:nvPr/>
        </p:nvCxnSpPr>
        <p:spPr>
          <a:xfrm flipV="1">
            <a:off x="7984272" y="3466697"/>
            <a:ext cx="0" cy="482333"/>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B32E33A5-31BB-B440-A5AD-CC89E3E05CF4}"/>
              </a:ext>
            </a:extLst>
          </p:cNvPr>
          <p:cNvCxnSpPr>
            <a:cxnSpLocks/>
          </p:cNvCxnSpPr>
          <p:nvPr/>
        </p:nvCxnSpPr>
        <p:spPr>
          <a:xfrm flipV="1">
            <a:off x="8561075" y="3466698"/>
            <a:ext cx="0" cy="464129"/>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5C81B735-EA6F-194D-8E3D-F7EB9C06A95E}"/>
              </a:ext>
            </a:extLst>
          </p:cNvPr>
          <p:cNvCxnSpPr>
            <a:cxnSpLocks/>
            <a:endCxn id="203" idx="2"/>
          </p:cNvCxnSpPr>
          <p:nvPr/>
        </p:nvCxnSpPr>
        <p:spPr>
          <a:xfrm flipV="1">
            <a:off x="7175103" y="2896146"/>
            <a:ext cx="0" cy="1649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3BE24066-BA61-6A41-B5FE-D2013B3EA4DC}"/>
              </a:ext>
            </a:extLst>
          </p:cNvPr>
          <p:cNvCxnSpPr>
            <a:cxnSpLocks/>
            <a:endCxn id="204" idx="2"/>
          </p:cNvCxnSpPr>
          <p:nvPr/>
        </p:nvCxnSpPr>
        <p:spPr>
          <a:xfrm flipH="1" flipV="1">
            <a:off x="7574753" y="2894360"/>
            <a:ext cx="3390" cy="1649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F699EC3E-27E5-CE4B-8707-C0F7533AC48C}"/>
              </a:ext>
            </a:extLst>
          </p:cNvPr>
          <p:cNvCxnSpPr>
            <a:cxnSpLocks/>
            <a:endCxn id="205" idx="2"/>
          </p:cNvCxnSpPr>
          <p:nvPr/>
        </p:nvCxnSpPr>
        <p:spPr>
          <a:xfrm flipH="1" flipV="1">
            <a:off x="7972964" y="2894360"/>
            <a:ext cx="1438" cy="1649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F39763C-650B-9348-BF58-843E94094F98}"/>
              </a:ext>
            </a:extLst>
          </p:cNvPr>
          <p:cNvCxnSpPr>
            <a:cxnSpLocks/>
            <a:endCxn id="206" idx="2"/>
          </p:cNvCxnSpPr>
          <p:nvPr/>
        </p:nvCxnSpPr>
        <p:spPr>
          <a:xfrm flipV="1">
            <a:off x="8549767" y="2894360"/>
            <a:ext cx="0" cy="164938"/>
          </a:xfrm>
          <a:prstGeom prst="straightConnector1">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2" name="Rectangle 211">
                <a:extLst>
                  <a:ext uri="{FF2B5EF4-FFF2-40B4-BE49-F238E27FC236}">
                    <a16:creationId xmlns:a16="http://schemas.microsoft.com/office/drawing/2014/main" id="{06F796AB-F9E0-7245-A488-A2E93238CDB2}"/>
                  </a:ext>
                </a:extLst>
              </p:cNvPr>
              <p:cNvSpPr/>
              <p:nvPr/>
            </p:nvSpPr>
            <p:spPr>
              <a:xfrm>
                <a:off x="7052002" y="3584338"/>
                <a:ext cx="257940" cy="219456"/>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h</m:t>
                          </m:r>
                        </m:e>
                        <m:sub>
                          <m:r>
                            <a:rPr lang="en-US" sz="1600" b="0" i="1" smtClean="0">
                              <a:solidFill>
                                <a:schemeClr val="accent5">
                                  <a:lumMod val="50000"/>
                                </a:schemeClr>
                              </a:solidFill>
                              <a:latin typeface="Cambria Math" panose="02040503050406030204" pitchFamily="18" charset="0"/>
                            </a:rPr>
                            <m:t>1</m:t>
                          </m:r>
                        </m:sub>
                      </m:sSub>
                    </m:oMath>
                  </m:oMathPara>
                </a14:m>
                <a:endParaRPr lang="en-US" sz="1200" dirty="0">
                  <a:solidFill>
                    <a:schemeClr val="accent5">
                      <a:lumMod val="50000"/>
                    </a:schemeClr>
                  </a:solidFill>
                </a:endParaRPr>
              </a:p>
            </p:txBody>
          </p:sp>
        </mc:Choice>
        <mc:Fallback xmlns="">
          <p:sp>
            <p:nvSpPr>
              <p:cNvPr id="212" name="Rectangle 211">
                <a:extLst>
                  <a:ext uri="{FF2B5EF4-FFF2-40B4-BE49-F238E27FC236}">
                    <a16:creationId xmlns:a16="http://schemas.microsoft.com/office/drawing/2014/main" id="{06F796AB-F9E0-7245-A488-A2E93238CDB2}"/>
                  </a:ext>
                </a:extLst>
              </p:cNvPr>
              <p:cNvSpPr>
                <a:spLocks noRot="1" noChangeAspect="1" noMove="1" noResize="1" noEditPoints="1" noAdjustHandles="1" noChangeArrowheads="1" noChangeShapeType="1" noTextEdit="1"/>
              </p:cNvSpPr>
              <p:nvPr/>
            </p:nvSpPr>
            <p:spPr>
              <a:xfrm>
                <a:off x="7052002" y="3584338"/>
                <a:ext cx="257940" cy="219456"/>
              </a:xfrm>
              <a:prstGeom prst="rect">
                <a:avLst/>
              </a:prstGeom>
              <a:blipFill>
                <a:blip r:embed="rId38"/>
                <a:stretch>
                  <a:fillRect l="-4545" r="-13636" b="-21053"/>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Rectangle 213">
                <a:extLst>
                  <a:ext uri="{FF2B5EF4-FFF2-40B4-BE49-F238E27FC236}">
                    <a16:creationId xmlns:a16="http://schemas.microsoft.com/office/drawing/2014/main" id="{E804B27C-AAC0-6F4B-9749-18925EA2F31A}"/>
                  </a:ext>
                </a:extLst>
              </p:cNvPr>
              <p:cNvSpPr/>
              <p:nvPr/>
            </p:nvSpPr>
            <p:spPr>
              <a:xfrm>
                <a:off x="7849863" y="3584338"/>
                <a:ext cx="257939" cy="21767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h</m:t>
                          </m:r>
                        </m:e>
                        <m:sub>
                          <m:r>
                            <a:rPr lang="en-US" sz="1600" b="0" i="1" smtClean="0">
                              <a:solidFill>
                                <a:schemeClr val="accent5">
                                  <a:lumMod val="50000"/>
                                </a:schemeClr>
                              </a:solidFill>
                              <a:latin typeface="Cambria Math" panose="02040503050406030204" pitchFamily="18" charset="0"/>
                            </a:rPr>
                            <m:t>3</m:t>
                          </m:r>
                        </m:sub>
                      </m:sSub>
                    </m:oMath>
                  </m:oMathPara>
                </a14:m>
                <a:endParaRPr lang="en-US" sz="1600" dirty="0">
                  <a:solidFill>
                    <a:schemeClr val="accent5">
                      <a:lumMod val="50000"/>
                    </a:schemeClr>
                  </a:solidFill>
                </a:endParaRPr>
              </a:p>
            </p:txBody>
          </p:sp>
        </mc:Choice>
        <mc:Fallback xmlns="">
          <p:sp>
            <p:nvSpPr>
              <p:cNvPr id="214" name="Rectangle 213">
                <a:extLst>
                  <a:ext uri="{FF2B5EF4-FFF2-40B4-BE49-F238E27FC236}">
                    <a16:creationId xmlns:a16="http://schemas.microsoft.com/office/drawing/2014/main" id="{E804B27C-AAC0-6F4B-9749-18925EA2F31A}"/>
                  </a:ext>
                </a:extLst>
              </p:cNvPr>
              <p:cNvSpPr>
                <a:spLocks noRot="1" noChangeAspect="1" noMove="1" noResize="1" noEditPoints="1" noAdjustHandles="1" noChangeArrowheads="1" noChangeShapeType="1" noTextEdit="1"/>
              </p:cNvSpPr>
              <p:nvPr/>
            </p:nvSpPr>
            <p:spPr>
              <a:xfrm>
                <a:off x="7849863" y="3584338"/>
                <a:ext cx="257939" cy="217670"/>
              </a:xfrm>
              <a:prstGeom prst="rect">
                <a:avLst/>
              </a:prstGeom>
              <a:blipFill>
                <a:blip r:embed="rId39"/>
                <a:stretch>
                  <a:fillRect l="-4545" r="-13636" b="-21053"/>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Rectangle 214">
                <a:extLst>
                  <a:ext uri="{FF2B5EF4-FFF2-40B4-BE49-F238E27FC236}">
                    <a16:creationId xmlns:a16="http://schemas.microsoft.com/office/drawing/2014/main" id="{80DF786F-39ED-4744-9133-F2DF1C7427CF}"/>
                  </a:ext>
                </a:extLst>
              </p:cNvPr>
              <p:cNvSpPr/>
              <p:nvPr/>
            </p:nvSpPr>
            <p:spPr>
              <a:xfrm>
                <a:off x="8426666" y="3584338"/>
                <a:ext cx="257939" cy="21767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right"/>
                    </m:oMathParaPr>
                    <m:oMath xmlns:m="http://schemas.openxmlformats.org/officeDocument/2006/math">
                      <m:sSub>
                        <m:sSubPr>
                          <m:ctrlPr>
                            <a:rPr lang="en-US" sz="1600" b="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h</m:t>
                          </m:r>
                        </m:e>
                        <m:sub>
                          <m:r>
                            <a:rPr lang="en-US" sz="1600" b="0" i="1" smtClean="0">
                              <a:solidFill>
                                <a:schemeClr val="accent5">
                                  <a:lumMod val="50000"/>
                                </a:schemeClr>
                              </a:solidFill>
                              <a:latin typeface="Cambria Math" panose="02040503050406030204" pitchFamily="18" charset="0"/>
                            </a:rPr>
                            <m:t>𝑛</m:t>
                          </m:r>
                        </m:sub>
                      </m:sSub>
                    </m:oMath>
                  </m:oMathPara>
                </a14:m>
                <a:endParaRPr lang="en-US" sz="2000" dirty="0">
                  <a:solidFill>
                    <a:schemeClr val="accent5">
                      <a:lumMod val="50000"/>
                    </a:schemeClr>
                  </a:solidFill>
                </a:endParaRPr>
              </a:p>
            </p:txBody>
          </p:sp>
        </mc:Choice>
        <mc:Fallback xmlns="">
          <p:sp>
            <p:nvSpPr>
              <p:cNvPr id="215" name="Rectangle 214">
                <a:extLst>
                  <a:ext uri="{FF2B5EF4-FFF2-40B4-BE49-F238E27FC236}">
                    <a16:creationId xmlns:a16="http://schemas.microsoft.com/office/drawing/2014/main" id="{80DF786F-39ED-4744-9133-F2DF1C7427CF}"/>
                  </a:ext>
                </a:extLst>
              </p:cNvPr>
              <p:cNvSpPr>
                <a:spLocks noRot="1" noChangeAspect="1" noMove="1" noResize="1" noEditPoints="1" noAdjustHandles="1" noChangeArrowheads="1" noChangeShapeType="1" noTextEdit="1"/>
              </p:cNvSpPr>
              <p:nvPr/>
            </p:nvSpPr>
            <p:spPr>
              <a:xfrm>
                <a:off x="8426666" y="3584338"/>
                <a:ext cx="257939" cy="217670"/>
              </a:xfrm>
              <a:prstGeom prst="rect">
                <a:avLst/>
              </a:prstGeom>
              <a:blipFill>
                <a:blip r:embed="rId40"/>
                <a:stretch>
                  <a:fillRect l="-8696" r="-4348" b="-15789"/>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Rectangle 212">
                <a:extLst>
                  <a:ext uri="{FF2B5EF4-FFF2-40B4-BE49-F238E27FC236}">
                    <a16:creationId xmlns:a16="http://schemas.microsoft.com/office/drawing/2014/main" id="{28C3FC23-2C6F-7C44-95F6-EED9C77889C1}"/>
                  </a:ext>
                </a:extLst>
              </p:cNvPr>
              <p:cNvSpPr/>
              <p:nvPr/>
            </p:nvSpPr>
            <p:spPr>
              <a:xfrm>
                <a:off x="7451652" y="3584338"/>
                <a:ext cx="257939" cy="21767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14:m>
                  <m:oMathPara xmlns:m="http://schemas.openxmlformats.org/officeDocument/2006/math">
                    <m:oMathParaPr>
                      <m:jc m:val="right"/>
                    </m:oMathParaPr>
                    <m:oMath xmlns:m="http://schemas.openxmlformats.org/officeDocument/2006/math">
                      <m:sSub>
                        <m:sSubPr>
                          <m:ctrlPr>
                            <a:rPr lang="en-US" sz="1600" b="0" i="1" smtClean="0">
                              <a:solidFill>
                                <a:schemeClr val="accent5">
                                  <a:lumMod val="50000"/>
                                </a:schemeClr>
                              </a:solidFill>
                              <a:latin typeface="Cambria Math" panose="02040503050406030204" pitchFamily="18" charset="0"/>
                            </a:rPr>
                          </m:ctrlPr>
                        </m:sSubPr>
                        <m:e>
                          <m:r>
                            <a:rPr lang="en-US" sz="1600" b="0" i="1" smtClean="0">
                              <a:solidFill>
                                <a:schemeClr val="accent5">
                                  <a:lumMod val="50000"/>
                                </a:schemeClr>
                              </a:solidFill>
                              <a:latin typeface="Cambria Math" panose="02040503050406030204" pitchFamily="18" charset="0"/>
                            </a:rPr>
                            <m:t>h</m:t>
                          </m:r>
                        </m:e>
                        <m:sub>
                          <m:r>
                            <a:rPr lang="en-US" sz="1600" b="0" i="1" smtClean="0">
                              <a:solidFill>
                                <a:schemeClr val="accent5">
                                  <a:lumMod val="50000"/>
                                </a:schemeClr>
                              </a:solidFill>
                              <a:latin typeface="Cambria Math" panose="02040503050406030204" pitchFamily="18" charset="0"/>
                            </a:rPr>
                            <m:t>2</m:t>
                          </m:r>
                        </m:sub>
                      </m:sSub>
                    </m:oMath>
                  </m:oMathPara>
                </a14:m>
                <a:endParaRPr lang="en-US" sz="1600" dirty="0">
                  <a:solidFill>
                    <a:schemeClr val="accent5">
                      <a:lumMod val="50000"/>
                    </a:schemeClr>
                  </a:solidFill>
                </a:endParaRPr>
              </a:p>
            </p:txBody>
          </p:sp>
        </mc:Choice>
        <mc:Fallback xmlns="">
          <p:sp>
            <p:nvSpPr>
              <p:cNvPr id="213" name="Rectangle 212">
                <a:extLst>
                  <a:ext uri="{FF2B5EF4-FFF2-40B4-BE49-F238E27FC236}">
                    <a16:creationId xmlns:a16="http://schemas.microsoft.com/office/drawing/2014/main" id="{28C3FC23-2C6F-7C44-95F6-EED9C77889C1}"/>
                  </a:ext>
                </a:extLst>
              </p:cNvPr>
              <p:cNvSpPr>
                <a:spLocks noRot="1" noChangeAspect="1" noMove="1" noResize="1" noEditPoints="1" noAdjustHandles="1" noChangeArrowheads="1" noChangeShapeType="1" noTextEdit="1"/>
              </p:cNvSpPr>
              <p:nvPr/>
            </p:nvSpPr>
            <p:spPr>
              <a:xfrm>
                <a:off x="7451652" y="3584338"/>
                <a:ext cx="257939" cy="217670"/>
              </a:xfrm>
              <a:prstGeom prst="rect">
                <a:avLst/>
              </a:prstGeom>
              <a:blipFill>
                <a:blip r:embed="rId41"/>
                <a:stretch>
                  <a:fillRect l="-4545" r="-13636" b="-21053"/>
                </a:stretch>
              </a:blipFill>
              <a:ln>
                <a:solidFill>
                  <a:schemeClr val="accent5">
                    <a:lumMod val="50000"/>
                  </a:schemeClr>
                </a:solidFill>
              </a:ln>
            </p:spPr>
            <p:txBody>
              <a:bodyPr/>
              <a:lstStyle/>
              <a:p>
                <a:r>
                  <a:rPr lang="en-US">
                    <a:noFill/>
                  </a:rPr>
                  <a:t> </a:t>
                </a:r>
              </a:p>
            </p:txBody>
          </p:sp>
        </mc:Fallback>
      </mc:AlternateContent>
      <p:sp>
        <p:nvSpPr>
          <p:cNvPr id="242" name="Rounded Rectangle 241">
            <a:extLst>
              <a:ext uri="{FF2B5EF4-FFF2-40B4-BE49-F238E27FC236}">
                <a16:creationId xmlns:a16="http://schemas.microsoft.com/office/drawing/2014/main" id="{141E2339-1D4B-3343-BD61-881BEBC30400}"/>
              </a:ext>
            </a:extLst>
          </p:cNvPr>
          <p:cNvSpPr/>
          <p:nvPr/>
        </p:nvSpPr>
        <p:spPr>
          <a:xfrm>
            <a:off x="5309984" y="4263195"/>
            <a:ext cx="1512858" cy="248818"/>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latin typeface="Garamond" panose="02020404030301010803" pitchFamily="18" charset="0"/>
              </a:rPr>
              <a:t>Encoder</a:t>
            </a:r>
          </a:p>
        </p:txBody>
      </p:sp>
      <p:sp>
        <p:nvSpPr>
          <p:cNvPr id="243" name="Rounded Rectangle 242">
            <a:extLst>
              <a:ext uri="{FF2B5EF4-FFF2-40B4-BE49-F238E27FC236}">
                <a16:creationId xmlns:a16="http://schemas.microsoft.com/office/drawing/2014/main" id="{BA7A4408-820E-6C43-8D56-B8CA8D7F5123}"/>
              </a:ext>
            </a:extLst>
          </p:cNvPr>
          <p:cNvSpPr/>
          <p:nvPr/>
        </p:nvSpPr>
        <p:spPr>
          <a:xfrm>
            <a:off x="5295919" y="3977632"/>
            <a:ext cx="1512859" cy="243381"/>
          </a:xfrm>
          <a:prstGeom prst="round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chemeClr val="accent4">
                    <a:lumMod val="50000"/>
                  </a:schemeClr>
                </a:solidFill>
                <a:latin typeface="Garamond" panose="02020404030301010803" pitchFamily="18" charset="0"/>
              </a:rPr>
              <a:t>x-Attention</a:t>
            </a:r>
          </a:p>
        </p:txBody>
      </p:sp>
      <p:sp>
        <p:nvSpPr>
          <p:cNvPr id="245" name="TextBox 244">
            <a:extLst>
              <a:ext uri="{FF2B5EF4-FFF2-40B4-BE49-F238E27FC236}">
                <a16:creationId xmlns:a16="http://schemas.microsoft.com/office/drawing/2014/main" id="{060079CD-66AF-E445-BB81-F1157D2E3167}"/>
              </a:ext>
            </a:extLst>
          </p:cNvPr>
          <p:cNvSpPr txBox="1"/>
          <p:nvPr/>
        </p:nvSpPr>
        <p:spPr>
          <a:xfrm>
            <a:off x="6873706" y="3913800"/>
            <a:ext cx="1902644" cy="369332"/>
          </a:xfrm>
          <a:prstGeom prst="rect">
            <a:avLst/>
          </a:prstGeom>
          <a:noFill/>
        </p:spPr>
        <p:txBody>
          <a:bodyPr wrap="square" rtlCol="0">
            <a:spAutoFit/>
          </a:bodyPr>
          <a:lstStyle/>
          <a:p>
            <a:r>
              <a:rPr lang="en-US" dirty="0">
                <a:solidFill>
                  <a:schemeClr val="accent2">
                    <a:lumMod val="50000"/>
                  </a:schemeClr>
                </a:solidFill>
                <a:latin typeface="Garamond" panose="02020404030301010803" pitchFamily="18" charset="0"/>
              </a:rPr>
              <a:t>A</a:t>
            </a:r>
            <a:r>
              <a:rPr lang="en-US" sz="1400" dirty="0">
                <a:solidFill>
                  <a:schemeClr val="accent2">
                    <a:lumMod val="50000"/>
                  </a:schemeClr>
                </a:solidFill>
                <a:latin typeface="Garamond" panose="02020404030301010803" pitchFamily="18" charset="0"/>
              </a:rPr>
              <a:t>UTO</a:t>
            </a:r>
            <a:r>
              <a:rPr lang="en-US" dirty="0">
                <a:solidFill>
                  <a:schemeClr val="accent2">
                    <a:lumMod val="50000"/>
                  </a:schemeClr>
                </a:solidFill>
                <a:latin typeface="Garamond" panose="02020404030301010803" pitchFamily="18" charset="0"/>
              </a:rPr>
              <a:t>R</a:t>
            </a:r>
            <a:r>
              <a:rPr lang="en-US" sz="1400" dirty="0">
                <a:solidFill>
                  <a:schemeClr val="accent2">
                    <a:lumMod val="50000"/>
                  </a:schemeClr>
                </a:solidFill>
                <a:latin typeface="Garamond" panose="02020404030301010803" pitchFamily="18" charset="0"/>
              </a:rPr>
              <a:t>EGRESSOR</a:t>
            </a:r>
          </a:p>
        </p:txBody>
      </p:sp>
      <p:grpSp>
        <p:nvGrpSpPr>
          <p:cNvPr id="247" name="Group 246">
            <a:extLst>
              <a:ext uri="{FF2B5EF4-FFF2-40B4-BE49-F238E27FC236}">
                <a16:creationId xmlns:a16="http://schemas.microsoft.com/office/drawing/2014/main" id="{9AB35DD3-5A45-7742-BDC4-2AE780816BEB}"/>
              </a:ext>
            </a:extLst>
          </p:cNvPr>
          <p:cNvGrpSpPr/>
          <p:nvPr/>
        </p:nvGrpSpPr>
        <p:grpSpPr>
          <a:xfrm>
            <a:off x="7176116" y="2522401"/>
            <a:ext cx="370550" cy="2928537"/>
            <a:chOff x="2792051" y="2174488"/>
            <a:chExt cx="370550" cy="2193903"/>
          </a:xfrm>
        </p:grpSpPr>
        <p:cxnSp>
          <p:nvCxnSpPr>
            <p:cNvPr id="248" name="Straight Connector 247">
              <a:extLst>
                <a:ext uri="{FF2B5EF4-FFF2-40B4-BE49-F238E27FC236}">
                  <a16:creationId xmlns:a16="http://schemas.microsoft.com/office/drawing/2014/main" id="{D9ABF014-C34B-3B40-90EE-3261FB086CE0}"/>
                </a:ext>
              </a:extLst>
            </p:cNvPr>
            <p:cNvCxnSpPr>
              <a:cxnSpLocks/>
            </p:cNvCxnSpPr>
            <p:nvPr/>
          </p:nvCxnSpPr>
          <p:spPr>
            <a:xfrm>
              <a:off x="2978196" y="2177975"/>
              <a:ext cx="0" cy="2190416"/>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9" name="Elbow Connector 248">
              <a:extLst>
                <a:ext uri="{FF2B5EF4-FFF2-40B4-BE49-F238E27FC236}">
                  <a16:creationId xmlns:a16="http://schemas.microsoft.com/office/drawing/2014/main" id="{F2510566-A35D-9345-A60C-018B1CBD957A}"/>
                </a:ext>
              </a:extLst>
            </p:cNvPr>
            <p:cNvCxnSpPr>
              <a:cxnSpLocks/>
            </p:cNvCxnSpPr>
            <p:nvPr/>
          </p:nvCxnSpPr>
          <p:spPr>
            <a:xfrm rot="5400000" flipH="1" flipV="1">
              <a:off x="2830764" y="2135775"/>
              <a:ext cx="102323"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0" name="Elbow Connector 249">
              <a:extLst>
                <a:ext uri="{FF2B5EF4-FFF2-40B4-BE49-F238E27FC236}">
                  <a16:creationId xmlns:a16="http://schemas.microsoft.com/office/drawing/2014/main" id="{875C6198-1A8B-E047-A1EF-18CD9161377A}"/>
                </a:ext>
              </a:extLst>
            </p:cNvPr>
            <p:cNvCxnSpPr>
              <a:cxnSpLocks/>
            </p:cNvCxnSpPr>
            <p:nvPr/>
          </p:nvCxnSpPr>
          <p:spPr>
            <a:xfrm flipV="1">
              <a:off x="2971801" y="4208158"/>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AAFA504F-889E-9441-96EE-0C1F4A065011}"/>
              </a:ext>
            </a:extLst>
          </p:cNvPr>
          <p:cNvGrpSpPr/>
          <p:nvPr/>
        </p:nvGrpSpPr>
        <p:grpSpPr>
          <a:xfrm>
            <a:off x="7572821" y="2528221"/>
            <a:ext cx="370550" cy="2928537"/>
            <a:chOff x="2792051" y="2174488"/>
            <a:chExt cx="370550" cy="2193903"/>
          </a:xfrm>
        </p:grpSpPr>
        <p:cxnSp>
          <p:nvCxnSpPr>
            <p:cNvPr id="252" name="Straight Connector 251">
              <a:extLst>
                <a:ext uri="{FF2B5EF4-FFF2-40B4-BE49-F238E27FC236}">
                  <a16:creationId xmlns:a16="http://schemas.microsoft.com/office/drawing/2014/main" id="{C91EB959-04AB-6A4F-90DE-BD5D55D04BDF}"/>
                </a:ext>
              </a:extLst>
            </p:cNvPr>
            <p:cNvCxnSpPr>
              <a:cxnSpLocks/>
            </p:cNvCxnSpPr>
            <p:nvPr/>
          </p:nvCxnSpPr>
          <p:spPr>
            <a:xfrm>
              <a:off x="2978196" y="2177975"/>
              <a:ext cx="0" cy="2190416"/>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3" name="Elbow Connector 252">
              <a:extLst>
                <a:ext uri="{FF2B5EF4-FFF2-40B4-BE49-F238E27FC236}">
                  <a16:creationId xmlns:a16="http://schemas.microsoft.com/office/drawing/2014/main" id="{4B8FC02E-698B-A340-92D1-DEAA47506FF6}"/>
                </a:ext>
              </a:extLst>
            </p:cNvPr>
            <p:cNvCxnSpPr>
              <a:cxnSpLocks/>
            </p:cNvCxnSpPr>
            <p:nvPr/>
          </p:nvCxnSpPr>
          <p:spPr>
            <a:xfrm rot="5400000" flipH="1" flipV="1">
              <a:off x="2830764" y="2135775"/>
              <a:ext cx="102323"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4" name="Elbow Connector 253">
              <a:extLst>
                <a:ext uri="{FF2B5EF4-FFF2-40B4-BE49-F238E27FC236}">
                  <a16:creationId xmlns:a16="http://schemas.microsoft.com/office/drawing/2014/main" id="{0C33FBBB-78D0-A343-A879-9B7308CE2DEE}"/>
                </a:ext>
              </a:extLst>
            </p:cNvPr>
            <p:cNvCxnSpPr>
              <a:cxnSpLocks/>
            </p:cNvCxnSpPr>
            <p:nvPr/>
          </p:nvCxnSpPr>
          <p:spPr>
            <a:xfrm flipV="1">
              <a:off x="2971801" y="4208158"/>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56" name="Straight Connector 255">
            <a:extLst>
              <a:ext uri="{FF2B5EF4-FFF2-40B4-BE49-F238E27FC236}">
                <a16:creationId xmlns:a16="http://schemas.microsoft.com/office/drawing/2014/main" id="{331BC219-D08A-9440-8CBC-43BDEBF0D74C}"/>
              </a:ext>
            </a:extLst>
          </p:cNvPr>
          <p:cNvCxnSpPr>
            <a:cxnSpLocks/>
          </p:cNvCxnSpPr>
          <p:nvPr/>
        </p:nvCxnSpPr>
        <p:spPr>
          <a:xfrm>
            <a:off x="8143330" y="2524676"/>
            <a:ext cx="0" cy="1424354"/>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7" name="Elbow Connector 256">
            <a:extLst>
              <a:ext uri="{FF2B5EF4-FFF2-40B4-BE49-F238E27FC236}">
                <a16:creationId xmlns:a16="http://schemas.microsoft.com/office/drawing/2014/main" id="{BF710BC9-C4C2-3245-AA92-897AA64E06F8}"/>
              </a:ext>
            </a:extLst>
          </p:cNvPr>
          <p:cNvCxnSpPr>
            <a:cxnSpLocks/>
          </p:cNvCxnSpPr>
          <p:nvPr/>
        </p:nvCxnSpPr>
        <p:spPr>
          <a:xfrm rot="5400000" flipH="1" flipV="1">
            <a:off x="7978766" y="2498440"/>
            <a:ext cx="136586" cy="179750"/>
          </a:xfrm>
          <a:prstGeom prst="bentConnector2">
            <a:avLst/>
          </a:prstGeom>
          <a:ln w="12700">
            <a:solidFill>
              <a:schemeClr val="accent2">
                <a:lumMod val="40000"/>
                <a:lumOff val="6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DD237D1A-1A1D-454E-B9FD-D9FD0B1C38FB}"/>
              </a:ext>
            </a:extLst>
          </p:cNvPr>
          <p:cNvGrpSpPr/>
          <p:nvPr/>
        </p:nvGrpSpPr>
        <p:grpSpPr>
          <a:xfrm>
            <a:off x="8373776" y="4631632"/>
            <a:ext cx="190800" cy="810266"/>
            <a:chOff x="2971801" y="3761383"/>
            <a:chExt cx="190800" cy="607008"/>
          </a:xfrm>
        </p:grpSpPr>
        <p:cxnSp>
          <p:nvCxnSpPr>
            <p:cNvPr id="260" name="Straight Connector 259">
              <a:extLst>
                <a:ext uri="{FF2B5EF4-FFF2-40B4-BE49-F238E27FC236}">
                  <a16:creationId xmlns:a16="http://schemas.microsoft.com/office/drawing/2014/main" id="{E684AD85-4FC6-C047-B227-78F81E94AE5A}"/>
                </a:ext>
              </a:extLst>
            </p:cNvPr>
            <p:cNvCxnSpPr>
              <a:cxnSpLocks/>
            </p:cNvCxnSpPr>
            <p:nvPr/>
          </p:nvCxnSpPr>
          <p:spPr>
            <a:xfrm>
              <a:off x="2978196" y="3761383"/>
              <a:ext cx="0" cy="607008"/>
            </a:xfrm>
            <a:prstGeom prst="line">
              <a:avLst/>
            </a:prstGeom>
            <a:ln w="127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2" name="Elbow Connector 261">
              <a:extLst>
                <a:ext uri="{FF2B5EF4-FFF2-40B4-BE49-F238E27FC236}">
                  <a16:creationId xmlns:a16="http://schemas.microsoft.com/office/drawing/2014/main" id="{5D036FFD-B6BE-A045-90A5-78E31D015019}"/>
                </a:ext>
              </a:extLst>
            </p:cNvPr>
            <p:cNvCxnSpPr>
              <a:cxnSpLocks/>
            </p:cNvCxnSpPr>
            <p:nvPr/>
          </p:nvCxnSpPr>
          <p:spPr>
            <a:xfrm flipV="1">
              <a:off x="2971801" y="4208158"/>
              <a:ext cx="190800" cy="157544"/>
            </a:xfrm>
            <a:prstGeom prst="bentConnector2">
              <a:avLst/>
            </a:prstGeom>
            <a:ln w="127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98" name="Alternate Process 197">
            <a:extLst>
              <a:ext uri="{FF2B5EF4-FFF2-40B4-BE49-F238E27FC236}">
                <a16:creationId xmlns:a16="http://schemas.microsoft.com/office/drawing/2014/main" id="{C5017348-5F7F-3949-BAD7-4792B56FF83A}"/>
              </a:ext>
            </a:extLst>
          </p:cNvPr>
          <p:cNvSpPr/>
          <p:nvPr/>
        </p:nvSpPr>
        <p:spPr>
          <a:xfrm>
            <a:off x="6772187" y="3061084"/>
            <a:ext cx="1963016" cy="405613"/>
          </a:xfrm>
          <a:prstGeom prst="flowChartAlternateProcess">
            <a:avLst/>
          </a:prstGeom>
          <a:solidFill>
            <a:schemeClr val="accent5">
              <a:lumMod val="60000"/>
              <a:lumOff val="40000"/>
            </a:schemeClr>
          </a:solidFill>
          <a:ln>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600" dirty="0">
                <a:solidFill>
                  <a:schemeClr val="accent5">
                    <a:lumMod val="50000"/>
                  </a:schemeClr>
                </a:solidFill>
                <a:latin typeface="Garamond" panose="02020404030301010803" pitchFamily="18" charset="0"/>
              </a:rPr>
              <a:t>M</a:t>
            </a:r>
            <a:r>
              <a:rPr lang="en-US" sz="1200" dirty="0">
                <a:solidFill>
                  <a:schemeClr val="accent5">
                    <a:lumMod val="50000"/>
                  </a:schemeClr>
                </a:solidFill>
                <a:latin typeface="Garamond" panose="02020404030301010803" pitchFamily="18" charset="0"/>
              </a:rPr>
              <a:t>ULTI</a:t>
            </a:r>
            <a:r>
              <a:rPr lang="en-US" sz="1600" dirty="0">
                <a:solidFill>
                  <a:schemeClr val="accent5">
                    <a:lumMod val="50000"/>
                  </a:schemeClr>
                </a:solidFill>
                <a:latin typeface="Garamond" panose="02020404030301010803" pitchFamily="18" charset="0"/>
              </a:rPr>
              <a:t>C</a:t>
            </a:r>
            <a:r>
              <a:rPr lang="en-US" sz="1200" dirty="0">
                <a:solidFill>
                  <a:schemeClr val="accent5">
                    <a:lumMod val="50000"/>
                  </a:schemeClr>
                </a:solidFill>
                <a:latin typeface="Garamond" panose="02020404030301010803" pitchFamily="18" charset="0"/>
              </a:rPr>
              <a:t>LASS </a:t>
            </a:r>
            <a:r>
              <a:rPr lang="en-US" sz="1600" dirty="0">
                <a:solidFill>
                  <a:schemeClr val="accent5">
                    <a:lumMod val="50000"/>
                  </a:schemeClr>
                </a:solidFill>
                <a:latin typeface="Garamond" panose="02020404030301010803" pitchFamily="18" charset="0"/>
              </a:rPr>
              <a:t>C</a:t>
            </a:r>
            <a:r>
              <a:rPr lang="en-US" sz="1200" dirty="0">
                <a:solidFill>
                  <a:schemeClr val="accent5">
                    <a:lumMod val="50000"/>
                  </a:schemeClr>
                </a:solidFill>
                <a:latin typeface="Garamond" panose="02020404030301010803" pitchFamily="18" charset="0"/>
              </a:rPr>
              <a:t>LASSIFIER</a:t>
            </a:r>
          </a:p>
        </p:txBody>
      </p:sp>
      <p:sp>
        <p:nvSpPr>
          <p:cNvPr id="244" name="Rounded Rectangle 243">
            <a:extLst>
              <a:ext uri="{FF2B5EF4-FFF2-40B4-BE49-F238E27FC236}">
                <a16:creationId xmlns:a16="http://schemas.microsoft.com/office/drawing/2014/main" id="{9F01BB0B-525C-054B-BA17-9B21C73CC9E0}"/>
              </a:ext>
            </a:extLst>
          </p:cNvPr>
          <p:cNvSpPr/>
          <p:nvPr/>
        </p:nvSpPr>
        <p:spPr>
          <a:xfrm>
            <a:off x="7010783" y="4271347"/>
            <a:ext cx="1512859" cy="243381"/>
          </a:xfrm>
          <a:prstGeom prst="round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chemeClr val="accent4">
                    <a:lumMod val="50000"/>
                  </a:schemeClr>
                </a:solidFill>
                <a:latin typeface="Garamond" panose="02020404030301010803" pitchFamily="18" charset="0"/>
              </a:rPr>
              <a:t>Self-Attention</a:t>
            </a:r>
          </a:p>
        </p:txBody>
      </p:sp>
    </p:spTree>
    <p:extLst>
      <p:ext uri="{BB962C8B-B14F-4D97-AF65-F5344CB8AC3E}">
        <p14:creationId xmlns:p14="http://schemas.microsoft.com/office/powerpoint/2010/main" val="38103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
                                            <p:graphicEl>
                                              <a:dgm id="{BE21E1AE-8893-CF48-952C-B392CB47DEA6}"/>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1000"/>
                                  </p:stCondLst>
                                  <p:childTnLst>
                                    <p:set>
                                      <p:cBhvr>
                                        <p:cTn id="23" dur="1" fill="hold">
                                          <p:stCondLst>
                                            <p:cond delay="0"/>
                                          </p:stCondLst>
                                        </p:cTn>
                                        <p:tgtEl>
                                          <p:spTgt spid="160"/>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500"/>
                                  </p:stCondLst>
                                  <p:childTnLst>
                                    <p:set>
                                      <p:cBhvr>
                                        <p:cTn id="26" dur="1" fill="hold">
                                          <p:stCondLst>
                                            <p:cond delay="0"/>
                                          </p:stCondLst>
                                        </p:cTn>
                                        <p:tgtEl>
                                          <p:spTgt spid="68"/>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nodeType="afterEffect">
                                  <p:stCondLst>
                                    <p:cond delay="1000"/>
                                  </p:stCondLst>
                                  <p:childTnLst>
                                    <p:set>
                                      <p:cBhvr>
                                        <p:cTn id="29" dur="1" fill="hold">
                                          <p:stCondLst>
                                            <p:cond delay="0"/>
                                          </p:stCondLst>
                                        </p:cTn>
                                        <p:tgtEl>
                                          <p:spTgt spid="161"/>
                                        </p:tgtEl>
                                        <p:attrNameLst>
                                          <p:attrName>style.visibility</p:attrName>
                                        </p:attrNameLst>
                                      </p:cBhvr>
                                      <p:to>
                                        <p:strVal val="visible"/>
                                      </p:to>
                                    </p:set>
                                  </p:childTnLst>
                                </p:cTn>
                              </p:par>
                            </p:childTnLst>
                          </p:cTn>
                        </p:par>
                        <p:par>
                          <p:cTn id="30" fill="hold">
                            <p:stCondLst>
                              <p:cond delay="2500"/>
                            </p:stCondLst>
                            <p:childTnLst>
                              <p:par>
                                <p:cTn id="31" presetID="1" presetClass="entr" presetSubtype="0" fill="hold" nodeType="afterEffect">
                                  <p:stCondLst>
                                    <p:cond delay="500"/>
                                  </p:stCondLst>
                                  <p:childTnLst>
                                    <p:set>
                                      <p:cBhvr>
                                        <p:cTn id="32" dur="1" fill="hold">
                                          <p:stCondLst>
                                            <p:cond delay="0"/>
                                          </p:stCondLst>
                                        </p:cTn>
                                        <p:tgtEl>
                                          <p:spTgt spid="163"/>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1000"/>
                                  </p:stCondLst>
                                  <p:childTnLst>
                                    <p:set>
                                      <p:cBhvr>
                                        <p:cTn id="35" dur="1" fill="hold">
                                          <p:stCondLst>
                                            <p:cond delay="0"/>
                                          </p:stCondLst>
                                        </p:cTn>
                                        <p:tgtEl>
                                          <p:spTgt spid="16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65">
                                            <p:graphicEl>
                                              <a:dgm id="{F19D4A09-7B9F-B34D-BAB9-4DB705A761EF}"/>
                                            </p:graphic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65">
                                            <p:graphicEl>
                                              <a:dgm id="{927EE3C7-2DD5-794E-B94C-776FD79E7463}"/>
                                            </p:graphic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2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2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165">
                                            <p:graphicEl>
                                              <a:dgm id="{249163DE-53FA-E944-B904-CA48B6F54E07}"/>
                                            </p:graphicEl>
                                          </p:spTgt>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15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65">
                                            <p:graphicEl>
                                              <a:dgm id="{9BF3055D-0303-D648-BFE2-C12C551D40CE}"/>
                                            </p:graphic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6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6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6"/>
                                        </p:tgtEl>
                                        <p:attrNameLst>
                                          <p:attrName>style.visibility</p:attrName>
                                        </p:attrNameLst>
                                      </p:cBhvr>
                                      <p:to>
                                        <p:strVal val="visible"/>
                                      </p:to>
                                    </p:set>
                                    <p:anim calcmode="lin" valueType="num">
                                      <p:cBhvr additive="base">
                                        <p:cTn id="76" dur="500" fill="hold"/>
                                        <p:tgtEl>
                                          <p:spTgt spid="6"/>
                                        </p:tgtEl>
                                        <p:attrNameLst>
                                          <p:attrName>ppt_x</p:attrName>
                                        </p:attrNameLst>
                                      </p:cBhvr>
                                      <p:tavLst>
                                        <p:tav tm="0">
                                          <p:val>
                                            <p:strVal val="0-#ppt_w/2"/>
                                          </p:val>
                                        </p:tav>
                                        <p:tav tm="100000">
                                          <p:val>
                                            <p:strVal val="#ppt_x"/>
                                          </p:val>
                                        </p:tav>
                                      </p:tavLst>
                                    </p:anim>
                                    <p:anim calcmode="lin" valueType="num">
                                      <p:cBhvr additive="base">
                                        <p:cTn id="77" dur="500" fill="hold"/>
                                        <p:tgtEl>
                                          <p:spTgt spid="6"/>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171"/>
                                        </p:tgtEl>
                                        <p:attrNameLst>
                                          <p:attrName>style.visibility</p:attrName>
                                        </p:attrNameLst>
                                      </p:cBhvr>
                                      <p:to>
                                        <p:strVal val="visible"/>
                                      </p:to>
                                    </p:set>
                                    <p:anim calcmode="lin" valueType="num">
                                      <p:cBhvr additive="base">
                                        <p:cTn id="80" dur="500" fill="hold"/>
                                        <p:tgtEl>
                                          <p:spTgt spid="171"/>
                                        </p:tgtEl>
                                        <p:attrNameLst>
                                          <p:attrName>ppt_x</p:attrName>
                                        </p:attrNameLst>
                                      </p:cBhvr>
                                      <p:tavLst>
                                        <p:tav tm="0">
                                          <p:val>
                                            <p:strVal val="0-#ppt_w/2"/>
                                          </p:val>
                                        </p:tav>
                                        <p:tav tm="100000">
                                          <p:val>
                                            <p:strVal val="#ppt_x"/>
                                          </p:val>
                                        </p:tav>
                                      </p:tavLst>
                                    </p:anim>
                                    <p:anim calcmode="lin" valueType="num">
                                      <p:cBhvr additive="base">
                                        <p:cTn id="81" dur="500" fill="hold"/>
                                        <p:tgtEl>
                                          <p:spTgt spid="171"/>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7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4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78"/>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7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79"/>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7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80"/>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7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81"/>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17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82"/>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93"/>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189"/>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203"/>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220"/>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212"/>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216"/>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198"/>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242"/>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244"/>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243"/>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247"/>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94"/>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90"/>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217"/>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213"/>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221"/>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204"/>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97"/>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195"/>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191"/>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218"/>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205"/>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214"/>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251"/>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207"/>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259"/>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256"/>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196"/>
                                        </p:tgtEl>
                                        <p:attrNameLst>
                                          <p:attrName>style.visibility</p:attrName>
                                        </p:attrNameLst>
                                      </p:cBhvr>
                                      <p:to>
                                        <p:strVal val="visible"/>
                                      </p:to>
                                    </p:set>
                                  </p:childTnLst>
                                </p:cTn>
                              </p:par>
                              <p:par>
                                <p:cTn id="172" presetID="1" presetClass="entr" presetSubtype="0" fill="hold" nodeType="withEffect">
                                  <p:stCondLst>
                                    <p:cond delay="0"/>
                                  </p:stCondLst>
                                  <p:childTnLst>
                                    <p:set>
                                      <p:cBhvr>
                                        <p:cTn id="173" dur="1" fill="hold">
                                          <p:stCondLst>
                                            <p:cond delay="0"/>
                                          </p:stCondLst>
                                        </p:cTn>
                                        <p:tgtEl>
                                          <p:spTgt spid="192"/>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219"/>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215"/>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223"/>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206"/>
                                        </p:tgtEl>
                                        <p:attrNameLst>
                                          <p:attrName>style.visibility</p:attrName>
                                        </p:attrNameLst>
                                      </p:cBhvr>
                                      <p:to>
                                        <p:strVal val="visible"/>
                                      </p:to>
                                    </p:set>
                                  </p:childTnLst>
                                </p:cTn>
                              </p:par>
                              <p:par>
                                <p:cTn id="182" presetID="1" presetClass="entr" presetSubtype="0" fill="hold" nodeType="withEffect">
                                  <p:stCondLst>
                                    <p:cond delay="0"/>
                                  </p:stCondLst>
                                  <p:childTnLst>
                                    <p:set>
                                      <p:cBhvr>
                                        <p:cTn id="183" dur="1" fill="hold">
                                          <p:stCondLst>
                                            <p:cond delay="0"/>
                                          </p:stCondLst>
                                        </p:cTn>
                                        <p:tgtEl>
                                          <p:spTgt spid="257"/>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94" grpId="0" animBg="1"/>
      <p:bldGraphic spid="165" grpId="0" uiExpand="1">
        <p:bldSub>
          <a:bldDgm bld="one"/>
        </p:bldSub>
      </p:bldGraphic>
      <p:bldP spid="168" grpId="0" animBg="1"/>
      <p:bldP spid="169" grpId="0" animBg="1"/>
      <p:bldP spid="171" grpId="0"/>
      <p:bldP spid="173" grpId="0" animBg="1"/>
      <p:bldP spid="178" grpId="0" animBg="1"/>
      <p:bldP spid="179" grpId="0" animBg="1"/>
      <p:bldP spid="180" grpId="0" animBg="1"/>
      <p:bldP spid="181" grpId="0" animBg="1"/>
      <p:bldP spid="182" grpId="0"/>
      <p:bldP spid="193" grpId="0" animBg="1"/>
      <p:bldP spid="194" grpId="0" animBg="1"/>
      <p:bldP spid="195" grpId="0" animBg="1"/>
      <p:bldP spid="196" grpId="0" animBg="1"/>
      <p:bldP spid="197" grpId="0"/>
      <p:bldP spid="203" grpId="0" animBg="1"/>
      <p:bldP spid="204" grpId="0" animBg="1"/>
      <p:bldP spid="205" grpId="0" animBg="1"/>
      <p:bldP spid="206" grpId="0" animBg="1"/>
      <p:bldP spid="207" grpId="0"/>
      <p:bldP spid="212" grpId="0" animBg="1"/>
      <p:bldP spid="214" grpId="0" animBg="1"/>
      <p:bldP spid="215" grpId="0" animBg="1"/>
      <p:bldP spid="213" grpId="0" animBg="1"/>
      <p:bldP spid="242" grpId="0" animBg="1"/>
      <p:bldP spid="243" grpId="0" animBg="1"/>
      <p:bldP spid="245" grpId="0"/>
      <p:bldP spid="198" grpId="0" animBg="1"/>
      <p:bldP spid="2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3056-0477-7848-88FE-8272C9E8D9C2}"/>
              </a:ext>
            </a:extLst>
          </p:cNvPr>
          <p:cNvSpPr>
            <a:spLocks noGrp="1"/>
          </p:cNvSpPr>
          <p:nvPr>
            <p:ph type="title"/>
          </p:nvPr>
        </p:nvSpPr>
        <p:spPr/>
        <p:txBody>
          <a:bodyPr>
            <a:normAutofit fontScale="90000"/>
          </a:bodyPr>
          <a:lstStyle/>
          <a:p>
            <a:r>
              <a:rPr lang="en-US" dirty="0">
                <a:latin typeface="Garamond" panose="02020404030301010803" pitchFamily="18" charset="0"/>
              </a:rPr>
              <a:t>Imbalanced Classification Learning</a:t>
            </a:r>
          </a:p>
        </p:txBody>
      </p:sp>
      <p:sp>
        <p:nvSpPr>
          <p:cNvPr id="3" name="Content Placeholder 2">
            <a:extLst>
              <a:ext uri="{FF2B5EF4-FFF2-40B4-BE49-F238E27FC236}">
                <a16:creationId xmlns:a16="http://schemas.microsoft.com/office/drawing/2014/main" id="{2C902255-CE99-F54F-A09D-D5AB1FEF6BFB}"/>
              </a:ext>
            </a:extLst>
          </p:cNvPr>
          <p:cNvSpPr>
            <a:spLocks noGrp="1"/>
          </p:cNvSpPr>
          <p:nvPr>
            <p:ph idx="13"/>
          </p:nvPr>
        </p:nvSpPr>
        <p:spPr/>
        <p:txBody>
          <a:bodyPr>
            <a:normAutofit lnSpcReduction="10000"/>
          </a:bodyPr>
          <a:lstStyle/>
          <a:p>
            <a:r>
              <a:rPr lang="en-US" dirty="0">
                <a:latin typeface="Garamond" panose="02020404030301010803" pitchFamily="18" charset="0"/>
              </a:rPr>
              <a:t>Classification problem: output variable is discrete e.g., word types in </a:t>
            </a:r>
          </a:p>
          <a:p>
            <a:r>
              <a:rPr lang="en-US" dirty="0">
                <a:latin typeface="Garamond" panose="02020404030301010803" pitchFamily="18" charset="0"/>
              </a:rPr>
              <a:t>Imbalanced classification: unequal frequency distribution of classes</a:t>
            </a:r>
            <a:br>
              <a:rPr lang="en-US" dirty="0">
                <a:latin typeface="Garamond" panose="02020404030301010803" pitchFamily="18" charset="0"/>
              </a:rPr>
            </a:br>
            <a:r>
              <a:rPr lang="en-US" dirty="0">
                <a:latin typeface="Garamond" panose="02020404030301010803" pitchFamily="18" charset="0"/>
              </a:rPr>
              <a:t>i.e., some classes are frequent  </a:t>
            </a:r>
            <a:r>
              <a:rPr lang="en-US" dirty="0">
                <a:latin typeface="Garamond" panose="02020404030301010803" pitchFamily="18" charset="0"/>
                <a:sym typeface="Wingdings" pitchFamily="2" charset="2"/>
              </a:rPr>
              <a:t> majority class(es)</a:t>
            </a:r>
            <a:br>
              <a:rPr lang="en-US" dirty="0">
                <a:latin typeface="Garamond" panose="02020404030301010803" pitchFamily="18" charset="0"/>
              </a:rPr>
            </a:br>
            <a:r>
              <a:rPr lang="en-US" dirty="0">
                <a:latin typeface="Garamond" panose="02020404030301010803" pitchFamily="18" charset="0"/>
              </a:rPr>
              <a:t>      and others are rare             </a:t>
            </a:r>
            <a:r>
              <a:rPr lang="en-US" dirty="0">
                <a:latin typeface="Garamond" panose="02020404030301010803" pitchFamily="18" charset="0"/>
                <a:sym typeface="Wingdings" pitchFamily="2" charset="2"/>
              </a:rPr>
              <a:t> minority class(es)</a:t>
            </a:r>
          </a:p>
          <a:p>
            <a:r>
              <a:rPr lang="en-US" u="sng" dirty="0">
                <a:latin typeface="Garamond" panose="02020404030301010803" pitchFamily="18" charset="0"/>
                <a:sym typeface="Wingdings" pitchFamily="2" charset="2"/>
              </a:rPr>
              <a:t>Problem:</a:t>
            </a:r>
            <a:r>
              <a:rPr lang="en-US" dirty="0">
                <a:latin typeface="Garamond" panose="02020404030301010803" pitchFamily="18" charset="0"/>
                <a:sym typeface="Wingdings" pitchFamily="2" charset="2"/>
              </a:rPr>
              <a:t>   Frequency based biases degrades overall performance </a:t>
            </a:r>
          </a:p>
          <a:p>
            <a:pPr lvl="1"/>
            <a:r>
              <a:rPr lang="en-US" dirty="0">
                <a:latin typeface="Garamond" panose="02020404030301010803" pitchFamily="18" charset="0"/>
                <a:sym typeface="Wingdings" pitchFamily="2" charset="2"/>
              </a:rPr>
              <a:t>Minority classes are ignored    poor recall</a:t>
            </a:r>
          </a:p>
          <a:p>
            <a:r>
              <a:rPr lang="en-US" dirty="0">
                <a:latin typeface="Garamond" panose="02020404030301010803" pitchFamily="18" charset="0"/>
                <a:sym typeface="Wingdings" pitchFamily="2" charset="2"/>
              </a:rPr>
              <a:t>Special care is required during evaluation; </a:t>
            </a:r>
            <a:br>
              <a:rPr lang="en-US" dirty="0">
                <a:latin typeface="Garamond" panose="02020404030301010803" pitchFamily="18" charset="0"/>
                <a:sym typeface="Wingdings" pitchFamily="2" charset="2"/>
              </a:rPr>
            </a:br>
            <a:r>
              <a:rPr lang="en-US" dirty="0">
                <a:latin typeface="Garamond" panose="02020404030301010803" pitchFamily="18" charset="0"/>
                <a:sym typeface="Wingdings" pitchFamily="2" charset="2"/>
              </a:rPr>
              <a:t>otherwise, metrics give false sense of confidence on model performance</a:t>
            </a:r>
          </a:p>
          <a:p>
            <a:pPr lvl="1"/>
            <a:r>
              <a:rPr lang="en-US" dirty="0">
                <a:latin typeface="Garamond" panose="02020404030301010803" pitchFamily="18" charset="0"/>
                <a:sym typeface="Wingdings" pitchFamily="2" charset="2"/>
              </a:rPr>
              <a:t>E.g., cancer detection with 1 : 99 imbalance; </a:t>
            </a:r>
            <a:br>
              <a:rPr lang="en-US" dirty="0">
                <a:latin typeface="Garamond" panose="02020404030301010803" pitchFamily="18" charset="0"/>
                <a:sym typeface="Wingdings" pitchFamily="2" charset="2"/>
              </a:rPr>
            </a:br>
            <a:r>
              <a:rPr lang="en-US" dirty="0">
                <a:latin typeface="Garamond" panose="02020404030301010803" pitchFamily="18" charset="0"/>
                <a:sym typeface="Wingdings" pitchFamily="2" charset="2"/>
              </a:rPr>
              <a:t> majority label gets 99% overall accuracy</a:t>
            </a:r>
          </a:p>
          <a:p>
            <a:r>
              <a:rPr lang="en-US" dirty="0">
                <a:latin typeface="Garamond" panose="02020404030301010803" pitchFamily="18" charset="0"/>
                <a:sym typeface="Wingdings" pitchFamily="2" charset="2"/>
              </a:rPr>
              <a:t>Examples</a:t>
            </a:r>
          </a:p>
          <a:p>
            <a:pPr lvl="1"/>
            <a:r>
              <a:rPr lang="en-US" dirty="0">
                <a:latin typeface="Garamond" panose="02020404030301010803" pitchFamily="18" charset="0"/>
                <a:sym typeface="Wingdings" pitchFamily="2" charset="2"/>
              </a:rPr>
              <a:t>Cancer detection: fewer positive than negative accuracy</a:t>
            </a:r>
          </a:p>
          <a:p>
            <a:pPr lvl="1"/>
            <a:r>
              <a:rPr lang="en-US" dirty="0">
                <a:latin typeface="Garamond" panose="02020404030301010803" pitchFamily="18" charset="0"/>
                <a:sym typeface="Wingdings" pitchFamily="2" charset="2"/>
              </a:rPr>
              <a:t>Image segmentation: “background pixel” is more prevalent than foregrounds</a:t>
            </a:r>
          </a:p>
          <a:p>
            <a:pPr lvl="1"/>
            <a:r>
              <a:rPr lang="en-US" dirty="0">
                <a:latin typeface="Garamond" panose="02020404030301010803" pitchFamily="18" charset="0"/>
                <a:sym typeface="Wingdings" pitchFamily="2" charset="2"/>
              </a:rPr>
              <a:t>NLP: </a:t>
            </a:r>
            <a:r>
              <a:rPr lang="en-US" dirty="0" err="1">
                <a:latin typeface="Garamond" panose="02020404030301010803" pitchFamily="18" charset="0"/>
                <a:sym typeface="Wingdings" pitchFamily="2" charset="2"/>
              </a:rPr>
              <a:t>stopword</a:t>
            </a:r>
            <a:r>
              <a:rPr lang="en-US" dirty="0">
                <a:latin typeface="Garamond" panose="02020404030301010803" pitchFamily="18" charset="0"/>
                <a:sym typeface="Wingdings" pitchFamily="2" charset="2"/>
              </a:rPr>
              <a:t> types have more tokens each than content word types </a:t>
            </a:r>
          </a:p>
        </p:txBody>
      </p:sp>
      <p:sp>
        <p:nvSpPr>
          <p:cNvPr id="4" name="Footer Placeholder 3">
            <a:extLst>
              <a:ext uri="{FF2B5EF4-FFF2-40B4-BE49-F238E27FC236}">
                <a16:creationId xmlns:a16="http://schemas.microsoft.com/office/drawing/2014/main" id="{AE06B252-7751-D544-9B86-89FCBF570D0D}"/>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C953A1D-0A74-0C45-875A-E7A8E8A2792E}"/>
              </a:ext>
            </a:extLst>
          </p:cNvPr>
          <p:cNvSpPr>
            <a:spLocks noGrp="1"/>
          </p:cNvSpPr>
          <p:nvPr>
            <p:ph type="sldNum" sz="quarter" idx="16"/>
          </p:nvPr>
        </p:nvSpPr>
        <p:spPr/>
        <p:txBody>
          <a:bodyPr/>
          <a:lstStyle/>
          <a:p>
            <a:fld id="{94484A00-4F00-BC41-AC64-A612D22D8354}" type="slidenum">
              <a:rPr lang="en-US" smtClean="0"/>
              <a:pPr/>
              <a:t>13</a:t>
            </a:fld>
            <a:endParaRPr lang="en-US"/>
          </a:p>
        </p:txBody>
      </p:sp>
    </p:spTree>
    <p:extLst>
      <p:ext uri="{BB962C8B-B14F-4D97-AF65-F5344CB8AC3E}">
        <p14:creationId xmlns:p14="http://schemas.microsoft.com/office/powerpoint/2010/main" val="101650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3056-0477-7848-88FE-8272C9E8D9C2}"/>
              </a:ext>
            </a:extLst>
          </p:cNvPr>
          <p:cNvSpPr>
            <a:spLocks noGrp="1"/>
          </p:cNvSpPr>
          <p:nvPr>
            <p:ph type="title"/>
          </p:nvPr>
        </p:nvSpPr>
        <p:spPr/>
        <p:txBody>
          <a:bodyPr>
            <a:normAutofit fontScale="90000"/>
          </a:bodyPr>
          <a:lstStyle/>
          <a:p>
            <a:r>
              <a:rPr lang="en-US" dirty="0">
                <a:latin typeface="Garamond" panose="02020404030301010803" pitchFamily="18" charset="0"/>
              </a:rPr>
              <a:t>Imbalanced Learning Methods</a:t>
            </a:r>
          </a:p>
        </p:txBody>
      </p:sp>
      <p:sp>
        <p:nvSpPr>
          <p:cNvPr id="3" name="Content Placeholder 2">
            <a:extLst>
              <a:ext uri="{FF2B5EF4-FFF2-40B4-BE49-F238E27FC236}">
                <a16:creationId xmlns:a16="http://schemas.microsoft.com/office/drawing/2014/main" id="{2C902255-CE99-F54F-A09D-D5AB1FEF6BFB}"/>
              </a:ext>
            </a:extLst>
          </p:cNvPr>
          <p:cNvSpPr>
            <a:spLocks noGrp="1"/>
          </p:cNvSpPr>
          <p:nvPr>
            <p:ph idx="13"/>
          </p:nvPr>
        </p:nvSpPr>
        <p:spPr/>
        <p:txBody>
          <a:bodyPr/>
          <a:lstStyle/>
          <a:p>
            <a:r>
              <a:rPr lang="en-US" dirty="0">
                <a:latin typeface="Garamond" panose="02020404030301010803" pitchFamily="18" charset="0"/>
              </a:rPr>
              <a:t>Sampling methods:</a:t>
            </a:r>
          </a:p>
          <a:p>
            <a:pPr lvl="1"/>
            <a:r>
              <a:rPr lang="en-US" dirty="0">
                <a:latin typeface="Garamond" panose="02020404030301010803" pitchFamily="18" charset="0"/>
              </a:rPr>
              <a:t>Up-sampling /over-sampling, </a:t>
            </a:r>
            <a:br>
              <a:rPr lang="en-US" dirty="0">
                <a:latin typeface="Garamond" panose="02020404030301010803" pitchFamily="18" charset="0"/>
              </a:rPr>
            </a:br>
            <a:r>
              <a:rPr lang="en-US" dirty="0">
                <a:latin typeface="Garamond" panose="02020404030301010803" pitchFamily="18" charset="0"/>
              </a:rPr>
              <a:t>Sown-sampling / under-sampling,</a:t>
            </a:r>
            <a:br>
              <a:rPr lang="en-US" dirty="0">
                <a:latin typeface="Garamond" panose="02020404030301010803" pitchFamily="18" charset="0"/>
              </a:rPr>
            </a:br>
            <a:r>
              <a:rPr lang="en-US" dirty="0">
                <a:latin typeface="Garamond" panose="02020404030301010803" pitchFamily="18" charset="0"/>
              </a:rPr>
              <a:t>Synthetic Minority Over-sampling (SMOTE)</a:t>
            </a:r>
            <a:br>
              <a:rPr lang="en-US" dirty="0">
                <a:latin typeface="Garamond" panose="02020404030301010803" pitchFamily="18" charset="0"/>
              </a:rPr>
            </a:br>
            <a:r>
              <a:rPr lang="en-US" sz="1800" i="1" dirty="0">
                <a:latin typeface="Garamond" panose="02020404030301010803" pitchFamily="18" charset="0"/>
                <a:sym typeface="Wingdings" pitchFamily="2" charset="2"/>
              </a:rPr>
              <a:t> N</a:t>
            </a:r>
            <a:r>
              <a:rPr lang="en-US" sz="1800" i="1" dirty="0">
                <a:latin typeface="Garamond" panose="02020404030301010803" pitchFamily="18" charset="0"/>
              </a:rPr>
              <a:t>ot possible: types are imbalanced, but sampling works on sequences</a:t>
            </a:r>
            <a:endParaRPr lang="en-US" dirty="0">
              <a:latin typeface="Garamond" panose="02020404030301010803" pitchFamily="18" charset="0"/>
            </a:endParaRPr>
          </a:p>
          <a:p>
            <a:r>
              <a:rPr lang="en-US" dirty="0">
                <a:latin typeface="Garamond" panose="02020404030301010803" pitchFamily="18" charset="0"/>
              </a:rPr>
              <a:t>Weighted loss functions:</a:t>
            </a:r>
          </a:p>
          <a:p>
            <a:pPr lvl="1"/>
            <a:r>
              <a:rPr lang="en-US" dirty="0">
                <a:latin typeface="Garamond" panose="02020404030301010803" pitchFamily="18" charset="0"/>
              </a:rPr>
              <a:t>Weighted cross entropy</a:t>
            </a:r>
          </a:p>
          <a:p>
            <a:pPr lvl="1"/>
            <a:r>
              <a:rPr lang="en-US" dirty="0">
                <a:latin typeface="Garamond" panose="02020404030301010803" pitchFamily="18" charset="0"/>
              </a:rPr>
              <a:t>Focal-loss</a:t>
            </a:r>
          </a:p>
          <a:p>
            <a:pPr lvl="1">
              <a:buFont typeface="Wingdings" pitchFamily="2" charset="2"/>
              <a:buChar char="è"/>
            </a:pPr>
            <a:r>
              <a:rPr lang="en-US" i="1" dirty="0">
                <a:latin typeface="Garamond" panose="02020404030301010803" pitchFamily="18" charset="0"/>
                <a:sym typeface="Wingdings" pitchFamily="2" charset="2"/>
              </a:rPr>
              <a:t> Adaptive learning methods such as ADAM achieves a similar effect</a:t>
            </a:r>
          </a:p>
          <a:p>
            <a:r>
              <a:rPr lang="en-US" dirty="0">
                <a:latin typeface="Garamond" panose="02020404030301010803" pitchFamily="18" charset="0"/>
              </a:rPr>
              <a:t>Byte Pair Encoding (BPE)</a:t>
            </a:r>
            <a:br>
              <a:rPr lang="en-US" dirty="0">
                <a:latin typeface="Garamond" panose="02020404030301010803" pitchFamily="18" charset="0"/>
              </a:rPr>
            </a:br>
            <a:r>
              <a:rPr lang="en-US" sz="2000" dirty="0">
                <a:latin typeface="Garamond" panose="02020404030301010803" pitchFamily="18" charset="0"/>
              </a:rPr>
              <a:t>Balancing via splitting and merging of classes in a sequence</a:t>
            </a:r>
            <a:endParaRPr lang="en-US" dirty="0">
              <a:latin typeface="Garamond" panose="02020404030301010803" pitchFamily="18" charset="0"/>
            </a:endParaRPr>
          </a:p>
          <a:p>
            <a:pPr lvl="1"/>
            <a:r>
              <a:rPr lang="en-US" dirty="0">
                <a:latin typeface="Garamond" panose="02020404030301010803" pitchFamily="18" charset="0"/>
              </a:rPr>
              <a:t>Tuning the vocabulary size improves class balance ✅</a:t>
            </a:r>
          </a:p>
        </p:txBody>
      </p:sp>
      <p:sp>
        <p:nvSpPr>
          <p:cNvPr id="4" name="Footer Placeholder 3">
            <a:extLst>
              <a:ext uri="{FF2B5EF4-FFF2-40B4-BE49-F238E27FC236}">
                <a16:creationId xmlns:a16="http://schemas.microsoft.com/office/drawing/2014/main" id="{5A6CBE56-2B03-B94D-B733-64FDBD13616D}"/>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D43BF747-F404-754C-9302-C2BBB4C3867D}"/>
              </a:ext>
            </a:extLst>
          </p:cNvPr>
          <p:cNvSpPr>
            <a:spLocks noGrp="1"/>
          </p:cNvSpPr>
          <p:nvPr>
            <p:ph type="sldNum" sz="quarter" idx="16"/>
          </p:nvPr>
        </p:nvSpPr>
        <p:spPr/>
        <p:txBody>
          <a:bodyPr/>
          <a:lstStyle/>
          <a:p>
            <a:fld id="{94484A00-4F00-BC41-AC64-A612D22D8354}" type="slidenum">
              <a:rPr lang="en-US" smtClean="0"/>
              <a:pPr/>
              <a:t>14</a:t>
            </a:fld>
            <a:endParaRPr lang="en-US"/>
          </a:p>
        </p:txBody>
      </p:sp>
    </p:spTree>
    <p:extLst>
      <p:ext uri="{BB962C8B-B14F-4D97-AF65-F5344CB8AC3E}">
        <p14:creationId xmlns:p14="http://schemas.microsoft.com/office/powerpoint/2010/main" val="3562840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CE1E1C-83BA-D948-9255-A0E45FEE2038}"/>
              </a:ext>
            </a:extLst>
          </p:cNvPr>
          <p:cNvPicPr>
            <a:picLocks noChangeAspect="1"/>
          </p:cNvPicPr>
          <p:nvPr/>
        </p:nvPicPr>
        <p:blipFill>
          <a:blip r:embed="rId2"/>
          <a:stretch>
            <a:fillRect/>
          </a:stretch>
        </p:blipFill>
        <p:spPr>
          <a:xfrm>
            <a:off x="4514769" y="1192949"/>
            <a:ext cx="3882936" cy="3046892"/>
          </a:xfrm>
          <a:prstGeom prst="rect">
            <a:avLst/>
          </a:prstGeom>
        </p:spPr>
      </p:pic>
      <p:sp>
        <p:nvSpPr>
          <p:cNvPr id="2" name="Title 1">
            <a:extLst>
              <a:ext uri="{FF2B5EF4-FFF2-40B4-BE49-F238E27FC236}">
                <a16:creationId xmlns:a16="http://schemas.microsoft.com/office/drawing/2014/main" id="{F8BFD908-E5D0-534B-867F-9B418B123969}"/>
              </a:ext>
            </a:extLst>
          </p:cNvPr>
          <p:cNvSpPr>
            <a:spLocks noGrp="1"/>
          </p:cNvSpPr>
          <p:nvPr>
            <p:ph type="title"/>
          </p:nvPr>
        </p:nvSpPr>
        <p:spPr/>
        <p:txBody>
          <a:bodyPr>
            <a:normAutofit fontScale="90000"/>
          </a:bodyPr>
          <a:lstStyle/>
          <a:p>
            <a:r>
              <a:rPr lang="en-US" dirty="0">
                <a:latin typeface="Garamond" panose="02020404030301010803" pitchFamily="18" charset="0"/>
              </a:rPr>
              <a:t>BPE  </a:t>
            </a:r>
            <a:r>
              <a:rPr lang="en-US" dirty="0" err="1">
                <a:latin typeface="Garamond" panose="02020404030301010803" pitchFamily="18" charset="0"/>
              </a:rPr>
              <a:t>Subwords</a:t>
            </a:r>
            <a:endParaRPr lang="en-US" dirty="0">
              <a:latin typeface="Garamond" panose="02020404030301010803" pitchFamily="18" charset="0"/>
            </a:endParaRPr>
          </a:p>
        </p:txBody>
      </p:sp>
      <p:sp>
        <p:nvSpPr>
          <p:cNvPr id="3" name="Content Placeholder 2">
            <a:extLst>
              <a:ext uri="{FF2B5EF4-FFF2-40B4-BE49-F238E27FC236}">
                <a16:creationId xmlns:a16="http://schemas.microsoft.com/office/drawing/2014/main" id="{F6B46E05-1133-C347-A7A3-3B63DB2CD919}"/>
              </a:ext>
            </a:extLst>
          </p:cNvPr>
          <p:cNvSpPr>
            <a:spLocks noGrp="1"/>
          </p:cNvSpPr>
          <p:nvPr>
            <p:ph idx="13"/>
          </p:nvPr>
        </p:nvSpPr>
        <p:spPr>
          <a:xfrm>
            <a:off x="351007" y="995362"/>
            <a:ext cx="6406843" cy="3643547"/>
          </a:xfrm>
        </p:spPr>
        <p:txBody>
          <a:bodyPr/>
          <a:lstStyle/>
          <a:p>
            <a:r>
              <a:rPr lang="en-US" sz="2400" dirty="0">
                <a:latin typeface="Garamond" panose="02020404030301010803" pitchFamily="18" charset="0"/>
              </a:rPr>
              <a:t>Split/merge classes;</a:t>
            </a:r>
            <a:br>
              <a:rPr lang="en-US" sz="2400" dirty="0">
                <a:latin typeface="Garamond" panose="02020404030301010803" pitchFamily="18" charset="0"/>
              </a:rPr>
            </a:br>
            <a:r>
              <a:rPr lang="en-US" sz="2400" dirty="0">
                <a:latin typeface="Garamond" panose="02020404030301010803" pitchFamily="18" charset="0"/>
              </a:rPr>
              <a:t>modifies class distribution</a:t>
            </a:r>
          </a:p>
          <a:p>
            <a:r>
              <a:rPr lang="en-US" sz="2400" dirty="0">
                <a:latin typeface="Garamond" panose="02020404030301010803" pitchFamily="18" charset="0"/>
              </a:rPr>
              <a:t>Byte-pair-encoding </a:t>
            </a:r>
            <a:r>
              <a:rPr lang="en-US" sz="2400" dirty="0" err="1">
                <a:latin typeface="Garamond" panose="02020404030301010803" pitchFamily="18" charset="0"/>
              </a:rPr>
              <a:t>subwords</a:t>
            </a:r>
            <a:r>
              <a:rPr lang="en-US" sz="2400" dirty="0">
                <a:latin typeface="Garamond" panose="02020404030301010803" pitchFamily="18" charset="0"/>
              </a:rPr>
              <a:t> </a:t>
            </a:r>
            <a:br>
              <a:rPr lang="en-US" sz="2400" dirty="0">
                <a:latin typeface="Garamond" panose="02020404030301010803" pitchFamily="18" charset="0"/>
              </a:rPr>
            </a:br>
            <a:r>
              <a:rPr lang="en-US" sz="1800" dirty="0">
                <a:latin typeface="Garamond" panose="02020404030301010803" pitchFamily="18" charset="0"/>
              </a:rPr>
              <a:t>[</a:t>
            </a:r>
            <a:r>
              <a:rPr lang="en-US" sz="1800" dirty="0" err="1">
                <a:latin typeface="Garamond" panose="02020404030301010803" pitchFamily="18" charset="0"/>
              </a:rPr>
              <a:t>Sennrich</a:t>
            </a:r>
            <a:r>
              <a:rPr lang="en-US" sz="1800" dirty="0">
                <a:latin typeface="Garamond" panose="02020404030301010803" pitchFamily="18" charset="0"/>
              </a:rPr>
              <a:t> et al 2016]</a:t>
            </a:r>
            <a:br>
              <a:rPr lang="en-US" sz="1800" dirty="0">
                <a:latin typeface="Garamond" panose="02020404030301010803" pitchFamily="18" charset="0"/>
              </a:rPr>
            </a:br>
            <a:r>
              <a:rPr lang="en-US" dirty="0">
                <a:latin typeface="Garamond" panose="02020404030301010803" pitchFamily="18" charset="0"/>
              </a:rPr>
              <a:t>addresses open-vocabulary generation</a:t>
            </a:r>
          </a:p>
          <a:p>
            <a:r>
              <a:rPr lang="en-US" sz="2334" dirty="0" err="1">
                <a:latin typeface="Garamond" panose="02020404030301010803" pitchFamily="18" charset="0"/>
              </a:rPr>
              <a:t>Subwords</a:t>
            </a:r>
            <a:r>
              <a:rPr lang="en-US" sz="2334" dirty="0">
                <a:latin typeface="Garamond" panose="02020404030301010803" pitchFamily="18" charset="0"/>
              </a:rPr>
              <a:t> are obtained by merging chars</a:t>
            </a:r>
            <a:br>
              <a:rPr lang="en-US" sz="2334" dirty="0">
                <a:latin typeface="Garamond" panose="02020404030301010803" pitchFamily="18" charset="0"/>
              </a:rPr>
            </a:br>
            <a:r>
              <a:rPr lang="en-US" sz="1900" dirty="0">
                <a:latin typeface="Garamond" panose="02020404030301010803" pitchFamily="18" charset="0"/>
                <a:sym typeface="Wingdings" pitchFamily="2" charset="2"/>
              </a:rPr>
              <a:t> </a:t>
            </a:r>
            <a:r>
              <a:rPr lang="en-US" sz="1900" dirty="0">
                <a:latin typeface="Garamond" panose="02020404030301010803" pitchFamily="18" charset="0"/>
              </a:rPr>
              <a:t>gets better performance than chars and words</a:t>
            </a:r>
          </a:p>
          <a:p>
            <a:r>
              <a:rPr lang="en-US" sz="2400" dirty="0">
                <a:latin typeface="Garamond" panose="02020404030301010803" pitchFamily="18" charset="0"/>
              </a:rPr>
              <a:t>Number of merges is a hyper parameter</a:t>
            </a:r>
          </a:p>
          <a:p>
            <a:pPr lvl="1"/>
            <a:r>
              <a:rPr lang="en-US" i="1" dirty="0">
                <a:latin typeface="Garamond" panose="02020404030301010803" pitchFamily="18" charset="0"/>
              </a:rPr>
              <a:t>Why are some vocabulary sizes better than others?</a:t>
            </a:r>
          </a:p>
        </p:txBody>
      </p:sp>
      <p:sp>
        <p:nvSpPr>
          <p:cNvPr id="4" name="Footer Placeholder 3">
            <a:extLst>
              <a:ext uri="{FF2B5EF4-FFF2-40B4-BE49-F238E27FC236}">
                <a16:creationId xmlns:a16="http://schemas.microsoft.com/office/drawing/2014/main" id="{3BC17A23-56F0-5F4D-AB97-AC216BA51ED2}"/>
              </a:ext>
            </a:extLst>
          </p:cNvPr>
          <p:cNvSpPr>
            <a:spLocks noGrp="1"/>
          </p:cNvSpPr>
          <p:nvPr>
            <p:ph type="ftr" sz="quarter" idx="15"/>
          </p:nvPr>
        </p:nvSpPr>
        <p:spPr/>
        <p:txBody>
          <a:bodyPr/>
          <a:lstStyle/>
          <a:p>
            <a:r>
              <a:rPr lang="en-US"/>
              <a:t>TG's Dissertation Proposal</a:t>
            </a:r>
            <a:endParaRPr lang="en-US" dirty="0"/>
          </a:p>
        </p:txBody>
      </p:sp>
      <p:sp>
        <p:nvSpPr>
          <p:cNvPr id="6" name="Slide Number Placeholder 5">
            <a:extLst>
              <a:ext uri="{FF2B5EF4-FFF2-40B4-BE49-F238E27FC236}">
                <a16:creationId xmlns:a16="http://schemas.microsoft.com/office/drawing/2014/main" id="{2FE65B47-D6A2-5644-955D-9E9E733EB83D}"/>
              </a:ext>
            </a:extLst>
          </p:cNvPr>
          <p:cNvSpPr>
            <a:spLocks noGrp="1"/>
          </p:cNvSpPr>
          <p:nvPr>
            <p:ph type="sldNum" sz="quarter" idx="16"/>
          </p:nvPr>
        </p:nvSpPr>
        <p:spPr/>
        <p:txBody>
          <a:bodyPr/>
          <a:lstStyle/>
          <a:p>
            <a:fld id="{94484A00-4F00-BC41-AC64-A612D22D8354}" type="slidenum">
              <a:rPr lang="en-US" smtClean="0"/>
              <a:pPr/>
              <a:t>15</a:t>
            </a:fld>
            <a:endParaRPr lang="en-US"/>
          </a:p>
        </p:txBody>
      </p:sp>
      <p:sp>
        <p:nvSpPr>
          <p:cNvPr id="7" name="Up-Down Arrow 6">
            <a:extLst>
              <a:ext uri="{FF2B5EF4-FFF2-40B4-BE49-F238E27FC236}">
                <a16:creationId xmlns:a16="http://schemas.microsoft.com/office/drawing/2014/main" id="{5C5EF370-8AB6-7B4E-B17B-584953B1F598}"/>
              </a:ext>
            </a:extLst>
          </p:cNvPr>
          <p:cNvSpPr/>
          <p:nvPr/>
        </p:nvSpPr>
        <p:spPr>
          <a:xfrm>
            <a:off x="8624508" y="1192948"/>
            <a:ext cx="371054" cy="297845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latin typeface="Garamond" panose="02020404030301010803" pitchFamily="18" charset="0"/>
              </a:rPr>
              <a:t>WORD            ⇦BPE ⇨        CHARS</a:t>
            </a:r>
          </a:p>
        </p:txBody>
      </p:sp>
    </p:spTree>
    <p:extLst>
      <p:ext uri="{BB962C8B-B14F-4D97-AF65-F5344CB8AC3E}">
        <p14:creationId xmlns:p14="http://schemas.microsoft.com/office/powerpoint/2010/main" val="245123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F592-B2C2-EB4C-A42E-C5F9581D72C3}"/>
              </a:ext>
            </a:extLst>
          </p:cNvPr>
          <p:cNvSpPr>
            <a:spLocks noGrp="1"/>
          </p:cNvSpPr>
          <p:nvPr>
            <p:ph type="title"/>
          </p:nvPr>
        </p:nvSpPr>
        <p:spPr/>
        <p:txBody>
          <a:bodyPr>
            <a:normAutofit fontScale="90000"/>
          </a:bodyPr>
          <a:lstStyle/>
          <a:p>
            <a:r>
              <a:rPr lang="en-US" dirty="0">
                <a:latin typeface="Garamond" panose="02020404030301010803" pitchFamily="18" charset="0"/>
              </a:rPr>
              <a:t>Experiments </a:t>
            </a:r>
          </a:p>
        </p:txBody>
      </p:sp>
      <p:sp>
        <p:nvSpPr>
          <p:cNvPr id="3" name="Content Placeholder 2">
            <a:extLst>
              <a:ext uri="{FF2B5EF4-FFF2-40B4-BE49-F238E27FC236}">
                <a16:creationId xmlns:a16="http://schemas.microsoft.com/office/drawing/2014/main" id="{FD860565-CE24-6E45-98A6-352EBAFFEA40}"/>
              </a:ext>
            </a:extLst>
          </p:cNvPr>
          <p:cNvSpPr>
            <a:spLocks noGrp="1"/>
          </p:cNvSpPr>
          <p:nvPr>
            <p:ph idx="13"/>
          </p:nvPr>
        </p:nvSpPr>
        <p:spPr>
          <a:xfrm>
            <a:off x="483641" y="712739"/>
            <a:ext cx="8419918" cy="3566007"/>
          </a:xfrm>
        </p:spPr>
        <p:txBody>
          <a:bodyPr>
            <a:normAutofit/>
          </a:bodyPr>
          <a:lstStyle/>
          <a:p>
            <a:pPr marL="542887" indent="-342889" defTabSz="342933"/>
            <a:r>
              <a:rPr lang="en-US" sz="2334" dirty="0">
                <a:latin typeface="Garamond" panose="02020404030301010803" pitchFamily="18" charset="0"/>
              </a:rPr>
              <a:t>Four target languages: DE→EN, EN→DE,  EN→HI, and EN→LI</a:t>
            </a:r>
          </a:p>
          <a:p>
            <a:pPr marL="876237" lvl="1" indent="-342889" defTabSz="342933"/>
            <a:r>
              <a:rPr lang="en-US" dirty="0">
                <a:latin typeface="Garamond" panose="02020404030301010803" pitchFamily="18" charset="0"/>
              </a:rPr>
              <a:t> Total of </a:t>
            </a:r>
            <a:r>
              <a:rPr lang="en-US" dirty="0">
                <a:latin typeface="Garamond" panose="02020404030301010803" pitchFamily="18" charset="0"/>
                <a:cs typeface="Times New Roman" panose="02020603050405020304" pitchFamily="18" charset="0"/>
              </a:rPr>
              <a:t>11</a:t>
            </a:r>
            <a:r>
              <a:rPr lang="en-US" dirty="0">
                <a:latin typeface="Garamond" panose="02020404030301010803" pitchFamily="18" charset="0"/>
              </a:rPr>
              <a:t> dataset sizes: between 30K and 4.5M sentences</a:t>
            </a:r>
          </a:p>
          <a:p>
            <a:pPr marL="876237" lvl="1" indent="-342889" defTabSz="342933"/>
            <a:r>
              <a:rPr lang="en-US" dirty="0">
                <a:latin typeface="Garamond" panose="02020404030301010803" pitchFamily="18" charset="0"/>
              </a:rPr>
              <a:t>x10 vocabulary sizes</a:t>
            </a:r>
            <a:r>
              <a:rPr lang="en-US" sz="1800" dirty="0">
                <a:latin typeface="Garamond" panose="02020404030301010803" pitchFamily="18" charset="0"/>
              </a:rPr>
              <a:t>: Chars, 500, 1K, 2K, 4K,  8K, 16K, 32K, 48K, and 64K</a:t>
            </a:r>
            <a:endParaRPr lang="en-US" sz="1800" b="1" dirty="0">
              <a:latin typeface="Garamond" panose="02020404030301010803" pitchFamily="18" charset="0"/>
            </a:endParaRPr>
          </a:p>
          <a:p>
            <a:pPr marL="485739" indent="-285741" defTabSz="342933"/>
            <a:r>
              <a:rPr lang="en-US" sz="2000" b="1" dirty="0">
                <a:latin typeface="Garamond" panose="02020404030301010803" pitchFamily="18" charset="0"/>
              </a:rPr>
              <a:t>Transformer </a:t>
            </a:r>
            <a:r>
              <a:rPr lang="en-US" sz="2000" dirty="0">
                <a:latin typeface="Garamond" panose="02020404030301010803" pitchFamily="18" charset="0"/>
              </a:rPr>
              <a:t>with 6 Layers, 512 Dim, 8 Heads, 0.1 Dropout, … </a:t>
            </a:r>
          </a:p>
          <a:p>
            <a:pPr marL="819090" lvl="1" indent="-285741" defTabSz="342933"/>
            <a:r>
              <a:rPr lang="en-US" dirty="0">
                <a:solidFill>
                  <a:schemeClr val="bg1">
                    <a:lumMod val="50000"/>
                  </a:schemeClr>
                </a:solidFill>
                <a:latin typeface="Garamond" panose="02020404030301010803" pitchFamily="18" charset="0"/>
              </a:rPr>
              <a:t>16,000 warmup steps followed by inverted sqrt decay; </a:t>
            </a:r>
            <a:br>
              <a:rPr lang="en-US" dirty="0">
                <a:solidFill>
                  <a:schemeClr val="bg1">
                    <a:lumMod val="50000"/>
                  </a:schemeClr>
                </a:solidFill>
                <a:latin typeface="Garamond" panose="02020404030301010803" pitchFamily="18" charset="0"/>
              </a:rPr>
            </a:br>
            <a:r>
              <a:rPr lang="en-US" dirty="0">
                <a:solidFill>
                  <a:schemeClr val="bg1">
                    <a:lumMod val="50000"/>
                  </a:schemeClr>
                </a:solidFill>
                <a:latin typeface="Garamond" panose="02020404030301010803" pitchFamily="18" charset="0"/>
              </a:rPr>
              <a:t>training stops when the validation loss start to climb up</a:t>
            </a:r>
          </a:p>
          <a:p>
            <a:pPr marL="819090" lvl="1" indent="-285741" defTabSz="342933"/>
            <a:r>
              <a:rPr lang="en-US" dirty="0">
                <a:solidFill>
                  <a:schemeClr val="bg1">
                    <a:lumMod val="50000"/>
                  </a:schemeClr>
                </a:solidFill>
                <a:latin typeface="Garamond" panose="02020404030301010803" pitchFamily="18" charset="0"/>
              </a:rPr>
              <a:t>Beam decoder, length penalty,  checkpoint averaging … </a:t>
            </a:r>
          </a:p>
          <a:p>
            <a:pPr marL="819090" lvl="1" indent="-285741" defTabSz="342933"/>
            <a:r>
              <a:rPr lang="en-US" dirty="0">
                <a:solidFill>
                  <a:schemeClr val="bg1">
                    <a:lumMod val="50000"/>
                  </a:schemeClr>
                </a:solidFill>
                <a:latin typeface="Garamond" panose="02020404030301010803" pitchFamily="18" charset="0"/>
              </a:rPr>
              <a:t>Separate vocabs for source and target</a:t>
            </a:r>
            <a:br>
              <a:rPr lang="en-US" dirty="0">
                <a:solidFill>
                  <a:schemeClr val="bg1">
                    <a:lumMod val="50000"/>
                  </a:schemeClr>
                </a:solidFill>
                <a:latin typeface="Garamond" panose="02020404030301010803" pitchFamily="18" charset="0"/>
              </a:rPr>
            </a:br>
            <a:r>
              <a:rPr lang="en-US" dirty="0">
                <a:solidFill>
                  <a:schemeClr val="bg1">
                    <a:lumMod val="50000"/>
                  </a:schemeClr>
                </a:solidFill>
                <a:latin typeface="Garamond" panose="02020404030301010803" pitchFamily="18" charset="0"/>
              </a:rPr>
              <a:t>Decoder’s input and output embeddings are </a:t>
            </a:r>
            <a:r>
              <a:rPr lang="en-US" dirty="0" err="1">
                <a:solidFill>
                  <a:schemeClr val="bg1">
                    <a:lumMod val="50000"/>
                  </a:schemeClr>
                </a:solidFill>
                <a:latin typeface="Garamond" panose="02020404030301010803" pitchFamily="18" charset="0"/>
              </a:rPr>
              <a:t>tiedx</a:t>
            </a:r>
            <a:endParaRPr lang="en-US" dirty="0">
              <a:solidFill>
                <a:schemeClr val="bg1">
                  <a:lumMod val="50000"/>
                </a:schemeClr>
              </a:solidFill>
              <a:latin typeface="Garamond" panose="02020404030301010803" pitchFamily="18" charset="0"/>
            </a:endParaRPr>
          </a:p>
        </p:txBody>
      </p:sp>
      <p:sp>
        <p:nvSpPr>
          <p:cNvPr id="4" name="Footer Placeholder 3">
            <a:extLst>
              <a:ext uri="{FF2B5EF4-FFF2-40B4-BE49-F238E27FC236}">
                <a16:creationId xmlns:a16="http://schemas.microsoft.com/office/drawing/2014/main" id="{A8D125F2-CAF7-7C4F-ABEB-3E3F9F505C15}"/>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BC725559-5F38-1844-A605-4F0AEFAAE7C0}"/>
              </a:ext>
            </a:extLst>
          </p:cNvPr>
          <p:cNvSpPr>
            <a:spLocks noGrp="1"/>
          </p:cNvSpPr>
          <p:nvPr>
            <p:ph type="sldNum" sz="quarter" idx="16"/>
          </p:nvPr>
        </p:nvSpPr>
        <p:spPr/>
        <p:txBody>
          <a:bodyPr/>
          <a:lstStyle/>
          <a:p>
            <a:fld id="{94484A00-4F00-BC41-AC64-A612D22D8354}" type="slidenum">
              <a:rPr lang="en-US" smtClean="0"/>
              <a:pPr/>
              <a:t>16</a:t>
            </a:fld>
            <a:endParaRPr lang="en-US"/>
          </a:p>
        </p:txBody>
      </p:sp>
    </p:spTree>
    <p:extLst>
      <p:ext uri="{BB962C8B-B14F-4D97-AF65-F5344CB8AC3E}">
        <p14:creationId xmlns:p14="http://schemas.microsoft.com/office/powerpoint/2010/main" val="1160321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F9C0FC-A407-374C-9D26-2C0211FE67D8}"/>
              </a:ext>
            </a:extLst>
          </p:cNvPr>
          <p:cNvSpPr/>
          <p:nvPr/>
        </p:nvSpPr>
        <p:spPr>
          <a:xfrm>
            <a:off x="1371600" y="571500"/>
            <a:ext cx="6400800" cy="4572000"/>
          </a:xfrm>
          <a:prstGeom prst="rect">
            <a:avLst/>
          </a:prstGeom>
          <a:solidFill>
            <a:schemeClr val="bg1"/>
          </a:solidFill>
          <a:ln>
            <a:noFill/>
          </a:ln>
          <a:effectLst>
            <a:glow rad="190500">
              <a:schemeClr val="accent3">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AE246A50-2B8D-C943-A55B-8F73B916DF7B}"/>
              </a:ext>
            </a:extLst>
          </p:cNvPr>
          <p:cNvSpPr>
            <a:spLocks noGrp="1"/>
          </p:cNvSpPr>
          <p:nvPr>
            <p:ph type="ftr" sz="quarter" idx="15"/>
          </p:nvPr>
        </p:nvSpPr>
        <p:spPr/>
        <p:txBody>
          <a:bodyPr/>
          <a:lstStyle/>
          <a:p>
            <a:r>
              <a:rPr lang="en-US"/>
              <a:t>TG's Dissertation Proposal</a:t>
            </a:r>
            <a:endParaRPr lang="en-US" dirty="0"/>
          </a:p>
        </p:txBody>
      </p:sp>
      <p:sp>
        <p:nvSpPr>
          <p:cNvPr id="8" name="Slide Number Placeholder 7">
            <a:extLst>
              <a:ext uri="{FF2B5EF4-FFF2-40B4-BE49-F238E27FC236}">
                <a16:creationId xmlns:a16="http://schemas.microsoft.com/office/drawing/2014/main" id="{B0F732AD-C326-1442-BDF7-21919F9A1881}"/>
              </a:ext>
            </a:extLst>
          </p:cNvPr>
          <p:cNvSpPr>
            <a:spLocks noGrp="1"/>
          </p:cNvSpPr>
          <p:nvPr>
            <p:ph type="sldNum" sz="quarter" idx="16"/>
          </p:nvPr>
        </p:nvSpPr>
        <p:spPr>
          <a:xfrm>
            <a:off x="8375362" y="5494663"/>
            <a:ext cx="768638" cy="217373"/>
          </a:xfrm>
        </p:spPr>
        <p:txBody>
          <a:bodyPr/>
          <a:lstStyle/>
          <a:p>
            <a:fld id="{94484A00-4F00-BC41-AC64-A612D22D8354}" type="slidenum">
              <a:rPr lang="en-US" smtClean="0"/>
              <a:pPr/>
              <a:t>17</a:t>
            </a:fld>
            <a:endParaRPr lang="en-US" dirty="0"/>
          </a:p>
        </p:txBody>
      </p:sp>
      <p:graphicFrame>
        <p:nvGraphicFramePr>
          <p:cNvPr id="9" name="Chart 8">
            <a:extLst>
              <a:ext uri="{FF2B5EF4-FFF2-40B4-BE49-F238E27FC236}">
                <a16:creationId xmlns:a16="http://schemas.microsoft.com/office/drawing/2014/main" id="{076C3D12-A5A3-5C46-AFFA-01DC62E486C7}"/>
              </a:ext>
            </a:extLst>
          </p:cNvPr>
          <p:cNvGraphicFramePr>
            <a:graphicFrameLocks/>
          </p:cNvGraphicFramePr>
          <p:nvPr>
            <p:extLst>
              <p:ext uri="{D42A27DB-BD31-4B8C-83A1-F6EECF244321}">
                <p14:modId xmlns:p14="http://schemas.microsoft.com/office/powerpoint/2010/main" val="1259995087"/>
              </p:ext>
            </p:extLst>
          </p:nvPr>
        </p:nvGraphicFramePr>
        <p:xfrm>
          <a:off x="1490621" y="670891"/>
          <a:ext cx="6162757" cy="43732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1459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graphicEl>
                                              <a:chart seriesIdx="0" categoryIdx="-4" bldStep="series"/>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graphicEl>
                                              <a:chart seriesIdx="1"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graphicEl>
                                              <a:chart seriesIdx="2" categoryIdx="-4" bldStep="series"/>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graphicEl>
                                              <a:chart seriesIdx="3"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94F87-8482-E54D-8A5F-4A36C923E5A4}"/>
              </a:ext>
            </a:extLst>
          </p:cNvPr>
          <p:cNvSpPr/>
          <p:nvPr/>
        </p:nvSpPr>
        <p:spPr>
          <a:xfrm>
            <a:off x="1371600" y="571500"/>
            <a:ext cx="6400800" cy="4572000"/>
          </a:xfrm>
          <a:prstGeom prst="rect">
            <a:avLst/>
          </a:prstGeom>
          <a:solidFill>
            <a:schemeClr val="bg1"/>
          </a:solidFill>
          <a:ln>
            <a:noFill/>
          </a:ln>
          <a:effectLst>
            <a:glow rad="190500">
              <a:schemeClr val="accent3">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E246A50-2B8D-C943-A55B-8F73B916DF7B}"/>
              </a:ext>
            </a:extLst>
          </p:cNvPr>
          <p:cNvSpPr>
            <a:spLocks noGrp="1"/>
          </p:cNvSpPr>
          <p:nvPr>
            <p:ph type="ftr" sz="quarter" idx="15"/>
          </p:nvPr>
        </p:nvSpPr>
        <p:spPr/>
        <p:txBody>
          <a:bodyPr/>
          <a:lstStyle/>
          <a:p>
            <a:r>
              <a:rPr lang="en-US"/>
              <a:t>TG's Dissertation Proposal</a:t>
            </a:r>
            <a:endParaRPr lang="en-US" dirty="0"/>
          </a:p>
        </p:txBody>
      </p:sp>
      <p:sp>
        <p:nvSpPr>
          <p:cNvPr id="8" name="Slide Number Placeholder 7">
            <a:extLst>
              <a:ext uri="{FF2B5EF4-FFF2-40B4-BE49-F238E27FC236}">
                <a16:creationId xmlns:a16="http://schemas.microsoft.com/office/drawing/2014/main" id="{B0F732AD-C326-1442-BDF7-21919F9A1881}"/>
              </a:ext>
            </a:extLst>
          </p:cNvPr>
          <p:cNvSpPr>
            <a:spLocks noGrp="1"/>
          </p:cNvSpPr>
          <p:nvPr>
            <p:ph type="sldNum" sz="quarter" idx="16"/>
          </p:nvPr>
        </p:nvSpPr>
        <p:spPr>
          <a:xfrm>
            <a:off x="8375362" y="5494663"/>
            <a:ext cx="768638" cy="217373"/>
          </a:xfrm>
        </p:spPr>
        <p:txBody>
          <a:bodyPr/>
          <a:lstStyle/>
          <a:p>
            <a:fld id="{94484A00-4F00-BC41-AC64-A612D22D8354}" type="slidenum">
              <a:rPr lang="en-US" smtClean="0"/>
              <a:pPr/>
              <a:t>18</a:t>
            </a:fld>
            <a:endParaRPr lang="en-US" dirty="0"/>
          </a:p>
        </p:txBody>
      </p:sp>
      <p:graphicFrame>
        <p:nvGraphicFramePr>
          <p:cNvPr id="10" name="Chart 9">
            <a:extLst>
              <a:ext uri="{FF2B5EF4-FFF2-40B4-BE49-F238E27FC236}">
                <a16:creationId xmlns:a16="http://schemas.microsoft.com/office/drawing/2014/main" id="{A9A83B67-596C-B245-ABDB-ACBDEB87E6ED}"/>
              </a:ext>
            </a:extLst>
          </p:cNvPr>
          <p:cNvGraphicFramePr>
            <a:graphicFrameLocks/>
          </p:cNvGraphicFramePr>
          <p:nvPr>
            <p:extLst>
              <p:ext uri="{D42A27DB-BD31-4B8C-83A1-F6EECF244321}">
                <p14:modId xmlns:p14="http://schemas.microsoft.com/office/powerpoint/2010/main" val="4222480061"/>
              </p:ext>
            </p:extLst>
          </p:nvPr>
        </p:nvGraphicFramePr>
        <p:xfrm>
          <a:off x="1520687" y="680830"/>
          <a:ext cx="6120020" cy="4333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8479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F9C0FC-A407-374C-9D26-2C0211FE67D8}"/>
              </a:ext>
            </a:extLst>
          </p:cNvPr>
          <p:cNvSpPr/>
          <p:nvPr/>
        </p:nvSpPr>
        <p:spPr>
          <a:xfrm>
            <a:off x="1431037" y="571500"/>
            <a:ext cx="6400800" cy="4572000"/>
          </a:xfrm>
          <a:prstGeom prst="rect">
            <a:avLst/>
          </a:prstGeom>
          <a:solidFill>
            <a:schemeClr val="bg1"/>
          </a:solidFill>
          <a:ln>
            <a:noFill/>
          </a:ln>
          <a:effectLst>
            <a:glow rad="190500">
              <a:schemeClr val="accent3">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AE246A50-2B8D-C943-A55B-8F73B916DF7B}"/>
              </a:ext>
            </a:extLst>
          </p:cNvPr>
          <p:cNvSpPr>
            <a:spLocks noGrp="1"/>
          </p:cNvSpPr>
          <p:nvPr>
            <p:ph type="ftr" sz="quarter" idx="15"/>
          </p:nvPr>
        </p:nvSpPr>
        <p:spPr/>
        <p:txBody>
          <a:bodyPr/>
          <a:lstStyle/>
          <a:p>
            <a:r>
              <a:rPr lang="en-US"/>
              <a:t>TG's Dissertation Proposal</a:t>
            </a:r>
            <a:endParaRPr lang="en-US" dirty="0"/>
          </a:p>
        </p:txBody>
      </p:sp>
      <p:sp>
        <p:nvSpPr>
          <p:cNvPr id="8" name="Slide Number Placeholder 7">
            <a:extLst>
              <a:ext uri="{FF2B5EF4-FFF2-40B4-BE49-F238E27FC236}">
                <a16:creationId xmlns:a16="http://schemas.microsoft.com/office/drawing/2014/main" id="{B0F732AD-C326-1442-BDF7-21919F9A1881}"/>
              </a:ext>
            </a:extLst>
          </p:cNvPr>
          <p:cNvSpPr>
            <a:spLocks noGrp="1"/>
          </p:cNvSpPr>
          <p:nvPr>
            <p:ph type="sldNum" sz="quarter" idx="16"/>
          </p:nvPr>
        </p:nvSpPr>
        <p:spPr>
          <a:xfrm>
            <a:off x="8375362" y="5494663"/>
            <a:ext cx="768638" cy="217373"/>
          </a:xfrm>
        </p:spPr>
        <p:txBody>
          <a:bodyPr/>
          <a:lstStyle/>
          <a:p>
            <a:fld id="{94484A00-4F00-BC41-AC64-A612D22D8354}" type="slidenum">
              <a:rPr lang="en-US" smtClean="0"/>
              <a:pPr/>
              <a:t>19</a:t>
            </a:fld>
            <a:endParaRPr lang="en-US" dirty="0"/>
          </a:p>
        </p:txBody>
      </p:sp>
      <p:graphicFrame>
        <p:nvGraphicFramePr>
          <p:cNvPr id="11" name="Chart 10">
            <a:extLst>
              <a:ext uri="{FF2B5EF4-FFF2-40B4-BE49-F238E27FC236}">
                <a16:creationId xmlns:a16="http://schemas.microsoft.com/office/drawing/2014/main" id="{E64870FF-6361-FD4D-B69E-168BE7024DF6}"/>
              </a:ext>
            </a:extLst>
          </p:cNvPr>
          <p:cNvGraphicFramePr>
            <a:graphicFrameLocks/>
          </p:cNvGraphicFramePr>
          <p:nvPr>
            <p:extLst>
              <p:ext uri="{D42A27DB-BD31-4B8C-83A1-F6EECF244321}">
                <p14:modId xmlns:p14="http://schemas.microsoft.com/office/powerpoint/2010/main" val="1401012640"/>
              </p:ext>
            </p:extLst>
          </p:nvPr>
        </p:nvGraphicFramePr>
        <p:xfrm>
          <a:off x="1560443" y="680830"/>
          <a:ext cx="6152519" cy="43732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35331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A9F0-FCB0-1049-AE30-100A7A5336F7}"/>
              </a:ext>
            </a:extLst>
          </p:cNvPr>
          <p:cNvSpPr>
            <a:spLocks noGrp="1"/>
          </p:cNvSpPr>
          <p:nvPr>
            <p:ph type="title"/>
          </p:nvPr>
        </p:nvSpPr>
        <p:spPr/>
        <p:txBody>
          <a:bodyPr anchor="t">
            <a:normAutofit fontScale="90000"/>
          </a:bodyPr>
          <a:lstStyle/>
          <a:p>
            <a:r>
              <a:rPr lang="en-US" dirty="0">
                <a:latin typeface="Garamond" panose="02020404030301010803" pitchFamily="18" charset="0"/>
              </a:rPr>
              <a:t>Overview</a:t>
            </a:r>
          </a:p>
        </p:txBody>
      </p:sp>
      <p:sp>
        <p:nvSpPr>
          <p:cNvPr id="3" name="Content Placeholder 2">
            <a:extLst>
              <a:ext uri="{FF2B5EF4-FFF2-40B4-BE49-F238E27FC236}">
                <a16:creationId xmlns:a16="http://schemas.microsoft.com/office/drawing/2014/main" id="{00ECE005-8C9F-7D4D-9F01-2B1E766EB4AE}"/>
              </a:ext>
            </a:extLst>
          </p:cNvPr>
          <p:cNvSpPr>
            <a:spLocks noGrp="1"/>
          </p:cNvSpPr>
          <p:nvPr>
            <p:ph idx="13"/>
          </p:nvPr>
        </p:nvSpPr>
        <p:spPr/>
        <p:txBody>
          <a:bodyPr/>
          <a:lstStyle/>
          <a:p>
            <a:r>
              <a:rPr lang="en-US" dirty="0">
                <a:latin typeface="Garamond" panose="02020404030301010803" pitchFamily="18" charset="0"/>
              </a:rPr>
              <a:t>Natural language generation / machine translation</a:t>
            </a:r>
          </a:p>
          <a:p>
            <a:pPr lvl="1"/>
            <a:r>
              <a:rPr lang="en-US" dirty="0">
                <a:latin typeface="Garamond" panose="02020404030301010803" pitchFamily="18" charset="0"/>
              </a:rPr>
              <a:t>Long-tail: gift or curse ?</a:t>
            </a:r>
          </a:p>
          <a:p>
            <a:pPr lvl="1"/>
            <a:r>
              <a:rPr lang="en-US" dirty="0">
                <a:latin typeface="Garamond" panose="02020404030301010803" pitchFamily="18" charset="0"/>
              </a:rPr>
              <a:t>Two problems: (1) open-vocabulary (2) data imbalance</a:t>
            </a:r>
          </a:p>
          <a:p>
            <a:r>
              <a:rPr lang="en-US" dirty="0">
                <a:latin typeface="Garamond" panose="02020404030301010803" pitchFamily="18" charset="0"/>
              </a:rPr>
              <a:t>Open-vocabulary generation: optimal vocabulary size</a:t>
            </a:r>
          </a:p>
          <a:p>
            <a:r>
              <a:rPr lang="en-US" dirty="0">
                <a:latin typeface="Garamond" panose="02020404030301010803" pitchFamily="18" charset="0"/>
              </a:rPr>
              <a:t>Evaluation on imbalanced sets:</a:t>
            </a:r>
            <a:br>
              <a:rPr lang="en-US" dirty="0">
                <a:latin typeface="Garamond" panose="02020404030301010803" pitchFamily="18" charset="0"/>
              </a:rPr>
            </a:br>
            <a:r>
              <a:rPr lang="en-US" dirty="0">
                <a:latin typeface="Garamond" panose="02020404030301010803" pitchFamily="18" charset="0"/>
              </a:rPr>
              <a:t>	 rare classes are important too</a:t>
            </a:r>
          </a:p>
          <a:p>
            <a:r>
              <a:rPr lang="en-US" dirty="0">
                <a:latin typeface="Garamond" panose="02020404030301010803" pitchFamily="18" charset="0"/>
              </a:rPr>
              <a:t>Applications:</a:t>
            </a:r>
          </a:p>
          <a:p>
            <a:pPr lvl="1"/>
            <a:r>
              <a:rPr lang="en-US" dirty="0">
                <a:latin typeface="Garamond" panose="02020404030301010803" pitchFamily="18" charset="0"/>
              </a:rPr>
              <a:t>Multilingual NMT: 500 languages to English translation</a:t>
            </a:r>
          </a:p>
          <a:p>
            <a:endParaRPr lang="en-US" dirty="0">
              <a:latin typeface="Garamond" panose="02020404030301010803" pitchFamily="18" charset="0"/>
            </a:endParaRPr>
          </a:p>
          <a:p>
            <a:pPr lvl="1"/>
            <a:endParaRPr lang="en-US" dirty="0">
              <a:latin typeface="Garamond" panose="02020404030301010803" pitchFamily="18" charset="0"/>
            </a:endParaRPr>
          </a:p>
        </p:txBody>
      </p:sp>
      <p:sp>
        <p:nvSpPr>
          <p:cNvPr id="4" name="Footer Placeholder 3">
            <a:extLst>
              <a:ext uri="{FF2B5EF4-FFF2-40B4-BE49-F238E27FC236}">
                <a16:creationId xmlns:a16="http://schemas.microsoft.com/office/drawing/2014/main" id="{FC25DD51-AC33-2541-A4FB-7EFC7B24DE5C}"/>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3D771A1-E3B4-BD40-8DBA-BA5330DB14F2}"/>
              </a:ext>
            </a:extLst>
          </p:cNvPr>
          <p:cNvSpPr>
            <a:spLocks noGrp="1"/>
          </p:cNvSpPr>
          <p:nvPr>
            <p:ph type="sldNum" sz="quarter" idx="16"/>
          </p:nvPr>
        </p:nvSpPr>
        <p:spPr/>
        <p:txBody>
          <a:bodyPr/>
          <a:lstStyle/>
          <a:p>
            <a:fld id="{94484A00-4F00-BC41-AC64-A612D22D8354}" type="slidenum">
              <a:rPr lang="en-US" smtClean="0"/>
              <a:pPr/>
              <a:t>2</a:t>
            </a:fld>
            <a:endParaRPr lang="en-US"/>
          </a:p>
        </p:txBody>
      </p:sp>
    </p:spTree>
    <p:extLst>
      <p:ext uri="{BB962C8B-B14F-4D97-AF65-F5344CB8AC3E}">
        <p14:creationId xmlns:p14="http://schemas.microsoft.com/office/powerpoint/2010/main" val="102352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4A3969-2B9A-324A-BDBC-93AD719E0DEC}"/>
              </a:ext>
            </a:extLst>
          </p:cNvPr>
          <p:cNvSpPr>
            <a:spLocks noGrp="1"/>
          </p:cNvSpPr>
          <p:nvPr>
            <p:ph idx="13"/>
          </p:nvPr>
        </p:nvSpPr>
        <p:spPr>
          <a:xfrm>
            <a:off x="2017446" y="658289"/>
            <a:ext cx="5581019" cy="1602863"/>
          </a:xfrm>
        </p:spPr>
        <p:txBody>
          <a:bodyPr>
            <a:noAutofit/>
          </a:bodyPr>
          <a:lstStyle/>
          <a:p>
            <a:pPr marL="0" indent="0" algn="ctr">
              <a:buNone/>
            </a:pPr>
            <a:r>
              <a:rPr lang="en-US" sz="3200" dirty="0">
                <a:solidFill>
                  <a:srgbClr val="990000"/>
                </a:solidFill>
                <a:latin typeface="Garamond" panose="02020404030301010803" pitchFamily="18" charset="0"/>
              </a:rPr>
              <a:t>Some BPE vocabulary sizes are better than others;</a:t>
            </a:r>
          </a:p>
          <a:p>
            <a:pPr marL="0" indent="0" algn="ctr">
              <a:buNone/>
            </a:pPr>
            <a:r>
              <a:rPr lang="en-US" sz="3200" dirty="0">
                <a:solidFill>
                  <a:srgbClr val="990000"/>
                </a:solidFill>
                <a:latin typeface="Garamond" panose="02020404030301010803" pitchFamily="18" charset="0"/>
              </a:rPr>
              <a:t> Why?</a:t>
            </a:r>
          </a:p>
        </p:txBody>
      </p:sp>
      <p:sp>
        <p:nvSpPr>
          <p:cNvPr id="4" name="Footer Placeholder 3">
            <a:extLst>
              <a:ext uri="{FF2B5EF4-FFF2-40B4-BE49-F238E27FC236}">
                <a16:creationId xmlns:a16="http://schemas.microsoft.com/office/drawing/2014/main" id="{734422DA-A5DD-8E4D-A756-CCB35115AB5B}"/>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CB91E00-442E-8C4E-B0C3-05BE29646123}"/>
              </a:ext>
            </a:extLst>
          </p:cNvPr>
          <p:cNvSpPr>
            <a:spLocks noGrp="1"/>
          </p:cNvSpPr>
          <p:nvPr>
            <p:ph type="sldNum" sz="quarter" idx="16"/>
          </p:nvPr>
        </p:nvSpPr>
        <p:spPr/>
        <p:txBody>
          <a:bodyPr/>
          <a:lstStyle/>
          <a:p>
            <a:fld id="{94484A00-4F00-BC41-AC64-A612D22D8354}" type="slidenum">
              <a:rPr lang="en-US" smtClean="0"/>
              <a:pPr/>
              <a:t>20</a:t>
            </a:fld>
            <a:endParaRPr lang="en-US"/>
          </a:p>
        </p:txBody>
      </p:sp>
    </p:spTree>
    <p:extLst>
      <p:ext uri="{BB962C8B-B14F-4D97-AF65-F5344CB8AC3E}">
        <p14:creationId xmlns:p14="http://schemas.microsoft.com/office/powerpoint/2010/main" val="3562608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5027-0A96-3C49-8CF5-8470EE886EEE}"/>
              </a:ext>
            </a:extLst>
          </p:cNvPr>
          <p:cNvSpPr>
            <a:spLocks noGrp="1"/>
          </p:cNvSpPr>
          <p:nvPr>
            <p:ph type="title"/>
          </p:nvPr>
        </p:nvSpPr>
        <p:spPr/>
        <p:txBody>
          <a:bodyPr>
            <a:normAutofit fontScale="90000"/>
          </a:bodyPr>
          <a:lstStyle/>
          <a:p>
            <a:r>
              <a:rPr lang="en-US" dirty="0">
                <a:latin typeface="Garamond" panose="02020404030301010803" pitchFamily="18" charset="0"/>
              </a:rPr>
              <a:t>Classifier (C)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6B39A7-554E-9F41-B203-AD79755AF27C}"/>
                  </a:ext>
                </a:extLst>
              </p:cNvPr>
              <p:cNvSpPr>
                <a:spLocks noGrp="1"/>
              </p:cNvSpPr>
              <p:nvPr>
                <p:ph idx="13"/>
              </p:nvPr>
            </p:nvSpPr>
            <p:spPr/>
            <p:txBody>
              <a:bodyPr>
                <a:normAutofit/>
              </a:bodyPr>
              <a:lstStyle/>
              <a:p>
                <a:pPr>
                  <a:spcAft>
                    <a:spcPts val="100"/>
                  </a:spcAft>
                </a:pPr>
                <a:r>
                  <a:rPr lang="en-US" dirty="0">
                    <a:latin typeface="Garamond" panose="02020404030301010803" pitchFamily="18" charset="0"/>
                  </a:rPr>
                  <a:t>Target vocabulary types are classes of a multiclass classifier</a:t>
                </a:r>
              </a:p>
              <a:p>
                <a:pPr>
                  <a:spcAft>
                    <a:spcPts val="100"/>
                  </a:spcAft>
                </a:pPr>
                <a:r>
                  <a:rPr lang="en-US" dirty="0">
                    <a:latin typeface="Garamond" panose="02020404030301010803" pitchFamily="18" charset="0"/>
                  </a:rPr>
                  <a:t>BPE modifies class distribution</a:t>
                </a:r>
              </a:p>
              <a:p>
                <a:pPr>
                  <a:spcAft>
                    <a:spcPts val="100"/>
                  </a:spcAft>
                </a:pPr>
                <a:r>
                  <a:rPr lang="en-US" dirty="0">
                    <a:latin typeface="Garamond" panose="02020404030301010803" pitchFamily="18" charset="0"/>
                  </a:rPr>
                  <a:t>Goal: balanced class distribution during training</a:t>
                </a:r>
                <a:br>
                  <a:rPr lang="en-US" dirty="0">
                    <a:latin typeface="Garamond" panose="02020404030301010803" pitchFamily="18" charset="0"/>
                  </a:rPr>
                </a:br>
                <a:r>
                  <a:rPr lang="en-US" sz="2000" dirty="0">
                    <a:latin typeface="Garamond" panose="02020404030301010803" pitchFamily="18" charset="0"/>
                  </a:rPr>
                  <a:t> </a:t>
                </a:r>
                <a:r>
                  <a:rPr lang="en-US" sz="2000" dirty="0">
                    <a:solidFill>
                      <a:schemeClr val="bg2">
                        <a:lumMod val="75000"/>
                      </a:schemeClr>
                    </a:solidFill>
                    <a:latin typeface="Garamond" panose="02020404030301010803" pitchFamily="18" charset="0"/>
                  </a:rPr>
                  <a:t>(Maximum entropy principle)</a:t>
                </a:r>
                <a:endParaRPr lang="en-US" sz="1200" dirty="0">
                  <a:solidFill>
                    <a:schemeClr val="bg2">
                      <a:lumMod val="75000"/>
                    </a:schemeClr>
                  </a:solidFill>
                  <a:latin typeface="Garamond" panose="02020404030301010803" pitchFamily="18" charset="0"/>
                </a:endParaRPr>
              </a:p>
              <a:p>
                <a:pPr>
                  <a:spcAft>
                    <a:spcPts val="100"/>
                  </a:spcAft>
                </a:pPr>
                <a:r>
                  <a:rPr lang="en-US" dirty="0">
                    <a:latin typeface="Garamond" panose="02020404030301010803" pitchFamily="18" charset="0"/>
                  </a:rPr>
                  <a:t>Imbalance = Divergence from balance;  Balance = Uniform distribution </a:t>
                </a:r>
              </a:p>
              <a:p>
                <a:pPr marL="514335" indent="-514335">
                  <a:spcAft>
                    <a:spcPts val="100"/>
                  </a:spcAft>
                  <a:buFont typeface="+mj-lt"/>
                  <a:buAutoNum type="arabicPeriod"/>
                </a:pPr>
                <a:r>
                  <a:rPr lang="en-US" dirty="0">
                    <a:latin typeface="Garamond" panose="02020404030301010803" pitchFamily="18" charset="0"/>
                  </a:rPr>
                  <a:t>Using simplified Earth Mover Distance </a:t>
                </a:r>
                <a:br>
                  <a:rPr lang="en-US" dirty="0">
                    <a:latin typeface="Garamond" panose="02020404030301010803" pitchFamily="18" charset="0"/>
                  </a:rPr>
                </a:br>
                <a:r>
                  <a:rPr lang="en-US" dirty="0">
                    <a:latin typeface="Garamond" panose="02020404030301010803" pitchFamily="18" charset="0"/>
                  </a:rPr>
                  <a:t> </a:t>
                </a:r>
                <a14:m>
                  <m:oMath xmlns:m="http://schemas.openxmlformats.org/officeDocument/2006/math">
                    <m:r>
                      <a:rPr lang="en-US" b="1" i="1" smtClean="0">
                        <a:latin typeface="Cambria Math" panose="02040503050406030204" pitchFamily="18" charset="0"/>
                      </a:rPr>
                      <m:t>𝑫</m:t>
                    </m:r>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𝟐</m:t>
                        </m:r>
                      </m:den>
                    </m:f>
                    <m:r>
                      <a:rPr lang="en-US" b="1" i="1" smtClean="0">
                        <a:latin typeface="Cambria Math" panose="02040503050406030204" pitchFamily="18" charset="0"/>
                      </a:rPr>
                      <m:t> </m:t>
                    </m:r>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𝑲</m:t>
                        </m:r>
                      </m:sup>
                      <m:e>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𝒊</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𝑲</m:t>
                            </m:r>
                          </m:den>
                        </m:f>
                        <m:r>
                          <a:rPr lang="en-US" b="1" i="1" smtClean="0">
                            <a:latin typeface="Cambria Math" panose="02040503050406030204" pitchFamily="18" charset="0"/>
                          </a:rPr>
                          <m:t>|</m:t>
                        </m:r>
                      </m:e>
                    </m:nary>
                    <m:r>
                      <a:rPr lang="en-US" b="1" i="1" smtClean="0">
                        <a:latin typeface="Cambria Math" panose="02040503050406030204" pitchFamily="18" charset="0"/>
                      </a:rPr>
                      <m:t> </m:t>
                    </m:r>
                    <m:r>
                      <a:rPr lang="en-US" b="0" i="1" smtClean="0">
                        <a:latin typeface="Cambria Math" panose="02040503050406030204" pitchFamily="18" charset="0"/>
                      </a:rPr>
                      <m:t> </m:t>
                    </m:r>
                  </m:oMath>
                </a14:m>
                <a:r>
                  <a:rPr lang="en-US" dirty="0">
                    <a:latin typeface="Garamond" panose="02020404030301010803" pitchFamily="18" charset="0"/>
                  </a:rPr>
                  <a:t>    ;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𝐷</m:t>
                    </m:r>
                    <m:r>
                      <a:rPr lang="en-US" b="0" i="1" smtClean="0">
                        <a:latin typeface="Cambria Math" panose="02040503050406030204" pitchFamily="18" charset="0"/>
                      </a:rPr>
                      <m:t>≤1</m:t>
                    </m:r>
                  </m:oMath>
                </a14:m>
                <a:r>
                  <a:rPr lang="en-US" dirty="0">
                    <a:latin typeface="Garamond" panose="02020404030301010803" pitchFamily="18" charset="0"/>
                  </a:rPr>
                  <a:t>   for a distribution of K classes</a:t>
                </a:r>
                <a:br>
                  <a:rPr lang="en-US" dirty="0">
                    <a:solidFill>
                      <a:schemeClr val="bg2">
                        <a:lumMod val="75000"/>
                      </a:schemeClr>
                    </a:solidFill>
                    <a:latin typeface="Garamond" panose="02020404030301010803" pitchFamily="18" charset="0"/>
                  </a:rPr>
                </a:br>
                <a:endParaRPr lang="en-US" dirty="0">
                  <a:latin typeface="Garamond" panose="02020404030301010803" pitchFamily="18" charset="0"/>
                </a:endParaRPr>
              </a:p>
              <a:p>
                <a:pPr marL="514335" indent="-514335">
                  <a:spcAft>
                    <a:spcPts val="100"/>
                  </a:spcAft>
                  <a:buFont typeface="+mj-lt"/>
                  <a:buAutoNum type="arabicPeriod"/>
                </a:pPr>
                <a:r>
                  <a:rPr lang="en-US" dirty="0">
                    <a:latin typeface="Garamond" panose="02020404030301010803" pitchFamily="18" charset="0"/>
                  </a:rPr>
                  <a:t>Sufficient training examples,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95%</m:t>
                        </m:r>
                      </m:sub>
                    </m:sSub>
                  </m:oMath>
                </a14:m>
                <a:r>
                  <a:rPr lang="en-US" dirty="0">
                    <a:latin typeface="Garamond" panose="02020404030301010803" pitchFamily="18" charset="0"/>
                  </a:rPr>
                  <a:t> </a:t>
                </a:r>
              </a:p>
              <a:p>
                <a:pPr lvl="1">
                  <a:spcAft>
                    <a:spcPts val="1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95%</m:t>
                        </m:r>
                      </m:sub>
                    </m:sSub>
                  </m:oMath>
                </a14:m>
                <a:r>
                  <a:rPr lang="en-US" dirty="0">
                    <a:latin typeface="Garamond" panose="02020404030301010803" pitchFamily="18" charset="0"/>
                  </a:rPr>
                  <a:t> defined as least frequency in the 95</a:t>
                </a:r>
                <a:r>
                  <a:rPr lang="en-US" baseline="30000" dirty="0">
                    <a:latin typeface="Garamond" panose="02020404030301010803" pitchFamily="18" charset="0"/>
                  </a:rPr>
                  <a:t>th</a:t>
                </a:r>
                <a:r>
                  <a:rPr lang="en-US" dirty="0">
                    <a:latin typeface="Garamond" panose="02020404030301010803" pitchFamily="18" charset="0"/>
                  </a:rPr>
                  <a:t> % of most frequent classes</a:t>
                </a:r>
              </a:p>
              <a:p>
                <a:pPr lvl="1">
                  <a:spcAft>
                    <a:spcPts val="100"/>
                  </a:spcAft>
                </a:pPr>
                <a:r>
                  <a:rPr lang="en-US" dirty="0">
                    <a:latin typeface="Garamond" panose="02020404030301010803" pitchFamily="18" charset="0"/>
                  </a:rPr>
                  <a:t>Least frequent 5% classes excluded as noise</a:t>
                </a:r>
              </a:p>
            </p:txBody>
          </p:sp>
        </mc:Choice>
        <mc:Fallback xmlns="">
          <p:sp>
            <p:nvSpPr>
              <p:cNvPr id="3" name="Content Placeholder 2">
                <a:extLst>
                  <a:ext uri="{FF2B5EF4-FFF2-40B4-BE49-F238E27FC236}">
                    <a16:creationId xmlns:a16="http://schemas.microsoft.com/office/drawing/2014/main" id="{636B39A7-554E-9F41-B203-AD79755AF27C}"/>
                  </a:ext>
                </a:extLst>
              </p:cNvPr>
              <p:cNvSpPr>
                <a:spLocks noGrp="1" noRot="1" noChangeAspect="1" noMove="1" noResize="1" noEditPoints="1" noAdjustHandles="1" noChangeArrowheads="1" noChangeShapeType="1" noTextEdit="1"/>
              </p:cNvSpPr>
              <p:nvPr>
                <p:ph idx="13"/>
              </p:nvPr>
            </p:nvSpPr>
            <p:spPr>
              <a:blipFill>
                <a:blip r:embed="rId2"/>
                <a:stretch>
                  <a:fillRect l="-716" t="-136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A92B586-D5B0-1140-A60F-7B6E66021C3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E615E5E-570C-A743-9E84-A41B47B89DB2}"/>
              </a:ext>
            </a:extLst>
          </p:cNvPr>
          <p:cNvSpPr>
            <a:spLocks noGrp="1"/>
          </p:cNvSpPr>
          <p:nvPr>
            <p:ph type="sldNum" sz="quarter" idx="16"/>
          </p:nvPr>
        </p:nvSpPr>
        <p:spPr/>
        <p:txBody>
          <a:bodyPr/>
          <a:lstStyle/>
          <a:p>
            <a:fld id="{94484A00-4F00-BC41-AC64-A612D22D8354}" type="slidenum">
              <a:rPr lang="en-US" smtClean="0"/>
              <a:pPr/>
              <a:t>21</a:t>
            </a:fld>
            <a:endParaRPr lang="en-US"/>
          </a:p>
        </p:txBody>
      </p:sp>
    </p:spTree>
    <p:extLst>
      <p:ext uri="{BB962C8B-B14F-4D97-AF65-F5344CB8AC3E}">
        <p14:creationId xmlns:p14="http://schemas.microsoft.com/office/powerpoint/2010/main" val="709600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13BA8-2DA3-8E43-B3B9-B7AC3B5088DE}"/>
              </a:ext>
            </a:extLst>
          </p:cNvPr>
          <p:cNvSpPr>
            <a:spLocks noGrp="1"/>
          </p:cNvSpPr>
          <p:nvPr>
            <p:ph type="title"/>
          </p:nvPr>
        </p:nvSpPr>
        <p:spPr/>
        <p:txBody>
          <a:bodyPr>
            <a:normAutofit fontScale="90000"/>
          </a:bodyPr>
          <a:lstStyle/>
          <a:p>
            <a:r>
              <a:rPr lang="en-US" dirty="0" err="1">
                <a:latin typeface="Garamond" panose="02020404030301010803" pitchFamily="18" charset="0"/>
              </a:rPr>
              <a:t>AutoRegressor</a:t>
            </a:r>
            <a:r>
              <a:rPr lang="en-US" dirty="0">
                <a:latin typeface="Garamond" panose="02020404030301010803" pitchFamily="18" charset="0"/>
              </a:rPr>
              <a:t> (R)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4A595F-55BA-8D47-8521-B15128818A58}"/>
                  </a:ext>
                </a:extLst>
              </p:cNvPr>
              <p:cNvSpPr>
                <a:spLocks noGrp="1"/>
              </p:cNvSpPr>
              <p:nvPr>
                <p:ph idx="13"/>
              </p:nvPr>
            </p:nvSpPr>
            <p:spPr>
              <a:xfrm>
                <a:off x="676469" y="785650"/>
                <a:ext cx="8330033" cy="3290073"/>
              </a:xfrm>
            </p:spPr>
            <p:txBody>
              <a:bodyPr>
                <a:normAutofit/>
              </a:bodyPr>
              <a:lstStyle/>
              <a:p>
                <a:r>
                  <a:rPr lang="en-US" dirty="0">
                    <a:latin typeface="Garamond" panose="02020404030301010803" pitchFamily="18" charset="0"/>
                  </a:rPr>
                  <a:t>BPE vocab size varies sequence length</a:t>
                </a:r>
              </a:p>
              <a:p>
                <a:r>
                  <a:rPr lang="en-US" dirty="0">
                    <a:latin typeface="Garamond" panose="02020404030301010803" pitchFamily="18" charset="0"/>
                  </a:rPr>
                  <a:t>Shorter sequences are easy, longer sequences are hard.</a:t>
                </a:r>
              </a:p>
              <a:p>
                <a:pPr lvl="1"/>
                <a:r>
                  <a:rPr lang="en-US" dirty="0" err="1">
                    <a:latin typeface="Garamond" panose="02020404030301010803" pitchFamily="18" charset="0"/>
                  </a:rPr>
                  <a:t>Autoregressor’s</a:t>
                </a:r>
                <a:r>
                  <a:rPr lang="en-US" dirty="0">
                    <a:latin typeface="Garamond" panose="02020404030301010803" pitchFamily="18" charset="0"/>
                  </a:rPr>
                  <a:t> next prediction is based on its past prediction(s)</a:t>
                </a:r>
              </a:p>
              <a:p>
                <a:pPr lvl="1"/>
                <a:r>
                  <a:rPr lang="en-US" dirty="0">
                    <a:latin typeface="Garamond" panose="02020404030301010803" pitchFamily="18" charset="0"/>
                  </a:rPr>
                  <a:t>Prediction is a joint effort by C and R; both are approximations</a:t>
                </a:r>
              </a:p>
              <a:p>
                <a:pPr lvl="1"/>
                <a:r>
                  <a:rPr lang="en-US" dirty="0">
                    <a:latin typeface="Garamond" panose="02020404030301010803" pitchFamily="18" charset="0"/>
                  </a:rPr>
                  <a:t>They have non-zero probability of errors; which compound on long seqs</a:t>
                </a:r>
              </a:p>
              <a:p>
                <a:r>
                  <a:rPr lang="en-US" dirty="0">
                    <a:latin typeface="Garamond" panose="02020404030301010803" pitchFamily="18" charset="0"/>
                  </a:rPr>
                  <a:t>Mean sequence length </a:t>
                </a:r>
                <a14:m>
                  <m:oMath xmlns:m="http://schemas.openxmlformats.org/officeDocument/2006/math">
                    <m:r>
                      <a:rPr lang="en-US" b="1" i="1" smtClean="0">
                        <a:latin typeface="Cambria Math" panose="02040503050406030204" pitchFamily="18" charset="0"/>
                      </a:rPr>
                      <m:t>𝝁</m:t>
                    </m:r>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𝑵</m:t>
                        </m:r>
                      </m:den>
                    </m:f>
                    <m:r>
                      <a:rPr lang="en-US" b="1" i="1" smtClean="0">
                        <a:latin typeface="Cambria Math" panose="02040503050406030204" pitchFamily="18" charset="0"/>
                      </a:rPr>
                      <m:t> </m:t>
                    </m:r>
                    <m:nary>
                      <m:naryPr>
                        <m:chr m:val="∑"/>
                        <m:limLoc m:val="subSup"/>
                        <m:ctrlPr>
                          <a:rPr lang="en-US" b="1" i="1" smtClean="0">
                            <a:latin typeface="Cambria Math" panose="02040503050406030204" pitchFamily="18" charset="0"/>
                          </a:rPr>
                        </m:ctrlPr>
                      </m:naryPr>
                      <m:sub>
                        <m:r>
                          <m:rPr>
                            <m:brk m:alnAt="25"/>
                          </m:rPr>
                          <a:rPr lang="en-US" b="1" i="1" smtClean="0">
                            <a:latin typeface="Cambria Math" panose="02040503050406030204" pitchFamily="18" charset="0"/>
                          </a:rPr>
                          <m:t>𝒊</m:t>
                        </m:r>
                      </m:sub>
                      <m:sup>
                        <m:r>
                          <a:rPr lang="en-US" b="1" i="1" smtClean="0">
                            <a:latin typeface="Cambria Math" panose="02040503050406030204" pitchFamily="18" charset="0"/>
                          </a:rPr>
                          <m:t>𝑵</m:t>
                        </m:r>
                      </m:sup>
                      <m:e>
                        <m:sSup>
                          <m:sSupPr>
                            <m:ctrlPr>
                              <a:rPr lang="en-US" b="1" i="1" smtClean="0">
                                <a:latin typeface="Cambria Math" panose="02040503050406030204" pitchFamily="18" charset="0"/>
                              </a:rPr>
                            </m:ctrlPr>
                          </m:sSupPr>
                          <m:e>
                            <m:r>
                              <a:rPr lang="en-US" b="1" i="1" smtClean="0">
                                <a:latin typeface="Cambria Math" panose="02040503050406030204" pitchFamily="18" charset="0"/>
                              </a:rPr>
                              <m:t>|</m:t>
                            </m:r>
                            <m:r>
                              <a:rPr lang="en-US" b="1" i="1" smtClean="0">
                                <a:latin typeface="Cambria Math" panose="02040503050406030204" pitchFamily="18" charset="0"/>
                              </a:rPr>
                              <m:t>𝒚</m:t>
                            </m:r>
                          </m:e>
                          <m:sup>
                            <m:r>
                              <a:rPr lang="en-US" b="1" i="1" smtClean="0">
                                <a:latin typeface="Cambria Math" panose="02040503050406030204" pitchFamily="18" charset="0"/>
                              </a:rPr>
                              <m:t>(</m:t>
                            </m:r>
                            <m:r>
                              <a:rPr lang="en-US" b="1" i="1" smtClean="0">
                                <a:latin typeface="Cambria Math" panose="02040503050406030204" pitchFamily="18" charset="0"/>
                              </a:rPr>
                              <m:t>𝒊</m:t>
                            </m:r>
                            <m:r>
                              <a:rPr lang="en-US" b="1" i="1" smtClean="0">
                                <a:latin typeface="Cambria Math" panose="02040503050406030204" pitchFamily="18" charset="0"/>
                              </a:rPr>
                              <m:t>)</m:t>
                            </m:r>
                          </m:sup>
                        </m:sSup>
                        <m:r>
                          <a:rPr lang="en-US" b="1" i="1" smtClean="0">
                            <a:latin typeface="Cambria Math" panose="02040503050406030204" pitchFamily="18" charset="0"/>
                          </a:rPr>
                          <m:t>|</m:t>
                        </m:r>
                      </m:e>
                    </m:nary>
                  </m:oMath>
                </a14:m>
                <a:r>
                  <a:rPr lang="en-US" dirty="0">
                    <a:latin typeface="Garamond" panose="02020404030301010803" pitchFamily="18" charset="0"/>
                  </a:rPr>
                  <a:t>  </a:t>
                </a:r>
                <a:br>
                  <a:rPr lang="en-US" dirty="0">
                    <a:latin typeface="Garamond" panose="02020404030301010803" pitchFamily="18" charset="0"/>
                  </a:rPr>
                </a:br>
                <a:r>
                  <a:rPr lang="en-US" dirty="0">
                    <a:latin typeface="Garamond" panose="02020404030301010803" pitchFamily="18" charset="0"/>
                  </a:rPr>
                  <a:t> 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oMath>
                </a14:m>
                <a:r>
                  <a:rPr lang="en-US" dirty="0">
                    <a:latin typeface="Garamond" panose="02020404030301010803" pitchFamily="18" charset="0"/>
                  </a:rPr>
                  <a:t> is a target sequence in a parallel corpus of N sequences</a:t>
                </a:r>
              </a:p>
              <a:p>
                <a:endParaRPr lang="en-US" dirty="0">
                  <a:latin typeface="Garamond" panose="02020404030301010803" pitchFamily="18" charset="0"/>
                </a:endParaRPr>
              </a:p>
              <a:p>
                <a:endParaRPr lang="en-US"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3A4A595F-55BA-8D47-8521-B15128818A58}"/>
                  </a:ext>
                </a:extLst>
              </p:cNvPr>
              <p:cNvSpPr>
                <a:spLocks noGrp="1" noRot="1" noChangeAspect="1" noMove="1" noResize="1" noEditPoints="1" noAdjustHandles="1" noChangeArrowheads="1" noChangeShapeType="1" noTextEdit="1"/>
              </p:cNvSpPr>
              <p:nvPr>
                <p:ph idx="13"/>
              </p:nvPr>
            </p:nvSpPr>
            <p:spPr>
              <a:xfrm>
                <a:off x="676469" y="785650"/>
                <a:ext cx="8330033" cy="3290073"/>
              </a:xfrm>
              <a:blipFill>
                <a:blip r:embed="rId2"/>
                <a:stretch>
                  <a:fillRect l="-915" t="-19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12C8689-F934-3F45-AE46-4D95CF3AA546}"/>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75DE814-BF6D-DA44-8E1A-D8FD5749B20D}"/>
              </a:ext>
            </a:extLst>
          </p:cNvPr>
          <p:cNvSpPr>
            <a:spLocks noGrp="1"/>
          </p:cNvSpPr>
          <p:nvPr>
            <p:ph type="sldNum" sz="quarter" idx="16"/>
          </p:nvPr>
        </p:nvSpPr>
        <p:spPr/>
        <p:txBody>
          <a:bodyPr/>
          <a:lstStyle/>
          <a:p>
            <a:fld id="{94484A00-4F00-BC41-AC64-A612D22D8354}" type="slidenum">
              <a:rPr lang="en-US" smtClean="0"/>
              <a:pPr/>
              <a:t>22</a:t>
            </a:fld>
            <a:endParaRPr lang="en-US"/>
          </a:p>
        </p:txBody>
      </p:sp>
    </p:spTree>
    <p:extLst>
      <p:ext uri="{BB962C8B-B14F-4D97-AF65-F5344CB8AC3E}">
        <p14:creationId xmlns:p14="http://schemas.microsoft.com/office/powerpoint/2010/main" val="26708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319-EE8E-FB49-8979-D2872DD564C3}"/>
              </a:ext>
            </a:extLst>
          </p:cNvPr>
          <p:cNvSpPr>
            <a:spLocks noGrp="1"/>
          </p:cNvSpPr>
          <p:nvPr>
            <p:ph type="title"/>
          </p:nvPr>
        </p:nvSpPr>
        <p:spPr>
          <a:xfrm>
            <a:off x="324744" y="270510"/>
            <a:ext cx="7990703" cy="523460"/>
          </a:xfrm>
        </p:spPr>
        <p:txBody>
          <a:bodyPr/>
          <a:lstStyle/>
          <a:p>
            <a:r>
              <a:rPr lang="en-US" dirty="0">
                <a:latin typeface="Garamond" panose="02020404030301010803" pitchFamily="18" charset="0"/>
              </a:rPr>
              <a:t>Effect of BPE</a:t>
            </a:r>
          </a:p>
        </p:txBody>
      </p:sp>
      <p:sp>
        <p:nvSpPr>
          <p:cNvPr id="3" name="Content Placeholder 2">
            <a:extLst>
              <a:ext uri="{FF2B5EF4-FFF2-40B4-BE49-F238E27FC236}">
                <a16:creationId xmlns:a16="http://schemas.microsoft.com/office/drawing/2014/main" id="{27C40DE6-7396-5D4A-9F8B-FA9BF101B9FA}"/>
              </a:ext>
            </a:extLst>
          </p:cNvPr>
          <p:cNvSpPr>
            <a:spLocks noGrp="1"/>
          </p:cNvSpPr>
          <p:nvPr>
            <p:ph idx="13"/>
          </p:nvPr>
        </p:nvSpPr>
        <p:spPr>
          <a:xfrm>
            <a:off x="179891" y="1056613"/>
            <a:ext cx="3934909" cy="3674413"/>
          </a:xfrm>
        </p:spPr>
        <p:txBody>
          <a:bodyPr/>
          <a:lstStyle/>
          <a:p>
            <a:r>
              <a:rPr lang="en-US" sz="2000" dirty="0">
                <a:latin typeface="Garamond" panose="02020404030301010803" pitchFamily="18" charset="0"/>
              </a:rPr>
              <a:t>As BPE merge operations increase</a:t>
            </a:r>
          </a:p>
          <a:p>
            <a:pPr lvl="1"/>
            <a:r>
              <a:rPr lang="en-US" sz="1800" dirty="0">
                <a:latin typeface="Garamond" panose="02020404030301010803" pitchFamily="18" charset="0"/>
              </a:rPr>
              <a:t>Sentence length decreases</a:t>
            </a:r>
          </a:p>
          <a:p>
            <a:pPr lvl="1"/>
            <a:r>
              <a:rPr lang="en-US" sz="1800" dirty="0">
                <a:latin typeface="Garamond" panose="02020404030301010803" pitchFamily="18" charset="0"/>
              </a:rPr>
              <a:t>Class imbalance increases</a:t>
            </a:r>
            <a:r>
              <a:rPr lang="en-US" sz="1800" baseline="30000" dirty="0">
                <a:latin typeface="Garamond" panose="02020404030301010803" pitchFamily="18" charset="0"/>
              </a:rPr>
              <a:t>*</a:t>
            </a:r>
          </a:p>
          <a:p>
            <a:r>
              <a:rPr lang="en-US" sz="2000" dirty="0">
                <a:latin typeface="Garamond" panose="02020404030301010803" pitchFamily="18" charset="0"/>
              </a:rPr>
              <a:t>We need both length and</a:t>
            </a:r>
            <a:br>
              <a:rPr lang="en-US" sz="2000" dirty="0">
                <a:latin typeface="Garamond" panose="02020404030301010803" pitchFamily="18" charset="0"/>
              </a:rPr>
            </a:br>
            <a:r>
              <a:rPr lang="en-US" sz="2000" dirty="0">
                <a:latin typeface="Garamond" panose="02020404030301010803" pitchFamily="18" charset="0"/>
              </a:rPr>
              <a:t> divergence to be small</a:t>
            </a:r>
          </a:p>
          <a:p>
            <a:r>
              <a:rPr lang="en-US" sz="2000" dirty="0">
                <a:latin typeface="Garamond" panose="02020404030301010803" pitchFamily="18" charset="0"/>
              </a:rPr>
              <a:t>Best vocab size is the one </a:t>
            </a:r>
            <a:br>
              <a:rPr lang="en-US" sz="2000" dirty="0">
                <a:latin typeface="Garamond" panose="02020404030301010803" pitchFamily="18" charset="0"/>
              </a:rPr>
            </a:br>
            <a:r>
              <a:rPr lang="en-US" sz="2000" dirty="0">
                <a:latin typeface="Garamond" panose="02020404030301010803" pitchFamily="18" charset="0"/>
              </a:rPr>
              <a:t>that reaches a good trade-off</a:t>
            </a:r>
          </a:p>
        </p:txBody>
      </p:sp>
      <p:pic>
        <p:nvPicPr>
          <p:cNvPr id="7" name="Picture 6">
            <a:extLst>
              <a:ext uri="{FF2B5EF4-FFF2-40B4-BE49-F238E27FC236}">
                <a16:creationId xmlns:a16="http://schemas.microsoft.com/office/drawing/2014/main" id="{6A9A6E8E-9669-7147-B043-0D3FFE092158}"/>
              </a:ext>
            </a:extLst>
          </p:cNvPr>
          <p:cNvPicPr>
            <a:picLocks noChangeAspect="1"/>
          </p:cNvPicPr>
          <p:nvPr/>
        </p:nvPicPr>
        <p:blipFill>
          <a:blip r:embed="rId3"/>
          <a:stretch>
            <a:fillRect/>
          </a:stretch>
        </p:blipFill>
        <p:spPr>
          <a:xfrm>
            <a:off x="4307414" y="1094046"/>
            <a:ext cx="4745145" cy="3558859"/>
          </a:xfrm>
          <a:prstGeom prst="rect">
            <a:avLst/>
          </a:prstGeom>
          <a:effectLst>
            <a:glow rad="190500">
              <a:schemeClr val="accent3">
                <a:satMod val="175000"/>
                <a:alpha val="50000"/>
              </a:schemeClr>
            </a:glow>
          </a:effectLst>
        </p:spPr>
      </p:pic>
      <p:sp>
        <p:nvSpPr>
          <p:cNvPr id="4" name="Footer Placeholder 3">
            <a:extLst>
              <a:ext uri="{FF2B5EF4-FFF2-40B4-BE49-F238E27FC236}">
                <a16:creationId xmlns:a16="http://schemas.microsoft.com/office/drawing/2014/main" id="{66620CD9-51C2-734C-9E8D-DF89C706152E}"/>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E915F75E-233B-7742-8CE4-A0E37D520B3A}"/>
              </a:ext>
            </a:extLst>
          </p:cNvPr>
          <p:cNvSpPr>
            <a:spLocks noGrp="1"/>
          </p:cNvSpPr>
          <p:nvPr>
            <p:ph type="sldNum" sz="quarter" idx="16"/>
          </p:nvPr>
        </p:nvSpPr>
        <p:spPr/>
        <p:txBody>
          <a:bodyPr/>
          <a:lstStyle/>
          <a:p>
            <a:fld id="{94484A00-4F00-BC41-AC64-A612D22D8354}" type="slidenum">
              <a:rPr lang="en-US" smtClean="0"/>
              <a:pPr/>
              <a:t>23</a:t>
            </a:fld>
            <a:endParaRPr lang="en-US"/>
          </a:p>
        </p:txBody>
      </p:sp>
    </p:spTree>
    <p:extLst>
      <p:ext uri="{BB962C8B-B14F-4D97-AF65-F5344CB8AC3E}">
        <p14:creationId xmlns:p14="http://schemas.microsoft.com/office/powerpoint/2010/main" val="2129218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6311DE4-C659-F748-B0B5-981CE9B96985}"/>
              </a:ext>
            </a:extLst>
          </p:cNvPr>
          <p:cNvSpPr>
            <a:spLocks noGrp="1"/>
          </p:cNvSpPr>
          <p:nvPr>
            <p:ph type="title"/>
          </p:nvPr>
        </p:nvSpPr>
        <p:spPr>
          <a:xfrm>
            <a:off x="5311033" y="339771"/>
            <a:ext cx="3124643" cy="784597"/>
          </a:xfrm>
        </p:spPr>
        <p:txBody>
          <a:bodyPr/>
          <a:lstStyle/>
          <a:p>
            <a:r>
              <a:rPr lang="en-US" dirty="0">
                <a:latin typeface="Garamond" panose="02020404030301010803" pitchFamily="18" charset="0"/>
              </a:rPr>
              <a:t>Heuristic</a:t>
            </a:r>
          </a:p>
        </p:txBody>
      </p:sp>
      <p:pic>
        <p:nvPicPr>
          <p:cNvPr id="9" name="Content Placeholder 8">
            <a:extLst>
              <a:ext uri="{FF2B5EF4-FFF2-40B4-BE49-F238E27FC236}">
                <a16:creationId xmlns:a16="http://schemas.microsoft.com/office/drawing/2014/main" id="{40F315F7-DD1F-AC4B-B286-B38BF2E4DEB1}"/>
              </a:ext>
            </a:extLst>
          </p:cNvPr>
          <p:cNvPicPr>
            <a:picLocks noGrp="1" noChangeAspect="1"/>
          </p:cNvPicPr>
          <p:nvPr>
            <p:ph idx="13"/>
          </p:nvPr>
        </p:nvPicPr>
        <p:blipFill rotWithShape="1">
          <a:blip r:embed="rId2"/>
          <a:srcRect l="8173" r="7942" b="11338"/>
          <a:stretch/>
        </p:blipFill>
        <p:spPr>
          <a:xfrm>
            <a:off x="540200" y="1167389"/>
            <a:ext cx="3771409" cy="2790331"/>
          </a:xfrm>
        </p:spPr>
      </p:pic>
      <p:pic>
        <p:nvPicPr>
          <p:cNvPr id="11" name="Picture 10">
            <a:extLst>
              <a:ext uri="{FF2B5EF4-FFF2-40B4-BE49-F238E27FC236}">
                <a16:creationId xmlns:a16="http://schemas.microsoft.com/office/drawing/2014/main" id="{D48A06E2-FA21-2549-8386-DA0A5D275BDC}"/>
              </a:ext>
            </a:extLst>
          </p:cNvPr>
          <p:cNvPicPr>
            <a:picLocks noChangeAspect="1"/>
          </p:cNvPicPr>
          <p:nvPr/>
        </p:nvPicPr>
        <p:blipFill rotWithShape="1">
          <a:blip r:embed="rId3"/>
          <a:srcRect l="8464" r="4385" b="11418"/>
          <a:stretch/>
        </p:blipFill>
        <p:spPr>
          <a:xfrm>
            <a:off x="218699" y="940032"/>
            <a:ext cx="5389943" cy="3834936"/>
          </a:xfrm>
          <a:prstGeom prst="rect">
            <a:avLst/>
          </a:prstGeom>
          <a:effectLst>
            <a:glow rad="190500">
              <a:schemeClr val="accent3">
                <a:alpha val="50000"/>
              </a:schemeClr>
            </a:glow>
          </a:effectLst>
        </p:spPr>
      </p:pic>
      <p:sp>
        <p:nvSpPr>
          <p:cNvPr id="18" name="TextBox 17">
            <a:extLst>
              <a:ext uri="{FF2B5EF4-FFF2-40B4-BE49-F238E27FC236}">
                <a16:creationId xmlns:a16="http://schemas.microsoft.com/office/drawing/2014/main" id="{08845C88-82EE-F648-8E99-5BE265E210E6}"/>
              </a:ext>
            </a:extLst>
          </p:cNvPr>
          <p:cNvSpPr txBox="1"/>
          <p:nvPr/>
        </p:nvSpPr>
        <p:spPr>
          <a:xfrm>
            <a:off x="5550199" y="1815092"/>
            <a:ext cx="3508745" cy="1200329"/>
          </a:xfrm>
          <a:prstGeom prst="rect">
            <a:avLst/>
          </a:prstGeom>
          <a:noFill/>
        </p:spPr>
        <p:txBody>
          <a:bodyPr wrap="square" rtlCol="0">
            <a:spAutoFit/>
          </a:bodyPr>
          <a:lstStyle/>
          <a:p>
            <a:pPr algn="ctr"/>
            <a:r>
              <a:rPr lang="en-US" i="1" dirty="0">
                <a:solidFill>
                  <a:schemeClr val="bg2">
                    <a:lumMod val="25000"/>
                  </a:schemeClr>
                </a:solidFill>
                <a:latin typeface="Garamond" panose="02020404030301010803" pitchFamily="18" charset="0"/>
              </a:rPr>
              <a:t>“Use the largest possible BPE vocabulary such that</a:t>
            </a:r>
            <a:br>
              <a:rPr lang="en-US" i="1" dirty="0">
                <a:solidFill>
                  <a:schemeClr val="bg2">
                    <a:lumMod val="25000"/>
                  </a:schemeClr>
                </a:solidFill>
                <a:latin typeface="Garamond" panose="02020404030301010803" pitchFamily="18" charset="0"/>
              </a:rPr>
            </a:br>
            <a:r>
              <a:rPr lang="en-US" i="1" dirty="0">
                <a:solidFill>
                  <a:schemeClr val="bg2">
                    <a:lumMod val="25000"/>
                  </a:schemeClr>
                </a:solidFill>
                <a:latin typeface="Garamond" panose="02020404030301010803" pitchFamily="18" charset="0"/>
              </a:rPr>
              <a:t> at least 95% of classes have about 100 or more training examples”</a:t>
            </a:r>
          </a:p>
        </p:txBody>
      </p:sp>
      <p:sp>
        <p:nvSpPr>
          <p:cNvPr id="2" name="Footer Placeholder 1">
            <a:extLst>
              <a:ext uri="{FF2B5EF4-FFF2-40B4-BE49-F238E27FC236}">
                <a16:creationId xmlns:a16="http://schemas.microsoft.com/office/drawing/2014/main" id="{28A3AA64-3293-654E-B275-D39FACFBB88A}"/>
              </a:ext>
            </a:extLst>
          </p:cNvPr>
          <p:cNvSpPr>
            <a:spLocks noGrp="1"/>
          </p:cNvSpPr>
          <p:nvPr>
            <p:ph type="ftr" sz="quarter" idx="15"/>
          </p:nvPr>
        </p:nvSpPr>
        <p:spPr/>
        <p:txBody>
          <a:bodyPr/>
          <a:lstStyle/>
          <a:p>
            <a:r>
              <a:rPr lang="en-US"/>
              <a:t>TG's Dissertation Proposal</a:t>
            </a:r>
            <a:endParaRPr lang="en-US" dirty="0"/>
          </a:p>
        </p:txBody>
      </p:sp>
      <p:sp>
        <p:nvSpPr>
          <p:cNvPr id="3" name="Slide Number Placeholder 2">
            <a:extLst>
              <a:ext uri="{FF2B5EF4-FFF2-40B4-BE49-F238E27FC236}">
                <a16:creationId xmlns:a16="http://schemas.microsoft.com/office/drawing/2014/main" id="{20058551-8019-BD48-A70A-546CAC42F7F1}"/>
              </a:ext>
            </a:extLst>
          </p:cNvPr>
          <p:cNvSpPr>
            <a:spLocks noGrp="1"/>
          </p:cNvSpPr>
          <p:nvPr>
            <p:ph type="sldNum" sz="quarter" idx="16"/>
          </p:nvPr>
        </p:nvSpPr>
        <p:spPr/>
        <p:txBody>
          <a:bodyPr/>
          <a:lstStyle/>
          <a:p>
            <a:fld id="{94484A00-4F00-BC41-AC64-A612D22D8354}" type="slidenum">
              <a:rPr lang="en-US" smtClean="0"/>
              <a:pPr/>
              <a:t>24</a:t>
            </a:fld>
            <a:endParaRPr lang="en-US"/>
          </a:p>
        </p:txBody>
      </p:sp>
    </p:spTree>
    <p:extLst>
      <p:ext uri="{BB962C8B-B14F-4D97-AF65-F5344CB8AC3E}">
        <p14:creationId xmlns:p14="http://schemas.microsoft.com/office/powerpoint/2010/main" val="1039492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4A3969-2B9A-324A-BDBC-93AD719E0DEC}"/>
              </a:ext>
            </a:extLst>
          </p:cNvPr>
          <p:cNvSpPr>
            <a:spLocks noGrp="1"/>
          </p:cNvSpPr>
          <p:nvPr>
            <p:ph idx="13"/>
          </p:nvPr>
        </p:nvSpPr>
        <p:spPr>
          <a:xfrm>
            <a:off x="909552" y="1686162"/>
            <a:ext cx="7863673" cy="1784195"/>
          </a:xfrm>
        </p:spPr>
        <p:txBody>
          <a:bodyPr/>
          <a:lstStyle/>
          <a:p>
            <a:pPr marL="457187" indent="-457187">
              <a:buFont typeface="+mj-lt"/>
              <a:buAutoNum type="arabicPeriod"/>
            </a:pPr>
            <a:r>
              <a:rPr lang="en-US" sz="2400" dirty="0">
                <a:solidFill>
                  <a:schemeClr val="bg1">
                    <a:lumMod val="65000"/>
                  </a:schemeClr>
                </a:solidFill>
                <a:latin typeface="Garamond" panose="02020404030301010803" pitchFamily="18" charset="0"/>
              </a:rPr>
              <a:t>Some BPE vocabulary sizes better than others</a:t>
            </a:r>
          </a:p>
          <a:p>
            <a:pPr marL="457187" indent="-457187">
              <a:buFont typeface="+mj-lt"/>
              <a:buAutoNum type="arabicPeriod"/>
            </a:pPr>
            <a:r>
              <a:rPr lang="en-US" sz="2400" dirty="0">
                <a:solidFill>
                  <a:schemeClr val="accent1"/>
                </a:solidFill>
                <a:latin typeface="Garamond" panose="02020404030301010803" pitchFamily="18" charset="0"/>
              </a:rPr>
              <a:t>Frequency-based bias on classes</a:t>
            </a:r>
            <a:br>
              <a:rPr lang="en-US" sz="2400" dirty="0">
                <a:solidFill>
                  <a:schemeClr val="accent1"/>
                </a:solidFill>
                <a:latin typeface="Garamond" panose="02020404030301010803" pitchFamily="18" charset="0"/>
              </a:rPr>
            </a:br>
            <a:r>
              <a:rPr lang="en-US" sz="2400" dirty="0">
                <a:solidFill>
                  <a:schemeClr val="accent1"/>
                </a:solidFill>
                <a:latin typeface="Garamond" panose="02020404030301010803" pitchFamily="18" charset="0"/>
                <a:sym typeface="Wingdings" pitchFamily="2" charset="2"/>
              </a:rPr>
              <a:t>i.e. correlation between class frequency and performance</a:t>
            </a:r>
            <a:endParaRPr lang="en-US" sz="2400" dirty="0">
              <a:solidFill>
                <a:schemeClr val="accent1"/>
              </a:solidFill>
              <a:latin typeface="Garamond" panose="02020404030301010803" pitchFamily="18" charset="0"/>
            </a:endParaRPr>
          </a:p>
        </p:txBody>
      </p:sp>
      <p:sp>
        <p:nvSpPr>
          <p:cNvPr id="2" name="Rectangle 1">
            <a:extLst>
              <a:ext uri="{FF2B5EF4-FFF2-40B4-BE49-F238E27FC236}">
                <a16:creationId xmlns:a16="http://schemas.microsoft.com/office/drawing/2014/main" id="{928C8AA7-D089-8A45-855B-628A7194E25A}"/>
              </a:ext>
            </a:extLst>
          </p:cNvPr>
          <p:cNvSpPr/>
          <p:nvPr/>
        </p:nvSpPr>
        <p:spPr>
          <a:xfrm>
            <a:off x="1026753" y="1039828"/>
            <a:ext cx="7376828" cy="646331"/>
          </a:xfrm>
          <a:prstGeom prst="rect">
            <a:avLst/>
          </a:prstGeom>
        </p:spPr>
        <p:txBody>
          <a:bodyPr wrap="none">
            <a:spAutoFit/>
          </a:bodyPr>
          <a:lstStyle/>
          <a:p>
            <a:r>
              <a:rPr lang="en-US" sz="3600" dirty="0">
                <a:solidFill>
                  <a:srgbClr val="9D1535"/>
                </a:solidFill>
                <a:latin typeface="Garamond" panose="02020404030301010803" pitchFamily="18" charset="0"/>
              </a:rPr>
              <a:t>Effect of Imbalance on NMT Modeling</a:t>
            </a:r>
          </a:p>
        </p:txBody>
      </p:sp>
      <p:sp>
        <p:nvSpPr>
          <p:cNvPr id="4" name="Footer Placeholder 3">
            <a:extLst>
              <a:ext uri="{FF2B5EF4-FFF2-40B4-BE49-F238E27FC236}">
                <a16:creationId xmlns:a16="http://schemas.microsoft.com/office/drawing/2014/main" id="{6E3894A1-19E5-E041-BC73-8A5DCF9F99EA}"/>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4EEFFD27-CC2B-B943-A693-2FEF4135E774}"/>
              </a:ext>
            </a:extLst>
          </p:cNvPr>
          <p:cNvSpPr>
            <a:spLocks noGrp="1"/>
          </p:cNvSpPr>
          <p:nvPr>
            <p:ph type="sldNum" sz="quarter" idx="16"/>
          </p:nvPr>
        </p:nvSpPr>
        <p:spPr/>
        <p:txBody>
          <a:bodyPr/>
          <a:lstStyle/>
          <a:p>
            <a:fld id="{94484A00-4F00-BC41-AC64-A612D22D8354}" type="slidenum">
              <a:rPr lang="en-US" smtClean="0"/>
              <a:pPr/>
              <a:t>25</a:t>
            </a:fld>
            <a:endParaRPr lang="en-US"/>
          </a:p>
        </p:txBody>
      </p:sp>
    </p:spTree>
    <p:extLst>
      <p:ext uri="{BB962C8B-B14F-4D97-AF65-F5344CB8AC3E}">
        <p14:creationId xmlns:p14="http://schemas.microsoft.com/office/powerpoint/2010/main" val="797440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E542-0C75-464C-9905-730EB8A43076}"/>
              </a:ext>
            </a:extLst>
          </p:cNvPr>
          <p:cNvSpPr>
            <a:spLocks noGrp="1"/>
          </p:cNvSpPr>
          <p:nvPr>
            <p:ph type="title"/>
          </p:nvPr>
        </p:nvSpPr>
        <p:spPr/>
        <p:txBody>
          <a:bodyPr>
            <a:normAutofit fontScale="90000"/>
          </a:bodyPr>
          <a:lstStyle/>
          <a:p>
            <a:r>
              <a:rPr lang="en-US" dirty="0">
                <a:latin typeface="Garamond" panose="02020404030301010803" pitchFamily="18" charset="0"/>
              </a:rPr>
              <a:t>Class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81D722-4183-814F-9BD1-D70D335D8B6D}"/>
                  </a:ext>
                </a:extLst>
              </p:cNvPr>
              <p:cNvSpPr>
                <a:spLocks noGrp="1"/>
              </p:cNvSpPr>
              <p:nvPr>
                <p:ph idx="13"/>
              </p:nvPr>
            </p:nvSpPr>
            <p:spPr>
              <a:xfrm>
                <a:off x="619125" y="887994"/>
                <a:ext cx="8185590" cy="3103169"/>
              </a:xfrm>
            </p:spPr>
            <p:txBody>
              <a:bodyPr>
                <a:normAutofit lnSpcReduction="10000"/>
              </a:bodyPr>
              <a:lstStyle/>
              <a:p>
                <a:pPr>
                  <a:spcAft>
                    <a:spcPts val="100"/>
                  </a:spcAft>
                </a:pPr>
                <a:r>
                  <a:rPr lang="en-US" b="0" dirty="0">
                    <a:latin typeface="Garamond" panose="02020404030301010803" pitchFamily="18" charset="0"/>
                  </a:rPr>
                  <a:t>Let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0" i="1" smtClean="0">
                                    <a:latin typeface="Cambria Math" panose="02040503050406030204" pitchFamily="18" charset="0"/>
                                  </a:rPr>
                                  <m:t>h</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=1,2,3, …</m:t>
                    </m:r>
                    <m:r>
                      <a:rPr lang="en-US" b="0" i="1" smtClean="0">
                        <a:latin typeface="Cambria Math" panose="02040503050406030204" pitchFamily="18" charset="0"/>
                      </a:rPr>
                      <m:t>𝑚</m:t>
                    </m:r>
                    <m:r>
                      <a:rPr lang="en-US" b="0" i="1" smtClean="0">
                        <a:latin typeface="Cambria Math" panose="02040503050406030204" pitchFamily="18" charset="0"/>
                      </a:rPr>
                      <m:t>}</m:t>
                    </m:r>
                    <m:r>
                      <a:rPr lang="en-US" b="0" i="0" smtClean="0">
                        <a:latin typeface="Cambria Math" panose="02040503050406030204" pitchFamily="18" charset="0"/>
                      </a:rPr>
                      <m:t> </m:t>
                    </m:r>
                  </m:oMath>
                </a14:m>
                <a:r>
                  <a:rPr lang="en-US" dirty="0">
                    <a:latin typeface="Garamond" panose="02020404030301010803" pitchFamily="18" charset="0"/>
                  </a:rPr>
                  <a:t>be a test set with </a:t>
                </a:r>
                <a:r>
                  <a:rPr lang="en-US" i="1" dirty="0">
                    <a:latin typeface="Garamond" panose="02020404030301010803" pitchFamily="18" charset="0"/>
                  </a:rPr>
                  <a:t>m</a:t>
                </a:r>
                <a:r>
                  <a:rPr lang="en-US" dirty="0">
                    <a:latin typeface="Garamond" panose="02020404030301010803" pitchFamily="18" charset="0"/>
                  </a:rPr>
                  <a:t> records</a:t>
                </a:r>
                <a:br>
                  <a:rPr lang="en-US" dirty="0">
                    <a:latin typeface="Garamond" panose="02020404030301010803" pitchFamily="18" charset="0"/>
                  </a:rPr>
                </a:br>
                <a:r>
                  <a:rPr lang="en-US" dirty="0">
                    <a:latin typeface="Garamond" panose="02020404030301010803" pitchFamily="18" charset="0"/>
                  </a:rPr>
                  <a:t>  of </a:t>
                </a:r>
                <a:r>
                  <a:rPr lang="en-US" i="1" dirty="0">
                    <a:latin typeface="Garamond" panose="02020404030301010803" pitchFamily="18" charset="0"/>
                  </a:rPr>
                  <a:t>(hypothesis, reference)</a:t>
                </a:r>
                <a:r>
                  <a:rPr lang="en-US" dirty="0">
                    <a:latin typeface="Garamond" panose="02020404030301010803" pitchFamily="18" charset="0"/>
                  </a:rPr>
                  <a:t>, respectively</a:t>
                </a:r>
              </a:p>
              <a:p>
                <a:pPr>
                  <a:spcAft>
                    <a:spcPts val="100"/>
                  </a:spcAft>
                </a:pPr>
                <a:r>
                  <a:rPr lang="en-US" b="0" dirty="0">
                    <a:latin typeface="Garamond" panose="02020404030301010803" pitchFamily="18" charset="0"/>
                  </a:rPr>
                  <a:t>Let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b="0" i="0" dirty="0">
                    <a:latin typeface="Garamond" panose="02020404030301010803" pitchFamily="18" charset="0"/>
                  </a:rPr>
                  <a:t> counts the number of tokens of type</a:t>
                </a:r>
                <a:r>
                  <a:rPr lang="en-US" b="1" i="0" dirty="0">
                    <a:latin typeface="Garamond" panose="02020404030301010803" pitchFamily="18" charset="0"/>
                  </a:rPr>
                  <a:t> c </a:t>
                </a:r>
                <a:r>
                  <a:rPr lang="en-US" b="0" i="0" dirty="0">
                    <a:latin typeface="Garamond" panose="02020404030301010803" pitchFamily="18" charset="0"/>
                  </a:rPr>
                  <a:t>in sequence </a:t>
                </a:r>
                <a:r>
                  <a:rPr lang="en-US" b="1" i="0" dirty="0">
                    <a:latin typeface="Garamond" panose="02020404030301010803" pitchFamily="18" charset="0"/>
                  </a:rPr>
                  <a:t>a</a:t>
                </a:r>
              </a:p>
              <a:p>
                <a:pPr>
                  <a:spcAft>
                    <a:spcPts val="100"/>
                  </a:spcAft>
                </a:pPr>
                <a14:m>
                  <m:oMath xmlns:m="http://schemas.openxmlformats.org/officeDocument/2006/math">
                    <m:r>
                      <m:rPr>
                        <m:nor/>
                      </m:rPr>
                      <a:rPr lang="en-US" b="0" i="0" smtClean="0">
                        <a:latin typeface="Garamond" panose="02020404030301010803" pitchFamily="18" charset="0"/>
                      </a:rPr>
                      <m:t>Preds</m:t>
                    </m:r>
                    <m:r>
                      <m:rPr>
                        <m:nor/>
                      </m:rPr>
                      <a:rPr lang="en-US" b="0" i="0" smtClean="0">
                        <a:latin typeface="Garamond" panose="02020404030301010803" pitchFamily="18" charset="0"/>
                        <a:ea typeface="Cambria Math" panose="02040503050406030204" pitchFamily="18" charset="0"/>
                      </a:rPr>
                      <m:t>(</m:t>
                    </m:r>
                    <m:r>
                      <m:rPr>
                        <m:nor/>
                      </m:rPr>
                      <a:rPr lang="en-US" b="0" i="0" smtClean="0">
                        <a:latin typeface="Garamond" panose="02020404030301010803" pitchFamily="18" charset="0"/>
                        <a:ea typeface="Cambria Math" panose="02040503050406030204" pitchFamily="18" charset="0"/>
                      </a:rPr>
                      <m:t>c</m:t>
                    </m:r>
                    <m:r>
                      <m:rPr>
                        <m:nor/>
                      </m:rPr>
                      <a:rPr lang="en-US" b="0" i="0" smtClean="0">
                        <a:latin typeface="Garamond" panose="02020404030301010803"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e>
                    </m:nary>
                  </m:oMath>
                </a14:m>
                <a:endParaRPr lang="en-US" dirty="0">
                  <a:latin typeface="Garamond" panose="02020404030301010803" pitchFamily="18" charset="0"/>
                </a:endParaRPr>
              </a:p>
              <a:p>
                <a:pPr>
                  <a:spcAft>
                    <a:spcPts val="100"/>
                  </a:spcAft>
                </a:pPr>
                <a14:m>
                  <m:oMath xmlns:m="http://schemas.openxmlformats.org/officeDocument/2006/math">
                    <m:r>
                      <m:rPr>
                        <m:nor/>
                      </m:rPr>
                      <a:rPr lang="en-US" b="0" i="0" smtClean="0">
                        <a:latin typeface="Garamond" panose="02020404030301010803" pitchFamily="18" charset="0"/>
                      </a:rPr>
                      <m:t>Refs</m:t>
                    </m:r>
                    <m:r>
                      <m:rPr>
                        <m:nor/>
                      </m:rPr>
                      <a:rPr lang="en-US" b="0" i="0" smtClean="0">
                        <a:latin typeface="Garamond" panose="02020404030301010803" pitchFamily="18" charset="0"/>
                        <a:ea typeface="Cambria Math" panose="02040503050406030204" pitchFamily="18" charset="0"/>
                      </a:rPr>
                      <m:t>(</m:t>
                    </m:r>
                    <m:r>
                      <m:rPr>
                        <m:nor/>
                      </m:rPr>
                      <a:rPr lang="en-US" b="0" i="0" smtClean="0">
                        <a:latin typeface="Garamond" panose="02020404030301010803" pitchFamily="18" charset="0"/>
                        <a:ea typeface="Cambria Math" panose="02040503050406030204" pitchFamily="18" charset="0"/>
                      </a:rPr>
                      <m:t>c</m:t>
                    </m:r>
                    <m:r>
                      <m:rPr>
                        <m:nor/>
                      </m:rPr>
                      <a:rPr lang="en-US" b="0" i="0" smtClean="0">
                        <a:latin typeface="Garamond" panose="02020404030301010803"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m:t>
                        </m:r>
                      </m:e>
                    </m:nary>
                  </m:oMath>
                </a14:m>
                <a:endParaRPr lang="en-US" dirty="0">
                  <a:latin typeface="Garamond" panose="02020404030301010803" pitchFamily="18" charset="0"/>
                </a:endParaRPr>
              </a:p>
              <a:p>
                <a:pPr>
                  <a:spcAft>
                    <a:spcPts val="100"/>
                  </a:spcAft>
                </a:pPr>
                <a14:m>
                  <m:oMath xmlns:m="http://schemas.openxmlformats.org/officeDocument/2006/math">
                    <m:r>
                      <m:rPr>
                        <m:nor/>
                      </m:rPr>
                      <a:rPr lang="en-US" b="0" i="0" smtClean="0">
                        <a:latin typeface="Garamond" panose="02020404030301010803" pitchFamily="18" charset="0"/>
                      </a:rPr>
                      <m:t>Match</m:t>
                    </m:r>
                    <m:r>
                      <m:rPr>
                        <m:nor/>
                      </m:rPr>
                      <a:rPr lang="en-US">
                        <a:latin typeface="Garamond" panose="02020404030301010803" pitchFamily="18" charset="0"/>
                        <a:ea typeface="Cambria Math" panose="02040503050406030204" pitchFamily="18" charset="0"/>
                      </a:rPr>
                      <m:t>(</m:t>
                    </m:r>
                    <m:r>
                      <m:rPr>
                        <m:nor/>
                      </m:rPr>
                      <a:rPr lang="en-US">
                        <a:latin typeface="Garamond" panose="02020404030301010803" pitchFamily="18" charset="0"/>
                        <a:ea typeface="Cambria Math" panose="02040503050406030204" pitchFamily="18" charset="0"/>
                      </a:rPr>
                      <m:t>c</m:t>
                    </m:r>
                    <m:r>
                      <m:rPr>
                        <m:nor/>
                      </m:rPr>
                      <a:rPr lang="en-US">
                        <a:latin typeface="Garamond" panose="02020404030301010803"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𝑐</m:t>
                            </m:r>
                            <m:r>
                              <a:rPr lang="en-US" i="1">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panose="02040503050406030204" pitchFamily="18" charset="0"/>
                                  </a:rPr>
                                  <m:t>h</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b="0" i="1" smtClean="0">
                            <a:latin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m:t>
                        </m:r>
                      </m:e>
                    </m:nary>
                    <m:r>
                      <a:rPr lang="en-US" b="0" i="1" smtClean="0">
                        <a:latin typeface="Cambria Math" panose="02040503050406030204" pitchFamily="18" charset="0"/>
                      </a:rPr>
                      <m:t>} </m:t>
                    </m:r>
                  </m:oMath>
                </a14:m>
                <a:endParaRPr lang="en-US" dirty="0">
                  <a:latin typeface="Garamond" panose="02020404030301010803" pitchFamily="18" charset="0"/>
                </a:endParaRPr>
              </a:p>
              <a:p>
                <a:pPr>
                  <a:spcAft>
                    <a:spcPts val="100"/>
                  </a:spcAft>
                </a:pPr>
                <a:r>
                  <a:rPr lang="en-US" dirty="0">
                    <a:latin typeface="Garamond" panose="02020404030301010803" pitchFamily="18" charset="0"/>
                  </a:rPr>
                  <a:t>Precision,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𝑀𝑎𝑡𝑐h</m:t>
                        </m:r>
                        <m:d>
                          <m:dPr>
                            <m:ctrlPr>
                              <a:rPr lang="en-US" i="1">
                                <a:latin typeface="Cambria Math" panose="02040503050406030204" pitchFamily="18" charset="0"/>
                              </a:rPr>
                            </m:ctrlPr>
                          </m:dPr>
                          <m:e>
                            <m:r>
                              <a:rPr lang="en-US" i="1">
                                <a:latin typeface="Cambria Math" panose="02040503050406030204" pitchFamily="18" charset="0"/>
                              </a:rPr>
                              <m:t>𝑐</m:t>
                            </m:r>
                          </m:e>
                        </m:d>
                      </m:num>
                      <m:den>
                        <m:r>
                          <a:rPr lang="en-US" i="1">
                            <a:latin typeface="Cambria Math" panose="02040503050406030204" pitchFamily="18" charset="0"/>
                          </a:rPr>
                          <m:t>𝑃𝑟𝑒𝑑𝑠</m:t>
                        </m:r>
                        <m:d>
                          <m:dPr>
                            <m:ctrlPr>
                              <a:rPr lang="en-US" i="1">
                                <a:latin typeface="Cambria Math" panose="02040503050406030204" pitchFamily="18" charset="0"/>
                              </a:rPr>
                            </m:ctrlPr>
                          </m:dPr>
                          <m:e>
                            <m:r>
                              <a:rPr lang="en-US" i="1">
                                <a:latin typeface="Cambria Math" panose="02040503050406030204" pitchFamily="18" charset="0"/>
                              </a:rPr>
                              <m:t>𝑐</m:t>
                            </m:r>
                          </m:e>
                        </m:d>
                      </m:den>
                    </m:f>
                  </m:oMath>
                </a14:m>
                <a:r>
                  <a:rPr lang="en-US" dirty="0">
                    <a:latin typeface="Garamond" panose="02020404030301010803" pitchFamily="18" charset="0"/>
                  </a:rPr>
                  <a:t>           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𝑀𝑎𝑡𝑐h</m:t>
                        </m:r>
                        <m:d>
                          <m:dPr>
                            <m:ctrlPr>
                              <a:rPr lang="en-US" i="1">
                                <a:latin typeface="Cambria Math" panose="02040503050406030204" pitchFamily="18" charset="0"/>
                              </a:rPr>
                            </m:ctrlPr>
                          </m:dPr>
                          <m:e>
                            <m:r>
                              <a:rPr lang="en-US" i="1">
                                <a:latin typeface="Cambria Math" panose="02040503050406030204" pitchFamily="18" charset="0"/>
                              </a:rPr>
                              <m:t>𝑐</m:t>
                            </m:r>
                          </m:e>
                        </m:d>
                      </m:num>
                      <m:den>
                        <m:r>
                          <a:rPr lang="en-US" i="1">
                            <a:latin typeface="Cambria Math" panose="02040503050406030204" pitchFamily="18" charset="0"/>
                          </a:rPr>
                          <m:t>𝑅𝑒𝑓𝑠</m:t>
                        </m:r>
                        <m:d>
                          <m:dPr>
                            <m:ctrlPr>
                              <a:rPr lang="en-US" i="1">
                                <a:latin typeface="Cambria Math" panose="02040503050406030204" pitchFamily="18" charset="0"/>
                              </a:rPr>
                            </m:ctrlPr>
                          </m:dPr>
                          <m:e>
                            <m:r>
                              <a:rPr lang="en-US" i="1">
                                <a:latin typeface="Cambria Math" panose="02040503050406030204" pitchFamily="18" charset="0"/>
                              </a:rPr>
                              <m:t>𝑐</m:t>
                            </m:r>
                          </m:e>
                        </m:d>
                      </m:den>
                    </m:f>
                  </m:oMath>
                </a14:m>
                <a:endParaRPr lang="en-US" dirty="0">
                  <a:latin typeface="Garamond" panose="02020404030301010803" pitchFamily="18" charset="0"/>
                </a:endParaRPr>
              </a:p>
              <a:p>
                <a:endParaRPr lang="en-US"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DD81D722-4183-814F-9BD1-D70D335D8B6D}"/>
                  </a:ext>
                </a:extLst>
              </p:cNvPr>
              <p:cNvSpPr>
                <a:spLocks noGrp="1" noRot="1" noChangeAspect="1" noMove="1" noResize="1" noEditPoints="1" noAdjustHandles="1" noChangeArrowheads="1" noChangeShapeType="1" noTextEdit="1"/>
              </p:cNvSpPr>
              <p:nvPr>
                <p:ph idx="13"/>
              </p:nvPr>
            </p:nvSpPr>
            <p:spPr>
              <a:xfrm>
                <a:off x="619125" y="887994"/>
                <a:ext cx="8185590" cy="3103169"/>
              </a:xfrm>
              <a:blipFill>
                <a:blip r:embed="rId2"/>
                <a:stretch>
                  <a:fillRect l="-774" t="-2449" b="-612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8317E80-0B65-7E4F-B526-BBC0B129EBBB}"/>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1FB5623A-B3A3-C847-8681-A517F676E0DE}"/>
              </a:ext>
            </a:extLst>
          </p:cNvPr>
          <p:cNvSpPr>
            <a:spLocks noGrp="1"/>
          </p:cNvSpPr>
          <p:nvPr>
            <p:ph type="sldNum" sz="quarter" idx="16"/>
          </p:nvPr>
        </p:nvSpPr>
        <p:spPr/>
        <p:txBody>
          <a:bodyPr/>
          <a:lstStyle/>
          <a:p>
            <a:fld id="{94484A00-4F00-BC41-AC64-A612D22D8354}" type="slidenum">
              <a:rPr lang="en-US" smtClean="0"/>
              <a:pPr/>
              <a:t>26</a:t>
            </a:fld>
            <a:endParaRPr lang="en-US"/>
          </a:p>
        </p:txBody>
      </p:sp>
    </p:spTree>
    <p:extLst>
      <p:ext uri="{BB962C8B-B14F-4D97-AF65-F5344CB8AC3E}">
        <p14:creationId xmlns:p14="http://schemas.microsoft.com/office/powerpoint/2010/main" val="2595199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E542-0C75-464C-9905-730EB8A43076}"/>
              </a:ext>
            </a:extLst>
          </p:cNvPr>
          <p:cNvSpPr>
            <a:spLocks noGrp="1"/>
          </p:cNvSpPr>
          <p:nvPr>
            <p:ph type="title"/>
          </p:nvPr>
        </p:nvSpPr>
        <p:spPr/>
        <p:txBody>
          <a:bodyPr>
            <a:normAutofit fontScale="90000"/>
          </a:bodyPr>
          <a:lstStyle/>
          <a:p>
            <a:r>
              <a:rPr lang="en-US" sz="3200" dirty="0">
                <a:latin typeface="Garamond" panose="02020404030301010803" pitchFamily="18" charset="0"/>
              </a:rPr>
              <a:t>Frequency-based Bias on Class </a:t>
            </a:r>
            <a:r>
              <a:rPr lang="en-US" sz="2800" dirty="0">
                <a:latin typeface="Garamond" panose="02020404030301010803" pitchFamily="18" charset="0"/>
              </a:rPr>
              <a:t>Performance</a:t>
            </a:r>
            <a:endParaRPr lang="en-US" sz="3200"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81D722-4183-814F-9BD1-D70D335D8B6D}"/>
                  </a:ext>
                </a:extLst>
              </p:cNvPr>
              <p:cNvSpPr>
                <a:spLocks noGrp="1"/>
              </p:cNvSpPr>
              <p:nvPr>
                <p:ph idx="13"/>
              </p:nvPr>
            </p:nvSpPr>
            <p:spPr>
              <a:xfrm>
                <a:off x="165985" y="759263"/>
                <a:ext cx="3933906" cy="3335659"/>
              </a:xfrm>
            </p:spPr>
            <p:txBody>
              <a:bodyPr>
                <a:normAutofit lnSpcReduction="10000"/>
              </a:bodyPr>
              <a:lstStyle/>
              <a:p>
                <a14:m>
                  <m:oMath xmlns:m="http://schemas.openxmlformats.org/officeDocument/2006/math">
                    <m:r>
                      <a:rPr lang="en-US" i="1">
                        <a:latin typeface="Cambria Math" panose="02040503050406030204" pitchFamily="18" charset="0"/>
                      </a:rPr>
                      <m:t>ℛ</m:t>
                    </m:r>
                  </m:oMath>
                </a14:m>
                <a:r>
                  <a:rPr lang="en-US" dirty="0">
                    <a:latin typeface="Garamond" panose="02020404030301010803" pitchFamily="18" charset="0"/>
                  </a:rPr>
                  <a:t> -- Ranking of test set classes based on </a:t>
                </a:r>
                <a:r>
                  <a:rPr lang="en-US" i="1" dirty="0">
                    <a:latin typeface="Garamond" panose="02020404030301010803" pitchFamily="18" charset="0"/>
                  </a:rPr>
                  <a:t>training set frequency</a:t>
                </a:r>
              </a:p>
              <a:p>
                <a:r>
                  <a:rPr lang="en-US" dirty="0">
                    <a:latin typeface="Garamond" panose="02020404030301010803" pitchFamily="18" charset="0"/>
                  </a:rPr>
                  <a:t>Classes are BPE sub-words</a:t>
                </a:r>
                <a:br>
                  <a:rPr lang="en-US" dirty="0">
                    <a:latin typeface="Garamond" panose="02020404030301010803" pitchFamily="18" charset="0"/>
                  </a:rPr>
                </a:br>
                <a:endParaRPr lang="en-US" sz="1800" i="1" dirty="0">
                  <a:latin typeface="Garamond" panose="02020404030301010803" pitchFamily="18" charset="0"/>
                </a:endParaRPr>
              </a:p>
              <a:p>
                <a:r>
                  <a:rPr lang="en-US" dirty="0">
                    <a:latin typeface="Garamond" panose="02020404030301010803" pitchFamily="18" charset="0"/>
                  </a:rPr>
                  <a:t>Pearson Correlation Coefficient</a:t>
                </a:r>
              </a:p>
              <a:p>
                <a:r>
                  <a:rPr lang="en-US" dirty="0">
                    <a:latin typeface="Garamond" panose="02020404030301010803" pitchFamily="18" charset="0"/>
                  </a:rPr>
                  <a:t>Rank vs Precision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ℛ</m:t>
                        </m:r>
                        <m:r>
                          <a:rPr lang="en-US" i="1">
                            <a:latin typeface="Cambria Math" panose="02040503050406030204" pitchFamily="18" charset="0"/>
                          </a:rPr>
                          <m:t>,</m:t>
                        </m:r>
                        <m:r>
                          <a:rPr lang="en-US" i="1">
                            <a:latin typeface="Cambria Math" panose="02040503050406030204" pitchFamily="18" charset="0"/>
                          </a:rPr>
                          <m:t>𝑃</m:t>
                        </m:r>
                      </m:sub>
                    </m:sSub>
                  </m:oMath>
                </a14:m>
                <a:r>
                  <a:rPr lang="en-US" dirty="0">
                    <a:latin typeface="Garamond" panose="02020404030301010803" pitchFamily="18" charset="0"/>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ℛ</m:t>
                        </m:r>
                        <m:r>
                          <a:rPr lang="en-US" i="1">
                            <a:latin typeface="Cambria Math" panose="02040503050406030204" pitchFamily="18" charset="0"/>
                          </a:rPr>
                          <m:t>,</m:t>
                        </m:r>
                        <m:r>
                          <a:rPr lang="en-US" i="1">
                            <a:latin typeface="Cambria Math" panose="02040503050406030204" pitchFamily="18" charset="0"/>
                          </a:rPr>
                          <m:t>𝑃</m:t>
                        </m:r>
                      </m:sub>
                    </m:sSub>
                  </m:oMath>
                </a14:m>
                <a:r>
                  <a:rPr lang="en-US" dirty="0">
                    <a:latin typeface="Garamond" panose="02020404030301010803" pitchFamily="18" charset="0"/>
                  </a:rPr>
                  <a:t> is positive at high D</a:t>
                </a:r>
              </a:p>
              <a:p>
                <a:r>
                  <a:rPr lang="en-US" dirty="0">
                    <a:latin typeface="Garamond" panose="02020404030301010803" pitchFamily="18" charset="0"/>
                  </a:rPr>
                  <a:t>Rank vs 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ℛ</m:t>
                        </m:r>
                        <m:r>
                          <a:rPr lang="en-US" i="1">
                            <a:latin typeface="Cambria Math" panose="02040503050406030204" pitchFamily="18" charset="0"/>
                          </a:rPr>
                          <m:t>,</m:t>
                        </m:r>
                        <m:r>
                          <a:rPr lang="en-US" b="0" i="1" smtClean="0">
                            <a:latin typeface="Cambria Math" panose="02040503050406030204" pitchFamily="18" charset="0"/>
                          </a:rPr>
                          <m:t>𝑅</m:t>
                        </m:r>
                      </m:sub>
                    </m:sSub>
                  </m:oMath>
                </a14:m>
                <a:r>
                  <a:rPr lang="en-US" dirty="0">
                    <a:latin typeface="Garamond" panose="02020404030301010803" pitchFamily="18" charset="0"/>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ℛ</m:t>
                        </m:r>
                        <m:r>
                          <a:rPr lang="en-US" i="1">
                            <a:latin typeface="Cambria Math" panose="02040503050406030204" pitchFamily="18" charset="0"/>
                          </a:rPr>
                          <m:t>,</m:t>
                        </m:r>
                        <m:r>
                          <a:rPr lang="en-US" b="0" i="1" smtClean="0">
                            <a:latin typeface="Cambria Math" panose="02040503050406030204" pitchFamily="18" charset="0"/>
                          </a:rPr>
                          <m:t>𝑅</m:t>
                        </m:r>
                      </m:sub>
                    </m:sSub>
                  </m:oMath>
                </a14:m>
                <a:r>
                  <a:rPr lang="en-US" dirty="0">
                    <a:latin typeface="Garamond" panose="02020404030301010803" pitchFamily="18" charset="0"/>
                  </a:rPr>
                  <a:t> is negative at high D</a:t>
                </a:r>
              </a:p>
            </p:txBody>
          </p:sp>
        </mc:Choice>
        <mc:Fallback xmlns="">
          <p:sp>
            <p:nvSpPr>
              <p:cNvPr id="3" name="Content Placeholder 2">
                <a:extLst>
                  <a:ext uri="{FF2B5EF4-FFF2-40B4-BE49-F238E27FC236}">
                    <a16:creationId xmlns:a16="http://schemas.microsoft.com/office/drawing/2014/main" id="{DD81D722-4183-814F-9BD1-D70D335D8B6D}"/>
                  </a:ext>
                </a:extLst>
              </p:cNvPr>
              <p:cNvSpPr>
                <a:spLocks noGrp="1" noRot="1" noChangeAspect="1" noMove="1" noResize="1" noEditPoints="1" noAdjustHandles="1" noChangeArrowheads="1" noChangeShapeType="1" noTextEdit="1"/>
              </p:cNvSpPr>
              <p:nvPr>
                <p:ph idx="13"/>
              </p:nvPr>
            </p:nvSpPr>
            <p:spPr>
              <a:xfrm>
                <a:off x="165985" y="759263"/>
                <a:ext cx="3933906" cy="3335659"/>
              </a:xfrm>
              <a:blipFill>
                <a:blip r:embed="rId2"/>
                <a:stretch>
                  <a:fillRect l="-1603" t="-304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2EC0238-BB12-C047-B056-E874C736BC5C}"/>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A809C4A0-5C3A-C04C-8393-AFFB21EF260E}"/>
              </a:ext>
            </a:extLst>
          </p:cNvPr>
          <p:cNvSpPr>
            <a:spLocks noGrp="1"/>
          </p:cNvSpPr>
          <p:nvPr>
            <p:ph type="sldNum" sz="quarter" idx="16"/>
          </p:nvPr>
        </p:nvSpPr>
        <p:spPr/>
        <p:txBody>
          <a:bodyPr/>
          <a:lstStyle/>
          <a:p>
            <a:fld id="{94484A00-4F00-BC41-AC64-A612D22D8354}" type="slidenum">
              <a:rPr lang="en-US" smtClean="0"/>
              <a:pPr/>
              <a:t>27</a:t>
            </a:fld>
            <a:endParaRPr lang="en-US"/>
          </a:p>
        </p:txBody>
      </p:sp>
      <p:sp>
        <p:nvSpPr>
          <p:cNvPr id="6" name="Rectangle 5">
            <a:extLst>
              <a:ext uri="{FF2B5EF4-FFF2-40B4-BE49-F238E27FC236}">
                <a16:creationId xmlns:a16="http://schemas.microsoft.com/office/drawing/2014/main" id="{3E0277B8-D21A-714E-8776-71246B20C260}"/>
              </a:ext>
            </a:extLst>
          </p:cNvPr>
          <p:cNvSpPr/>
          <p:nvPr/>
        </p:nvSpPr>
        <p:spPr>
          <a:xfrm>
            <a:off x="4099891" y="747513"/>
            <a:ext cx="4952668" cy="4544169"/>
          </a:xfrm>
          <a:prstGeom prst="rect">
            <a:avLst/>
          </a:prstGeom>
          <a:solidFill>
            <a:schemeClr val="bg1"/>
          </a:solidFill>
          <a:ln>
            <a:solidFill>
              <a:schemeClr val="bg1">
                <a:lumMod val="8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hart 7">
            <a:extLst>
              <a:ext uri="{FF2B5EF4-FFF2-40B4-BE49-F238E27FC236}">
                <a16:creationId xmlns:a16="http://schemas.microsoft.com/office/drawing/2014/main" id="{D79471A4-306E-BD46-826E-A16FFD7F7E63}"/>
              </a:ext>
            </a:extLst>
          </p:cNvPr>
          <p:cNvGraphicFramePr>
            <a:graphicFrameLocks/>
          </p:cNvGraphicFramePr>
          <p:nvPr>
            <p:extLst>
              <p:ext uri="{D42A27DB-BD31-4B8C-83A1-F6EECF244321}">
                <p14:modId xmlns:p14="http://schemas.microsoft.com/office/powerpoint/2010/main" val="2432557569"/>
              </p:ext>
            </p:extLst>
          </p:nvPr>
        </p:nvGraphicFramePr>
        <p:xfrm>
          <a:off x="4204203" y="865620"/>
          <a:ext cx="4744043" cy="43027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8497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graphicEl>
                                              <a:chart seriesIdx="0"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chart seriesIdx="1" categoryIdx="-4" bldStep="series"/>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graphicEl>
                                              <a:chart seriesIdx="2" categoryIdx="-4" bldStep="series"/>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graphicEl>
                                              <a:chart seriesIdx="3"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graphicEl>
                                              <a:chart seriesIdx="4" categoryIdx="-4" bldStep="series"/>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graphicEl>
                                              <a:chart seriesIdx="5" categoryIdx="-4" bldStep="series"/>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graphicEl>
                                              <a:chart seriesIdx="6" categoryIdx="-4" bldStep="series"/>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graphicEl>
                                              <a:chart seriesIdx="7"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8" grpId="0" uiExpand="1">
        <p:bldSub>
          <a:bldChart bld="series"/>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7A68-3E84-014F-A7FC-EED9CD9FBAD1}"/>
              </a:ext>
            </a:extLst>
          </p:cNvPr>
          <p:cNvSpPr>
            <a:spLocks noGrp="1"/>
          </p:cNvSpPr>
          <p:nvPr>
            <p:ph type="title"/>
          </p:nvPr>
        </p:nvSpPr>
        <p:spPr>
          <a:xfrm>
            <a:off x="628650" y="1219279"/>
            <a:ext cx="7886700" cy="784597"/>
          </a:xfrm>
        </p:spPr>
        <p:txBody>
          <a:bodyPr>
            <a:normAutofit fontScale="90000"/>
          </a:bodyPr>
          <a:lstStyle/>
          <a:p>
            <a:r>
              <a:rPr lang="en-US" dirty="0">
                <a:latin typeface="Garamond" panose="02020404030301010803" pitchFamily="18" charset="0"/>
              </a:rPr>
              <a:t>Evaluating MT as a Multi-class Classifier</a:t>
            </a:r>
            <a:br>
              <a:rPr lang="en-US" dirty="0">
                <a:latin typeface="Garamond" panose="02020404030301010803" pitchFamily="18" charset="0"/>
              </a:rPr>
            </a:br>
            <a:r>
              <a:rPr lang="en-US" dirty="0">
                <a:latin typeface="Garamond" panose="02020404030301010803" pitchFamily="18" charset="0"/>
              </a:rPr>
              <a:t>on Imbalanced Test Sets</a:t>
            </a:r>
          </a:p>
        </p:txBody>
      </p:sp>
      <p:sp>
        <p:nvSpPr>
          <p:cNvPr id="3" name="Footer Placeholder 2">
            <a:extLst>
              <a:ext uri="{FF2B5EF4-FFF2-40B4-BE49-F238E27FC236}">
                <a16:creationId xmlns:a16="http://schemas.microsoft.com/office/drawing/2014/main" id="{C948DF98-6450-6C41-8DF0-0DFD4D27200B}"/>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660A3739-12A9-D546-B54F-A9CEEDE578C7}"/>
              </a:ext>
            </a:extLst>
          </p:cNvPr>
          <p:cNvSpPr>
            <a:spLocks noGrp="1"/>
          </p:cNvSpPr>
          <p:nvPr>
            <p:ph type="sldNum" sz="quarter" idx="16"/>
          </p:nvPr>
        </p:nvSpPr>
        <p:spPr/>
        <p:txBody>
          <a:bodyPr/>
          <a:lstStyle/>
          <a:p>
            <a:fld id="{94484A00-4F00-BC41-AC64-A612D22D8354}" type="slidenum">
              <a:rPr lang="en-US" smtClean="0"/>
              <a:pPr/>
              <a:t>28</a:t>
            </a:fld>
            <a:endParaRPr lang="en-US"/>
          </a:p>
        </p:txBody>
      </p:sp>
    </p:spTree>
    <p:extLst>
      <p:ext uri="{BB962C8B-B14F-4D97-AF65-F5344CB8AC3E}">
        <p14:creationId xmlns:p14="http://schemas.microsoft.com/office/powerpoint/2010/main" val="2306744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1276B6-E422-A147-B927-7B9DFF069F5C}"/>
              </a:ext>
            </a:extLst>
          </p:cNvPr>
          <p:cNvSpPr/>
          <p:nvPr/>
        </p:nvSpPr>
        <p:spPr>
          <a:xfrm>
            <a:off x="4023360" y="798948"/>
            <a:ext cx="5029199" cy="4010412"/>
          </a:xfrm>
          <a:prstGeom prst="rect">
            <a:avLst/>
          </a:prstGeom>
          <a:solidFill>
            <a:schemeClr val="bg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A05FF-5749-484D-A1CD-735F09F615FA}"/>
              </a:ext>
            </a:extLst>
          </p:cNvPr>
          <p:cNvSpPr>
            <a:spLocks noGrp="1"/>
          </p:cNvSpPr>
          <p:nvPr>
            <p:ph type="title"/>
          </p:nvPr>
        </p:nvSpPr>
        <p:spPr/>
        <p:txBody>
          <a:bodyPr>
            <a:normAutofit fontScale="90000"/>
          </a:bodyPr>
          <a:lstStyle/>
          <a:p>
            <a:r>
              <a:rPr lang="en-US" dirty="0">
                <a:latin typeface="Garamond" panose="02020404030301010803" pitchFamily="18" charset="0"/>
              </a:rPr>
              <a:t>Motivation</a:t>
            </a:r>
          </a:p>
        </p:txBody>
      </p:sp>
      <p:sp>
        <p:nvSpPr>
          <p:cNvPr id="3" name="Content Placeholder 2">
            <a:extLst>
              <a:ext uri="{FF2B5EF4-FFF2-40B4-BE49-F238E27FC236}">
                <a16:creationId xmlns:a16="http://schemas.microsoft.com/office/drawing/2014/main" id="{010AF9E6-9818-F34A-A7EB-3A400717E2FB}"/>
              </a:ext>
            </a:extLst>
          </p:cNvPr>
          <p:cNvSpPr>
            <a:spLocks noGrp="1"/>
          </p:cNvSpPr>
          <p:nvPr>
            <p:ph idx="13"/>
          </p:nvPr>
        </p:nvSpPr>
        <p:spPr>
          <a:xfrm>
            <a:off x="213013" y="928577"/>
            <a:ext cx="3649599" cy="3545646"/>
          </a:xfrm>
        </p:spPr>
        <p:txBody>
          <a:bodyPr/>
          <a:lstStyle/>
          <a:p>
            <a:r>
              <a:rPr lang="en-US" sz="2400" dirty="0">
                <a:solidFill>
                  <a:schemeClr val="tx2"/>
                </a:solidFill>
                <a:latin typeface="Garamond" panose="02020404030301010803" pitchFamily="18" charset="0"/>
              </a:rPr>
              <a:t>Imbalanced types</a:t>
            </a:r>
          </a:p>
          <a:p>
            <a:r>
              <a:rPr lang="en-US" sz="2000" dirty="0">
                <a:solidFill>
                  <a:schemeClr val="tx2"/>
                </a:solidFill>
                <a:latin typeface="Garamond" panose="02020404030301010803" pitchFamily="18" charset="0"/>
              </a:rPr>
              <a:t>Machine learning techniques suffer from class imbalance</a:t>
            </a:r>
          </a:p>
          <a:p>
            <a:pPr lvl="1"/>
            <a:r>
              <a:rPr lang="en-US" sz="1500" dirty="0">
                <a:solidFill>
                  <a:schemeClr val="tx2"/>
                </a:solidFill>
                <a:latin typeface="Garamond" panose="02020404030301010803" pitchFamily="18" charset="0"/>
              </a:rPr>
              <a:t>Favor the frequent types </a:t>
            </a:r>
            <a:r>
              <a:rPr lang="en-US" sz="1200" dirty="0">
                <a:solidFill>
                  <a:schemeClr val="tx2"/>
                </a:solidFill>
                <a:latin typeface="Garamond" panose="02020404030301010803" pitchFamily="18" charset="0"/>
              </a:rPr>
              <a:t>out-of-the-box</a:t>
            </a:r>
            <a:endParaRPr lang="en-US" sz="1500" dirty="0">
              <a:solidFill>
                <a:schemeClr val="tx2"/>
              </a:solidFill>
              <a:latin typeface="Garamond" panose="02020404030301010803" pitchFamily="18" charset="0"/>
            </a:endParaRPr>
          </a:p>
          <a:p>
            <a:r>
              <a:rPr lang="en-US" sz="2000" dirty="0">
                <a:solidFill>
                  <a:srgbClr val="FF9900"/>
                </a:solidFill>
                <a:latin typeface="Garamond" panose="02020404030301010803" pitchFamily="18" charset="0"/>
              </a:rPr>
              <a:t>Rare types are important</a:t>
            </a:r>
            <a:br>
              <a:rPr lang="en-US" sz="2000" dirty="0">
                <a:solidFill>
                  <a:srgbClr val="FF9900"/>
                </a:solidFill>
                <a:latin typeface="Garamond" panose="02020404030301010803" pitchFamily="18" charset="0"/>
              </a:rPr>
            </a:br>
            <a:r>
              <a:rPr lang="en-US" sz="2000" dirty="0">
                <a:solidFill>
                  <a:schemeClr val="tx2"/>
                </a:solidFill>
                <a:latin typeface="Garamond" panose="02020404030301010803" pitchFamily="18" charset="0"/>
              </a:rPr>
              <a:t>       </a:t>
            </a:r>
            <a:r>
              <a:rPr lang="en-US" sz="1400" dirty="0">
                <a:solidFill>
                  <a:schemeClr val="tx2"/>
                </a:solidFill>
                <a:latin typeface="Garamond" panose="02020404030301010803" pitchFamily="18" charset="0"/>
              </a:rPr>
              <a:t>[“Last words”, Steedman, 2008]</a:t>
            </a:r>
            <a:endParaRPr lang="en-US" sz="1834" dirty="0">
              <a:solidFill>
                <a:schemeClr val="tx2"/>
              </a:solidFill>
              <a:latin typeface="Garamond" panose="02020404030301010803" pitchFamily="18" charset="0"/>
            </a:endParaRPr>
          </a:p>
          <a:p>
            <a:r>
              <a:rPr lang="en-US" sz="2000" dirty="0">
                <a:solidFill>
                  <a:schemeClr val="tx2"/>
                </a:solidFill>
                <a:latin typeface="Garamond" panose="02020404030301010803" pitchFamily="18" charset="0"/>
                <a:sym typeface="Wingdings" pitchFamily="2" charset="2"/>
              </a:rPr>
              <a:t> “</a:t>
            </a:r>
            <a:r>
              <a:rPr lang="en-US" dirty="0">
                <a:solidFill>
                  <a:schemeClr val="tx2"/>
                </a:solidFill>
                <a:latin typeface="Garamond" panose="02020404030301010803" pitchFamily="18" charset="0"/>
              </a:rPr>
              <a:t>Extra care” is needed</a:t>
            </a:r>
            <a:br>
              <a:rPr lang="en-US" dirty="0">
                <a:solidFill>
                  <a:schemeClr val="tx2"/>
                </a:solidFill>
                <a:latin typeface="Garamond" panose="02020404030301010803" pitchFamily="18" charset="0"/>
              </a:rPr>
            </a:br>
            <a:r>
              <a:rPr lang="en-US" dirty="0">
                <a:solidFill>
                  <a:schemeClr val="tx2"/>
                </a:solidFill>
                <a:latin typeface="Garamond" panose="02020404030301010803" pitchFamily="18" charset="0"/>
              </a:rPr>
              <a:t> to favor the rare types</a:t>
            </a:r>
          </a:p>
          <a:p>
            <a:pPr lvl="1"/>
            <a:r>
              <a:rPr lang="en-US" sz="1500" dirty="0">
                <a:solidFill>
                  <a:schemeClr val="tx2"/>
                </a:solidFill>
                <a:latin typeface="Garamond" panose="02020404030301010803" pitchFamily="18" charset="0"/>
              </a:rPr>
              <a:t>During modeling </a:t>
            </a:r>
            <a:r>
              <a:rPr lang="en-US" sz="866" dirty="0">
                <a:solidFill>
                  <a:schemeClr val="tx2"/>
                </a:solidFill>
                <a:latin typeface="Garamond" panose="02020404030301010803" pitchFamily="18" charset="0"/>
              </a:rPr>
              <a:t>(recent: Gowda &amp; May, 2020)</a:t>
            </a:r>
            <a:endParaRPr lang="en-US" sz="1666" dirty="0">
              <a:solidFill>
                <a:schemeClr val="tx2"/>
              </a:solidFill>
              <a:latin typeface="Garamond" panose="02020404030301010803" pitchFamily="18" charset="0"/>
            </a:endParaRPr>
          </a:p>
          <a:p>
            <a:pPr lvl="1"/>
            <a:r>
              <a:rPr lang="en-US" sz="1666" dirty="0">
                <a:solidFill>
                  <a:schemeClr val="tx2"/>
                </a:solidFill>
                <a:latin typeface="Garamond" panose="02020404030301010803" pitchFamily="18" charset="0"/>
              </a:rPr>
              <a:t>During evaluation </a:t>
            </a:r>
            <a:r>
              <a:rPr lang="en-US" sz="1100" dirty="0">
                <a:solidFill>
                  <a:schemeClr val="tx2"/>
                </a:solidFill>
                <a:latin typeface="Garamond" panose="02020404030301010803" pitchFamily="18" charset="0"/>
              </a:rPr>
              <a:t>(this work)</a:t>
            </a:r>
            <a:endParaRPr lang="en-US" sz="1666" dirty="0">
              <a:solidFill>
                <a:schemeClr val="tx2"/>
              </a:solidFill>
              <a:latin typeface="Garamond" panose="02020404030301010803" pitchFamily="18" charset="0"/>
            </a:endParaRPr>
          </a:p>
        </p:txBody>
      </p:sp>
      <p:pic>
        <p:nvPicPr>
          <p:cNvPr id="6" name="Picture 5">
            <a:extLst>
              <a:ext uri="{FF2B5EF4-FFF2-40B4-BE49-F238E27FC236}">
                <a16:creationId xmlns:a16="http://schemas.microsoft.com/office/drawing/2014/main" id="{93A8B566-AC93-A244-8ADE-E97824C6E208}"/>
              </a:ext>
            </a:extLst>
          </p:cNvPr>
          <p:cNvPicPr>
            <a:picLocks noChangeAspect="1"/>
          </p:cNvPicPr>
          <p:nvPr/>
        </p:nvPicPr>
        <p:blipFill>
          <a:blip r:embed="rId4"/>
          <a:srcRect/>
          <a:stretch/>
        </p:blipFill>
        <p:spPr>
          <a:xfrm>
            <a:off x="4055864" y="1240777"/>
            <a:ext cx="4972855" cy="3424166"/>
          </a:xfrm>
          <a:prstGeom prst="rect">
            <a:avLst/>
          </a:prstGeom>
        </p:spPr>
      </p:pic>
      <p:sp>
        <p:nvSpPr>
          <p:cNvPr id="4" name="Rounded Rectangular Callout 3">
            <a:extLst>
              <a:ext uri="{FF2B5EF4-FFF2-40B4-BE49-F238E27FC236}">
                <a16:creationId xmlns:a16="http://schemas.microsoft.com/office/drawing/2014/main" id="{5E3B61F2-D9CC-854F-9412-64F800F70258}"/>
              </a:ext>
            </a:extLst>
          </p:cNvPr>
          <p:cNvSpPr/>
          <p:nvPr/>
        </p:nvSpPr>
        <p:spPr>
          <a:xfrm>
            <a:off x="6542294" y="3060643"/>
            <a:ext cx="1263147" cy="364338"/>
          </a:xfrm>
          <a:prstGeom prst="wedgeRoundRectCallout">
            <a:avLst>
              <a:gd name="adj1" fmla="val -43855"/>
              <a:gd name="adj2" fmla="val 10386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dobe Caslon Pro" panose="0205050205050A020403" pitchFamily="18" charset="0"/>
                <a:ea typeface="Arial Unicode MS" panose="020B0604020202020204" pitchFamily="34" charset="-128"/>
                <a:cs typeface="Arial Unicode MS" panose="020B0604020202020204" pitchFamily="34" charset="-128"/>
              </a:rPr>
              <a:t>P(x)</a:t>
            </a:r>
          </a:p>
        </p:txBody>
      </p:sp>
      <p:sp>
        <p:nvSpPr>
          <p:cNvPr id="7" name="Rounded Rectangular Callout 6">
            <a:extLst>
              <a:ext uri="{FF2B5EF4-FFF2-40B4-BE49-F238E27FC236}">
                <a16:creationId xmlns:a16="http://schemas.microsoft.com/office/drawing/2014/main" id="{F8FC950B-2AB4-A94E-B130-0C8A7C460088}"/>
              </a:ext>
            </a:extLst>
          </p:cNvPr>
          <p:cNvSpPr/>
          <p:nvPr/>
        </p:nvSpPr>
        <p:spPr>
          <a:xfrm>
            <a:off x="6706343" y="1820681"/>
            <a:ext cx="1263148" cy="364338"/>
          </a:xfrm>
          <a:prstGeom prst="wedgeRoundRectCallout">
            <a:avLst>
              <a:gd name="adj1" fmla="val -36704"/>
              <a:gd name="adj2" fmla="val -105567"/>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Adobe Caslon Pro" panose="0205050205050A020403" pitchFamily="18" charset="0"/>
                <a:ea typeface="Arial Unicode MS" panose="020B0604020202020204" pitchFamily="34" charset="-128"/>
                <a:cs typeface="Arial Unicode MS" panose="020B0604020202020204" pitchFamily="34" charset="-128"/>
              </a:rPr>
              <a:t>- log</a:t>
            </a:r>
            <a:r>
              <a:rPr lang="en-US" baseline="-25000" dirty="0">
                <a:latin typeface="Adobe Caslon Pro" panose="0205050205050A020403" pitchFamily="18" charset="0"/>
                <a:ea typeface="Arial Unicode MS" panose="020B0604020202020204" pitchFamily="34" charset="-128"/>
                <a:cs typeface="Arial Unicode MS" panose="020B0604020202020204" pitchFamily="34" charset="-128"/>
              </a:rPr>
              <a:t>2 </a:t>
            </a:r>
            <a:r>
              <a:rPr lang="en-US" dirty="0">
                <a:latin typeface="Adobe Caslon Pro" panose="0205050205050A020403" pitchFamily="18" charset="0"/>
                <a:ea typeface="Arial Unicode MS" panose="020B0604020202020204" pitchFamily="34" charset="-128"/>
                <a:cs typeface="Arial Unicode MS" panose="020B0604020202020204" pitchFamily="34" charset="-128"/>
              </a:rPr>
              <a:t>P(x)</a:t>
            </a:r>
          </a:p>
        </p:txBody>
      </p:sp>
      <p:sp>
        <p:nvSpPr>
          <p:cNvPr id="8" name="Rectangle 7">
            <a:extLst>
              <a:ext uri="{FF2B5EF4-FFF2-40B4-BE49-F238E27FC236}">
                <a16:creationId xmlns:a16="http://schemas.microsoft.com/office/drawing/2014/main" id="{8A664277-BF40-744C-894D-35942A7ED8D0}"/>
              </a:ext>
            </a:extLst>
          </p:cNvPr>
          <p:cNvSpPr/>
          <p:nvPr/>
        </p:nvSpPr>
        <p:spPr>
          <a:xfrm>
            <a:off x="4533848" y="798948"/>
            <a:ext cx="4134392" cy="430887"/>
          </a:xfrm>
          <a:prstGeom prst="rect">
            <a:avLst/>
          </a:prstGeom>
        </p:spPr>
        <p:txBody>
          <a:bodyPr wrap="square">
            <a:spAutoFit/>
          </a:bodyPr>
          <a:lstStyle/>
          <a:p>
            <a:pPr algn="ctr"/>
            <a:r>
              <a:rPr lang="en-US" sz="1100" dirty="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rPr>
              <a:t>Based on term frequencies from Brown Corpus;</a:t>
            </a:r>
            <a:br>
              <a:rPr lang="en-US" sz="1100" dirty="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rPr>
            </a:br>
            <a:r>
              <a:rPr lang="en-US" sz="1100" dirty="0">
                <a:solidFill>
                  <a:srgbClr val="002060"/>
                </a:solidFill>
                <a:latin typeface="Garamond" panose="02020404030301010803" pitchFamily="18" charset="0"/>
                <a:ea typeface="Arial Unicode MS" panose="020B0604020202020204" pitchFamily="34" charset="-128"/>
                <a:cs typeface="Arial Unicode MS" panose="020B0604020202020204" pitchFamily="34" charset="-128"/>
              </a:rPr>
              <a:t>~1M tokens, ~50K types </a:t>
            </a:r>
          </a:p>
        </p:txBody>
      </p:sp>
      <p:sp>
        <p:nvSpPr>
          <p:cNvPr id="5" name="Footer Placeholder 4">
            <a:extLst>
              <a:ext uri="{FF2B5EF4-FFF2-40B4-BE49-F238E27FC236}">
                <a16:creationId xmlns:a16="http://schemas.microsoft.com/office/drawing/2014/main" id="{D53A9ED8-425D-8A42-A95F-B7AD8964CCA3}"/>
              </a:ext>
            </a:extLst>
          </p:cNvPr>
          <p:cNvSpPr>
            <a:spLocks noGrp="1"/>
          </p:cNvSpPr>
          <p:nvPr>
            <p:ph type="ftr" sz="quarter" idx="15"/>
          </p:nvPr>
        </p:nvSpPr>
        <p:spPr/>
        <p:txBody>
          <a:bodyPr/>
          <a:lstStyle/>
          <a:p>
            <a:r>
              <a:rPr lang="en-US"/>
              <a:t>TG's Dissertation Proposal</a:t>
            </a:r>
            <a:endParaRPr lang="en-US" dirty="0"/>
          </a:p>
        </p:txBody>
      </p:sp>
      <p:sp>
        <p:nvSpPr>
          <p:cNvPr id="9" name="Slide Number Placeholder 8">
            <a:extLst>
              <a:ext uri="{FF2B5EF4-FFF2-40B4-BE49-F238E27FC236}">
                <a16:creationId xmlns:a16="http://schemas.microsoft.com/office/drawing/2014/main" id="{069B4CA3-9B0C-2247-AE88-562B193456D1}"/>
              </a:ext>
            </a:extLst>
          </p:cNvPr>
          <p:cNvSpPr>
            <a:spLocks noGrp="1"/>
          </p:cNvSpPr>
          <p:nvPr>
            <p:ph type="sldNum" sz="quarter" idx="16"/>
          </p:nvPr>
        </p:nvSpPr>
        <p:spPr/>
        <p:txBody>
          <a:bodyPr/>
          <a:lstStyle/>
          <a:p>
            <a:fld id="{94484A00-4F00-BC41-AC64-A612D22D8354}" type="slidenum">
              <a:rPr lang="en-US" smtClean="0"/>
              <a:pPr/>
              <a:t>29</a:t>
            </a:fld>
            <a:endParaRPr lang="en-US"/>
          </a:p>
        </p:txBody>
      </p:sp>
    </p:spTree>
    <p:custDataLst>
      <p:tags r:id="rId1"/>
    </p:custDataLst>
    <p:extLst>
      <p:ext uri="{BB962C8B-B14F-4D97-AF65-F5344CB8AC3E}">
        <p14:creationId xmlns:p14="http://schemas.microsoft.com/office/powerpoint/2010/main" val="106936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raphical user interface, text, application&#10;&#10;Description automatically generated">
            <a:extLst>
              <a:ext uri="{FF2B5EF4-FFF2-40B4-BE49-F238E27FC236}">
                <a16:creationId xmlns:a16="http://schemas.microsoft.com/office/drawing/2014/main" id="{655AD244-B650-5F4A-9AE9-FC2A22A8243C}"/>
              </a:ext>
            </a:extLst>
          </p:cNvPr>
          <p:cNvPicPr>
            <a:picLocks noGrp="1" noChangeAspect="1"/>
          </p:cNvPicPr>
          <p:nvPr>
            <p:ph idx="13"/>
          </p:nvPr>
        </p:nvPicPr>
        <p:blipFill rotWithShape="1">
          <a:blip r:embed="rId3"/>
          <a:srcRect b="36011"/>
          <a:stretch/>
        </p:blipFill>
        <p:spPr>
          <a:xfrm>
            <a:off x="577513" y="724284"/>
            <a:ext cx="3820572" cy="2720442"/>
          </a:xfrm>
          <a:prstGeom prst="rect">
            <a:avLst/>
          </a:prstGeom>
          <a:ln>
            <a:noFill/>
          </a:ln>
          <a:effectLst>
            <a:outerShdw blurRad="190500" algn="tl" rotWithShape="0">
              <a:srgbClr val="000000">
                <a:alpha val="70000"/>
              </a:srgbClr>
            </a:outerShdw>
          </a:effectLst>
        </p:spPr>
      </p:pic>
      <p:sp>
        <p:nvSpPr>
          <p:cNvPr id="4" name="Footer Placeholder 3">
            <a:extLst>
              <a:ext uri="{FF2B5EF4-FFF2-40B4-BE49-F238E27FC236}">
                <a16:creationId xmlns:a16="http://schemas.microsoft.com/office/drawing/2014/main" id="{0EF34973-62E9-A540-8619-915684E2F522}"/>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EED5A532-2B13-DF45-8398-4FA737E252C0}"/>
              </a:ext>
            </a:extLst>
          </p:cNvPr>
          <p:cNvSpPr>
            <a:spLocks noGrp="1"/>
          </p:cNvSpPr>
          <p:nvPr>
            <p:ph type="sldNum" sz="quarter" idx="16"/>
          </p:nvPr>
        </p:nvSpPr>
        <p:spPr/>
        <p:txBody>
          <a:bodyPr/>
          <a:lstStyle/>
          <a:p>
            <a:fld id="{94484A00-4F00-BC41-AC64-A612D22D8354}" type="slidenum">
              <a:rPr lang="en-US" smtClean="0"/>
              <a:pPr/>
              <a:t>3</a:t>
            </a:fld>
            <a:endParaRPr lang="en-US"/>
          </a:p>
        </p:txBody>
      </p:sp>
      <p:grpSp>
        <p:nvGrpSpPr>
          <p:cNvPr id="26" name="Group 25">
            <a:extLst>
              <a:ext uri="{FF2B5EF4-FFF2-40B4-BE49-F238E27FC236}">
                <a16:creationId xmlns:a16="http://schemas.microsoft.com/office/drawing/2014/main" id="{5DA5F6B5-E5FA-2A40-8B9F-795EAA1819E3}"/>
              </a:ext>
            </a:extLst>
          </p:cNvPr>
          <p:cNvGrpSpPr/>
          <p:nvPr/>
        </p:nvGrpSpPr>
        <p:grpSpPr>
          <a:xfrm>
            <a:off x="4834206" y="666390"/>
            <a:ext cx="3731228" cy="1222353"/>
            <a:chOff x="4899454" y="755943"/>
            <a:chExt cx="3680404" cy="1196026"/>
          </a:xfrm>
        </p:grpSpPr>
        <p:pic>
          <p:nvPicPr>
            <p:cNvPr id="15" name="Picture 14" descr="Graphical user interface, text, application&#10;&#10;Description automatically generated">
              <a:extLst>
                <a:ext uri="{FF2B5EF4-FFF2-40B4-BE49-F238E27FC236}">
                  <a16:creationId xmlns:a16="http://schemas.microsoft.com/office/drawing/2014/main" id="{3878C902-4BF5-EB4A-B76C-F76E80BEA091}"/>
                </a:ext>
              </a:extLst>
            </p:cNvPr>
            <p:cNvPicPr>
              <a:picLocks noChangeAspect="1"/>
            </p:cNvPicPr>
            <p:nvPr/>
          </p:nvPicPr>
          <p:blipFill>
            <a:blip r:embed="rId4"/>
            <a:stretch>
              <a:fillRect/>
            </a:stretch>
          </p:blipFill>
          <p:spPr>
            <a:xfrm>
              <a:off x="5284239" y="755943"/>
              <a:ext cx="3295619" cy="11960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2AD93919-0CB0-E845-958A-CF1104DE4AC8}"/>
                </a:ext>
              </a:extLst>
            </p:cNvPr>
            <p:cNvSpPr txBox="1"/>
            <p:nvPr/>
          </p:nvSpPr>
          <p:spPr>
            <a:xfrm>
              <a:off x="4899454" y="755943"/>
              <a:ext cx="323153" cy="325505"/>
            </a:xfrm>
            <a:prstGeom prst="rect">
              <a:avLst/>
            </a:prstGeom>
            <a:noFill/>
          </p:spPr>
          <p:txBody>
            <a:bodyPr wrap="none" rtlCol="0">
              <a:spAutoFit/>
            </a:bodyPr>
            <a:lstStyle/>
            <a:p>
              <a:r>
                <a:rPr lang="en-US" dirty="0">
                  <a:latin typeface="Garamond" panose="02020404030301010803" pitchFamily="18" charset="0"/>
                </a:rPr>
                <a:t>1.</a:t>
              </a:r>
            </a:p>
          </p:txBody>
        </p:sp>
      </p:grpSp>
      <p:grpSp>
        <p:nvGrpSpPr>
          <p:cNvPr id="27" name="Group 26">
            <a:extLst>
              <a:ext uri="{FF2B5EF4-FFF2-40B4-BE49-F238E27FC236}">
                <a16:creationId xmlns:a16="http://schemas.microsoft.com/office/drawing/2014/main" id="{70271D5F-E2EF-A642-9EE0-3B96E27FB495}"/>
              </a:ext>
            </a:extLst>
          </p:cNvPr>
          <p:cNvGrpSpPr/>
          <p:nvPr/>
        </p:nvGrpSpPr>
        <p:grpSpPr>
          <a:xfrm>
            <a:off x="4858029" y="2084505"/>
            <a:ext cx="3707405" cy="2948929"/>
            <a:chOff x="4899454" y="2130611"/>
            <a:chExt cx="3680404" cy="2937061"/>
          </a:xfrm>
        </p:grpSpPr>
        <p:pic>
          <p:nvPicPr>
            <p:cNvPr id="17" name="Picture 16" descr="Graphical user interface, text, application&#10;&#10;Description automatically generated">
              <a:extLst>
                <a:ext uri="{FF2B5EF4-FFF2-40B4-BE49-F238E27FC236}">
                  <a16:creationId xmlns:a16="http://schemas.microsoft.com/office/drawing/2014/main" id="{8090B4BE-BFC2-C243-9104-C91AE05E8195}"/>
                </a:ext>
              </a:extLst>
            </p:cNvPr>
            <p:cNvPicPr>
              <a:picLocks noChangeAspect="1"/>
            </p:cNvPicPr>
            <p:nvPr/>
          </p:nvPicPr>
          <p:blipFill>
            <a:blip r:embed="rId5"/>
            <a:stretch>
              <a:fillRect/>
            </a:stretch>
          </p:blipFill>
          <p:spPr>
            <a:xfrm>
              <a:off x="5284239" y="2130611"/>
              <a:ext cx="3295619" cy="29370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305FC545-BE00-BD4D-B4B5-643D02351B9D}"/>
                </a:ext>
              </a:extLst>
            </p:cNvPr>
            <p:cNvSpPr txBox="1"/>
            <p:nvPr/>
          </p:nvSpPr>
          <p:spPr>
            <a:xfrm>
              <a:off x="4899454" y="2177561"/>
              <a:ext cx="325124" cy="345484"/>
            </a:xfrm>
            <a:prstGeom prst="rect">
              <a:avLst/>
            </a:prstGeom>
            <a:noFill/>
          </p:spPr>
          <p:txBody>
            <a:bodyPr wrap="none" rtlCol="0">
              <a:spAutoFit/>
            </a:bodyPr>
            <a:lstStyle/>
            <a:p>
              <a:r>
                <a:rPr lang="en-US" dirty="0">
                  <a:latin typeface="Garamond" panose="02020404030301010803" pitchFamily="18" charset="0"/>
                </a:rPr>
                <a:t>2.</a:t>
              </a:r>
            </a:p>
          </p:txBody>
        </p:sp>
      </p:grpSp>
      <p:cxnSp>
        <p:nvCxnSpPr>
          <p:cNvPr id="22" name="Straight Connector 21">
            <a:extLst>
              <a:ext uri="{FF2B5EF4-FFF2-40B4-BE49-F238E27FC236}">
                <a16:creationId xmlns:a16="http://schemas.microsoft.com/office/drawing/2014/main" id="{14A852AD-8E76-0648-A31D-9BBB321DE047}"/>
              </a:ext>
            </a:extLst>
          </p:cNvPr>
          <p:cNvCxnSpPr>
            <a:cxnSpLocks/>
          </p:cNvCxnSpPr>
          <p:nvPr/>
        </p:nvCxnSpPr>
        <p:spPr>
          <a:xfrm>
            <a:off x="4633784" y="216243"/>
            <a:ext cx="0" cy="4825314"/>
          </a:xfrm>
          <a:prstGeom prst="line">
            <a:avLst/>
          </a:prstGeom>
          <a:ln>
            <a:solidFill>
              <a:srgbClr val="990000"/>
            </a:solidFill>
            <a:prstDash val="dash"/>
          </a:ln>
        </p:spPr>
        <p:style>
          <a:lnRef idx="1">
            <a:schemeClr val="accent1"/>
          </a:lnRef>
          <a:fillRef idx="0">
            <a:schemeClr val="accent1"/>
          </a:fillRef>
          <a:effectRef idx="0">
            <a:schemeClr val="accent1"/>
          </a:effectRef>
          <a:fontRef idx="minor">
            <a:schemeClr val="tx1"/>
          </a:fontRef>
        </p:style>
      </p:cxnSp>
      <p:pic>
        <p:nvPicPr>
          <p:cNvPr id="29" name="Picture 28" descr="Graphical user interface, text, application&#10;&#10;Description automatically generated">
            <a:extLst>
              <a:ext uri="{FF2B5EF4-FFF2-40B4-BE49-F238E27FC236}">
                <a16:creationId xmlns:a16="http://schemas.microsoft.com/office/drawing/2014/main" id="{A668420B-2403-F04E-BC6A-210118E02612}"/>
              </a:ext>
            </a:extLst>
          </p:cNvPr>
          <p:cNvPicPr>
            <a:picLocks noChangeAspect="1"/>
          </p:cNvPicPr>
          <p:nvPr/>
        </p:nvPicPr>
        <p:blipFill rotWithShape="1">
          <a:blip r:embed="rId6"/>
          <a:srcRect r="1859" b="8462"/>
          <a:stretch/>
        </p:blipFill>
        <p:spPr>
          <a:xfrm>
            <a:off x="577512" y="3732802"/>
            <a:ext cx="3820573" cy="1336737"/>
          </a:xfrm>
          <a:prstGeom prst="rect">
            <a:avLst/>
          </a:prstGeom>
          <a:ln>
            <a:noFill/>
          </a:ln>
          <a:effectLst>
            <a:outerShdw blurRad="190500" algn="tl" rotWithShape="0">
              <a:srgbClr val="000000">
                <a:alpha val="70000"/>
              </a:srgbClr>
            </a:outerShdw>
          </a:effectLst>
        </p:spPr>
      </p:pic>
      <p:sp>
        <p:nvSpPr>
          <p:cNvPr id="30" name="TextBox 29">
            <a:extLst>
              <a:ext uri="{FF2B5EF4-FFF2-40B4-BE49-F238E27FC236}">
                <a16:creationId xmlns:a16="http://schemas.microsoft.com/office/drawing/2014/main" id="{7D123496-C8B0-7A43-B97E-7A4113F346C5}"/>
              </a:ext>
            </a:extLst>
          </p:cNvPr>
          <p:cNvSpPr txBox="1"/>
          <p:nvPr/>
        </p:nvSpPr>
        <p:spPr>
          <a:xfrm>
            <a:off x="5276335" y="5196016"/>
            <a:ext cx="3531926" cy="276999"/>
          </a:xfrm>
          <a:prstGeom prst="rect">
            <a:avLst/>
          </a:prstGeom>
          <a:noFill/>
        </p:spPr>
        <p:txBody>
          <a:bodyPr wrap="square" rtlCol="0">
            <a:spAutoFit/>
          </a:bodyPr>
          <a:lstStyle/>
          <a:p>
            <a:r>
              <a:rPr lang="en-US" sz="1200" dirty="0">
                <a:latin typeface="Garamond" panose="02020404030301010803" pitchFamily="18" charset="0"/>
              </a:rPr>
              <a:t>Credits: </a:t>
            </a:r>
            <a:r>
              <a:rPr lang="en-US" sz="1200" dirty="0">
                <a:latin typeface="Garamond" panose="02020404030301010803" pitchFamily="18" charset="0"/>
                <a:hlinkClick r:id="rId7"/>
              </a:rPr>
              <a:t>https://twitter.com/search?q="NLP is solved”</a:t>
            </a:r>
            <a:endParaRPr lang="en-US" sz="1200" dirty="0">
              <a:latin typeface="Garamond" panose="02020404030301010803" pitchFamily="18" charset="0"/>
            </a:endParaRPr>
          </a:p>
        </p:txBody>
      </p:sp>
      <p:sp>
        <p:nvSpPr>
          <p:cNvPr id="34" name="Title 1">
            <a:extLst>
              <a:ext uri="{FF2B5EF4-FFF2-40B4-BE49-F238E27FC236}">
                <a16:creationId xmlns:a16="http://schemas.microsoft.com/office/drawing/2014/main" id="{F2B9AA9F-BAF6-B145-9CCE-AC962EF2E8B9}"/>
              </a:ext>
            </a:extLst>
          </p:cNvPr>
          <p:cNvSpPr>
            <a:spLocks noGrp="1"/>
          </p:cNvSpPr>
          <p:nvPr>
            <p:ph type="title"/>
          </p:nvPr>
        </p:nvSpPr>
        <p:spPr>
          <a:xfrm>
            <a:off x="936185" y="84623"/>
            <a:ext cx="7390503" cy="477079"/>
          </a:xfrm>
        </p:spPr>
        <p:txBody>
          <a:bodyPr>
            <a:noAutofit/>
          </a:bodyPr>
          <a:lstStyle/>
          <a:p>
            <a:r>
              <a:rPr lang="en-US" sz="2900" dirty="0">
                <a:latin typeface="Garamond" panose="02020404030301010803" pitchFamily="18" charset="0"/>
              </a:rPr>
              <a:t>NLP Talk of the Town</a:t>
            </a:r>
          </a:p>
        </p:txBody>
      </p:sp>
    </p:spTree>
    <p:extLst>
      <p:ext uri="{BB962C8B-B14F-4D97-AF65-F5344CB8AC3E}">
        <p14:creationId xmlns:p14="http://schemas.microsoft.com/office/powerpoint/2010/main" val="2248670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E542-0C75-464C-9905-730EB8A43076}"/>
              </a:ext>
            </a:extLst>
          </p:cNvPr>
          <p:cNvSpPr>
            <a:spLocks noGrp="1"/>
          </p:cNvSpPr>
          <p:nvPr>
            <p:ph type="title"/>
          </p:nvPr>
        </p:nvSpPr>
        <p:spPr/>
        <p:txBody>
          <a:bodyPr>
            <a:normAutofit fontScale="90000"/>
          </a:bodyPr>
          <a:lstStyle/>
          <a:p>
            <a:r>
              <a:rPr lang="en-US" dirty="0">
                <a:latin typeface="Garamond" panose="02020404030301010803" pitchFamily="18" charset="0"/>
              </a:rPr>
              <a:t>Class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81D722-4183-814F-9BD1-D70D335D8B6D}"/>
                  </a:ext>
                </a:extLst>
              </p:cNvPr>
              <p:cNvSpPr>
                <a:spLocks noGrp="1"/>
              </p:cNvSpPr>
              <p:nvPr>
                <p:ph idx="13"/>
              </p:nvPr>
            </p:nvSpPr>
            <p:spPr>
              <a:xfrm>
                <a:off x="628650" y="850606"/>
                <a:ext cx="8185590" cy="3944678"/>
              </a:xfrm>
            </p:spPr>
            <p:txBody>
              <a:bodyPr>
                <a:noAutofit/>
              </a:bodyPr>
              <a:lstStyle/>
              <a:p>
                <a:pPr>
                  <a:spcBef>
                    <a:spcPts val="400"/>
                  </a:spcBef>
                  <a:spcAft>
                    <a:spcPts val="300"/>
                  </a:spcAft>
                </a:pPr>
                <a:r>
                  <a:rPr lang="en-US" sz="2000" dirty="0">
                    <a:latin typeface="Garamond" panose="02020404030301010803" pitchFamily="18" charset="0"/>
                  </a:rPr>
                  <a:t>Test set, </a:t>
                </a:r>
                <a14:m>
                  <m:oMath xmlns:m="http://schemas.openxmlformats.org/officeDocument/2006/math">
                    <m:r>
                      <a:rPr lang="en-US" sz="2000" i="1">
                        <a:latin typeface="Cambria Math" panose="02040503050406030204" pitchFamily="18" charset="0"/>
                      </a:rPr>
                      <m:t>𝑇</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 </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h</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a:rPr lang="en-US" sz="2000" i="1">
                            <a:latin typeface="Cambria Math" panose="02040503050406030204" pitchFamily="18" charset="0"/>
                          </a:rPr>
                          <m:t> </m:t>
                        </m:r>
                      </m:e>
                    </m:d>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=1,2,3, …</m:t>
                    </m:r>
                    <m:r>
                      <a:rPr lang="en-US" sz="2000" i="1">
                        <a:latin typeface="Cambria Math" panose="02040503050406030204" pitchFamily="18" charset="0"/>
                      </a:rPr>
                      <m:t>𝑚</m:t>
                    </m:r>
                    <m:r>
                      <a:rPr lang="en-US" sz="2000" i="1">
                        <a:latin typeface="Cambria Math" panose="02040503050406030204" pitchFamily="18" charset="0"/>
                      </a:rPr>
                      <m:t>}</m:t>
                    </m:r>
                    <m:r>
                      <a:rPr lang="en-US" sz="2000">
                        <a:latin typeface="Cambria Math" panose="02040503050406030204" pitchFamily="18" charset="0"/>
                      </a:rPr>
                      <m:t> </m:t>
                    </m:r>
                  </m:oMath>
                </a14:m>
                <a:r>
                  <a:rPr lang="en-US" sz="1600" dirty="0">
                    <a:latin typeface="Garamond" panose="02020404030301010803" pitchFamily="18" charset="0"/>
                  </a:rPr>
                  <a:t> of </a:t>
                </a:r>
                <a:r>
                  <a:rPr lang="en-US" sz="1600" i="1" dirty="0">
                    <a:latin typeface="Garamond" panose="02020404030301010803" pitchFamily="18" charset="0"/>
                  </a:rPr>
                  <a:t>(hypothesis, reference)</a:t>
                </a:r>
                <a:endParaRPr lang="en-US" sz="2000" dirty="0">
                  <a:latin typeface="Garamond" panose="02020404030301010803" pitchFamily="18" charset="0"/>
                </a:endParaRPr>
              </a:p>
              <a:p>
                <a:pPr>
                  <a:spcBef>
                    <a:spcPts val="400"/>
                  </a:spcBef>
                  <a:spcAft>
                    <a:spcPts val="300"/>
                  </a:spcAft>
                </a:pPr>
                <a:r>
                  <a:rPr lang="en-US" sz="2000" dirty="0">
                    <a:latin typeface="Garamond" panose="02020404030301010803" pitchFamily="18" charset="0"/>
                  </a:rPr>
                  <a:t>Classes are the word types, after tokenization</a:t>
                </a:r>
              </a:p>
              <a:p>
                <a:pPr lvl="1">
                  <a:spcBef>
                    <a:spcPts val="400"/>
                  </a:spcBef>
                  <a:spcAft>
                    <a:spcPts val="300"/>
                  </a:spcAft>
                </a:pPr>
                <a:r>
                  <a:rPr lang="en-US" sz="1666" dirty="0">
                    <a:latin typeface="Garamond" panose="02020404030301010803" pitchFamily="18" charset="0"/>
                  </a:rPr>
                  <a:t>We use the same tokenizer as BLEU, as implemented in </a:t>
                </a:r>
                <a:r>
                  <a:rPr lang="en-US" sz="1666" dirty="0" err="1">
                    <a:latin typeface="Garamond" panose="02020404030301010803" pitchFamily="18" charset="0"/>
                  </a:rPr>
                  <a:t>SacreBLEU</a:t>
                </a:r>
                <a:r>
                  <a:rPr lang="en-US" sz="1666" dirty="0">
                    <a:latin typeface="Garamond" panose="02020404030301010803" pitchFamily="18" charset="0"/>
                  </a:rPr>
                  <a:t> </a:t>
                </a:r>
              </a:p>
              <a:p>
                <a:pPr>
                  <a:spcBef>
                    <a:spcPts val="400"/>
                  </a:spcBef>
                  <a:spcAft>
                    <a:spcPts val="300"/>
                  </a:spcAft>
                </a:pP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𝑐</m:t>
                    </m:r>
                    <m:r>
                      <a:rPr lang="en-US" sz="2000" i="1">
                        <a:latin typeface="Cambria Math" panose="02040503050406030204" pitchFamily="18" charset="0"/>
                      </a:rPr>
                      <m:t>, </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latin typeface="Garamond" panose="02020404030301010803" pitchFamily="18" charset="0"/>
                  </a:rPr>
                  <a:t> counts the number of tokens of type</a:t>
                </a:r>
                <a:r>
                  <a:rPr lang="en-US" sz="2000" b="1" dirty="0">
                    <a:latin typeface="Garamond" panose="02020404030301010803" pitchFamily="18" charset="0"/>
                  </a:rPr>
                  <a:t>  </a:t>
                </a:r>
                <a:r>
                  <a:rPr lang="en-US" sz="2000" b="1" i="1" dirty="0">
                    <a:latin typeface="Garamond" panose="02020404030301010803" pitchFamily="18" charset="0"/>
                    <a:ea typeface="Cambria Math" panose="02040503050406030204" pitchFamily="18" charset="0"/>
                  </a:rPr>
                  <a:t>c</a:t>
                </a:r>
                <a:r>
                  <a:rPr lang="en-US" sz="2000" b="1" i="1" dirty="0">
                    <a:latin typeface="Garamond" panose="02020404030301010803" pitchFamily="18" charset="0"/>
                  </a:rPr>
                  <a:t> </a:t>
                </a:r>
                <a:r>
                  <a:rPr lang="en-US" sz="2000" b="1" dirty="0">
                    <a:latin typeface="Garamond" panose="02020404030301010803" pitchFamily="18" charset="0"/>
                  </a:rPr>
                  <a:t> </a:t>
                </a:r>
                <a:r>
                  <a:rPr lang="en-US" sz="2000" dirty="0">
                    <a:latin typeface="Garamond" panose="02020404030301010803" pitchFamily="18" charset="0"/>
                  </a:rPr>
                  <a:t>in sequence </a:t>
                </a:r>
                <a:r>
                  <a:rPr lang="en-US" sz="2000" b="1" i="1" dirty="0">
                    <a:latin typeface="Garamond" panose="02020404030301010803" pitchFamily="18" charset="0"/>
                    <a:ea typeface="Cambria Math" panose="02040503050406030204" pitchFamily="18" charset="0"/>
                  </a:rPr>
                  <a:t>a</a:t>
                </a:r>
              </a:p>
              <a:p>
                <a:pPr>
                  <a:spcBef>
                    <a:spcPts val="400"/>
                  </a:spcBef>
                  <a:spcAft>
                    <a:spcPts val="300"/>
                  </a:spcAft>
                </a:pPr>
                <a14:m>
                  <m:oMath xmlns:m="http://schemas.openxmlformats.org/officeDocument/2006/math">
                    <m:r>
                      <m:rPr>
                        <m:nor/>
                      </m:rPr>
                      <a:rPr lang="en-US" sz="2000">
                        <a:latin typeface="Garamond" panose="02020404030301010803" pitchFamily="18" charset="0"/>
                      </a:rPr>
                      <m:t>Preds</m:t>
                    </m:r>
                    <m:r>
                      <m:rPr>
                        <m:nor/>
                      </m:rPr>
                      <a:rPr lang="en-US" sz="2000">
                        <a:latin typeface="Garamond" panose="02020404030301010803" pitchFamily="18" charset="0"/>
                      </a:rPr>
                      <m:t>(</m:t>
                    </m:r>
                    <m:r>
                      <m:rPr>
                        <m:nor/>
                      </m:rPr>
                      <a:rPr lang="en-US" sz="2000">
                        <a:latin typeface="Garamond" panose="02020404030301010803" pitchFamily="18" charset="0"/>
                      </a:rPr>
                      <m:t>c</m:t>
                    </m:r>
                    <m:r>
                      <m:rPr>
                        <m:nor/>
                      </m:rPr>
                      <a:rPr lang="en-US" sz="2000">
                        <a:latin typeface="Garamond" panose="02020404030301010803" pitchFamily="18" charset="0"/>
                      </a:rPr>
                      <m:t>) </m:t>
                    </m:r>
                    <m:r>
                      <a:rPr lang="en-US" sz="2000" i="1">
                        <a:latin typeface="Cambria Math" panose="02040503050406030204" pitchFamily="18" charset="0"/>
                        <a:ea typeface="Cambria Math" panose="02040503050406030204" pitchFamily="18" charset="0"/>
                      </a:rPr>
                      <m:t>=  </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𝑐</m:t>
                        </m:r>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h</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r>
                          <a:rPr lang="en-US" sz="2000" i="1">
                            <a:latin typeface="Cambria Math" panose="02040503050406030204" pitchFamily="18" charset="0"/>
                          </a:rPr>
                          <m:t>)</m:t>
                        </m:r>
                      </m:e>
                    </m:nary>
                    <m:r>
                      <a:rPr lang="en-US" sz="2000" i="1">
                        <a:latin typeface="Cambria Math" panose="02040503050406030204" pitchFamily="18" charset="0"/>
                      </a:rPr>
                      <m:t>; </m:t>
                    </m:r>
                    <m:r>
                      <m:rPr>
                        <m:nor/>
                      </m:rPr>
                      <a:rPr lang="en-US" sz="2000">
                        <a:latin typeface="Garamond" panose="02020404030301010803" pitchFamily="18" charset="0"/>
                      </a:rPr>
                      <m:t>       </m:t>
                    </m:r>
                    <m:r>
                      <m:rPr>
                        <m:nor/>
                      </m:rPr>
                      <a:rPr lang="en-US" sz="2000">
                        <a:latin typeface="Garamond" panose="02020404030301010803" pitchFamily="18" charset="0"/>
                      </a:rPr>
                      <m:t>Refs</m:t>
                    </m:r>
                    <m:r>
                      <m:rPr>
                        <m:nor/>
                      </m:rPr>
                      <a:rPr lang="en-US" sz="2000">
                        <a:latin typeface="Garamond" panose="02020404030301010803" pitchFamily="18" charset="0"/>
                      </a:rPr>
                      <m:t>(</m:t>
                    </m:r>
                    <m:r>
                      <m:rPr>
                        <m:nor/>
                      </m:rPr>
                      <a:rPr lang="en-US" sz="2000">
                        <a:latin typeface="Garamond" panose="02020404030301010803" pitchFamily="18" charset="0"/>
                      </a:rPr>
                      <m:t>c</m:t>
                    </m:r>
                    <m:r>
                      <m:rPr>
                        <m:nor/>
                      </m:rPr>
                      <a:rPr lang="en-US" sz="2000">
                        <a:latin typeface="Garamond" panose="02020404030301010803" pitchFamily="18" charset="0"/>
                      </a:rPr>
                      <m:t>)</m:t>
                    </m:r>
                    <m:r>
                      <a:rPr lang="en-US" sz="2000" i="1">
                        <a:latin typeface="Cambria Math" panose="02040503050406030204" pitchFamily="18" charset="0"/>
                        <a:ea typeface="Cambria Math" panose="02040503050406030204" pitchFamily="18" charset="0"/>
                      </a:rPr>
                      <m:t>    =  </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𝑐</m:t>
                        </m:r>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r>
                          <a:rPr lang="en-US" sz="2000" i="1">
                            <a:latin typeface="Cambria Math" panose="02040503050406030204" pitchFamily="18" charset="0"/>
                          </a:rPr>
                          <m:t>)</m:t>
                        </m:r>
                      </m:e>
                    </m:nary>
                  </m:oMath>
                </a14:m>
                <a:endParaRPr lang="en-US" sz="2000" dirty="0">
                  <a:latin typeface="Garamond" panose="02020404030301010803" pitchFamily="18" charset="0"/>
                </a:endParaRPr>
              </a:p>
              <a:p>
                <a:pPr>
                  <a:spcBef>
                    <a:spcPts val="400"/>
                  </a:spcBef>
                  <a:spcAft>
                    <a:spcPts val="300"/>
                  </a:spcAft>
                </a:pPr>
                <a14:m>
                  <m:oMath xmlns:m="http://schemas.openxmlformats.org/officeDocument/2006/math">
                    <m:r>
                      <m:rPr>
                        <m:nor/>
                      </m:rPr>
                      <a:rPr lang="en-US" sz="2000">
                        <a:latin typeface="Garamond" panose="02020404030301010803" pitchFamily="18" charset="0"/>
                      </a:rPr>
                      <m:t>Match</m:t>
                    </m:r>
                    <m:r>
                      <m:rPr>
                        <m:nor/>
                      </m:rPr>
                      <a:rPr lang="en-US" sz="2000">
                        <a:latin typeface="Garamond" panose="02020404030301010803" pitchFamily="18" charset="0"/>
                      </a:rPr>
                      <m:t>(</m:t>
                    </m:r>
                    <m:r>
                      <m:rPr>
                        <m:nor/>
                      </m:rPr>
                      <a:rPr lang="en-US" sz="2000">
                        <a:latin typeface="Garamond" panose="02020404030301010803" pitchFamily="18" charset="0"/>
                      </a:rPr>
                      <m:t>c</m:t>
                    </m:r>
                    <m:r>
                      <m:rPr>
                        <m:nor/>
                      </m:rPr>
                      <a:rPr lang="en-US" sz="2000">
                        <a:latin typeface="Garamond" panose="02020404030301010803" pitchFamily="18" charset="0"/>
                      </a:rPr>
                      <m:t>)</m:t>
                    </m:r>
                    <m:r>
                      <a:rPr lang="en-US" sz="2000" i="1">
                        <a:latin typeface="Cambria Math" panose="02040503050406030204" pitchFamily="18" charset="0"/>
                        <a:ea typeface="Cambria Math" panose="02040503050406030204" pitchFamily="18" charset="0"/>
                      </a:rPr>
                      <m:t>=  </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r>
                          <m:rPr>
                            <m:sty m:val="p"/>
                          </m:rPr>
                          <a:rPr lang="en-US" sz="2000">
                            <a:latin typeface="Cambria Math" panose="02040503050406030204" pitchFamily="18" charset="0"/>
                          </a:rPr>
                          <m:t>min</m:t>
                        </m:r>
                        <m:r>
                          <a:rPr lang="en-US" sz="2000" i="1">
                            <a:latin typeface="Cambria Math" panose="02040503050406030204" pitchFamily="18" charset="0"/>
                          </a:rPr>
                          <m:t>⁡{</m:t>
                        </m:r>
                        <m:r>
                          <a:rPr lang="en-US" sz="2000" i="1">
                            <a:latin typeface="Cambria Math" panose="02040503050406030204" pitchFamily="18" charset="0"/>
                          </a:rPr>
                          <m:t>𝐶</m:t>
                        </m:r>
                        <m:d>
                          <m:dPr>
                            <m:ctrlPr>
                              <a:rPr lang="en-US" sz="2000" i="1">
                                <a:latin typeface="Cambria Math" panose="02040503050406030204" pitchFamily="18" charset="0"/>
                              </a:rPr>
                            </m:ctrlPr>
                          </m:dPr>
                          <m:e>
                            <m:r>
                              <a:rPr lang="en-US" sz="2000" i="1">
                                <a:latin typeface="Cambria Math" panose="02040503050406030204" pitchFamily="18" charset="0"/>
                              </a:rPr>
                              <m:t>𝑐</m:t>
                            </m:r>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h</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a:rPr lang="en-US" sz="2000" i="1">
                            <a:latin typeface="Cambria Math" panose="02040503050406030204" pitchFamily="18" charset="0"/>
                          </a:rPr>
                          <m:t>,  </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𝑐</m:t>
                        </m:r>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r>
                          <a:rPr lang="en-US" sz="2000" i="1">
                            <a:latin typeface="Cambria Math" panose="02040503050406030204" pitchFamily="18" charset="0"/>
                          </a:rPr>
                          <m:t>)</m:t>
                        </m:r>
                      </m:e>
                    </m:nary>
                    <m:r>
                      <a:rPr lang="en-US" sz="2000" i="1">
                        <a:latin typeface="Cambria Math" panose="02040503050406030204" pitchFamily="18" charset="0"/>
                      </a:rPr>
                      <m:t>} </m:t>
                    </m:r>
                  </m:oMath>
                </a14:m>
                <a:r>
                  <a:rPr lang="en-US" sz="2000" dirty="0">
                    <a:latin typeface="Garamond" panose="02020404030301010803" pitchFamily="18" charset="0"/>
                  </a:rPr>
                  <a:t>         </a:t>
                </a:r>
                <a:r>
                  <a:rPr lang="en-US" sz="1400" dirty="0">
                    <a:latin typeface="Garamond" panose="02020404030301010803" pitchFamily="18" charset="0"/>
                  </a:rPr>
                  <a:t>  </a:t>
                </a:r>
                <a:r>
                  <a:rPr lang="en-US" sz="1200" i="1" dirty="0">
                    <a:latin typeface="Garamond" panose="02020404030301010803" pitchFamily="18" charset="0"/>
                  </a:rPr>
                  <a:t>[BLEU, </a:t>
                </a:r>
                <a:r>
                  <a:rPr lang="en-US" sz="1200" i="1" dirty="0" err="1">
                    <a:latin typeface="Garamond" panose="02020404030301010803" pitchFamily="18" charset="0"/>
                  </a:rPr>
                  <a:t>Papineni</a:t>
                </a:r>
                <a:r>
                  <a:rPr lang="en-US" sz="1200" i="1" dirty="0">
                    <a:latin typeface="Garamond" panose="02020404030301010803" pitchFamily="18" charset="0"/>
                  </a:rPr>
                  <a:t> et al 2002]</a:t>
                </a:r>
              </a:p>
              <a:p>
                <a:pPr>
                  <a:spcBef>
                    <a:spcPts val="400"/>
                  </a:spcBef>
                  <a:spcAft>
                    <a:spcPts val="300"/>
                  </a:spcAft>
                </a:pPr>
                <a:r>
                  <a:rPr lang="en-US" sz="2000" dirty="0">
                    <a:latin typeface="Garamond" panose="02020404030301010803" pitchFamily="18" charset="0"/>
                  </a:rPr>
                  <a:t>Precision,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𝑐</m:t>
                        </m:r>
                      </m:sub>
                    </m:sSub>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𝑀𝑎𝑡𝑐h</m:t>
                        </m:r>
                        <m:d>
                          <m:dPr>
                            <m:ctrlPr>
                              <a:rPr lang="en-US" sz="2000" i="1">
                                <a:latin typeface="Cambria Math" panose="02040503050406030204" pitchFamily="18" charset="0"/>
                              </a:rPr>
                            </m:ctrlPr>
                          </m:dPr>
                          <m:e>
                            <m:r>
                              <a:rPr lang="en-US" sz="2000" i="1">
                                <a:latin typeface="Cambria Math" panose="02040503050406030204" pitchFamily="18" charset="0"/>
                              </a:rPr>
                              <m:t>𝑐</m:t>
                            </m:r>
                          </m:e>
                        </m:d>
                      </m:num>
                      <m:den>
                        <m:r>
                          <a:rPr lang="en-US" sz="2000" i="1">
                            <a:latin typeface="Cambria Math" panose="02040503050406030204" pitchFamily="18" charset="0"/>
                          </a:rPr>
                          <m:t>𝑃𝑟𝑒𝑑𝑠</m:t>
                        </m:r>
                        <m:d>
                          <m:dPr>
                            <m:ctrlPr>
                              <a:rPr lang="en-US" sz="2000" i="1">
                                <a:latin typeface="Cambria Math" panose="02040503050406030204" pitchFamily="18" charset="0"/>
                              </a:rPr>
                            </m:ctrlPr>
                          </m:dPr>
                          <m:e>
                            <m:r>
                              <a:rPr lang="en-US" sz="2000" i="1">
                                <a:latin typeface="Cambria Math" panose="02040503050406030204" pitchFamily="18" charset="0"/>
                              </a:rPr>
                              <m:t>𝑐</m:t>
                            </m:r>
                          </m:e>
                        </m:d>
                      </m:den>
                    </m:f>
                  </m:oMath>
                </a14:m>
                <a:r>
                  <a:rPr lang="en-US" sz="2000" dirty="0">
                    <a:latin typeface="Garamond" panose="02020404030301010803" pitchFamily="18" charset="0"/>
                  </a:rPr>
                  <a:t> ;          Recall,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𝑐</m:t>
                        </m:r>
                      </m:sub>
                    </m:sSub>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𝑀𝑎𝑡𝑐h</m:t>
                        </m:r>
                        <m:d>
                          <m:dPr>
                            <m:ctrlPr>
                              <a:rPr lang="en-US" sz="2000" i="1">
                                <a:latin typeface="Cambria Math" panose="02040503050406030204" pitchFamily="18" charset="0"/>
                              </a:rPr>
                            </m:ctrlPr>
                          </m:dPr>
                          <m:e>
                            <m:r>
                              <a:rPr lang="en-US" sz="2000" i="1">
                                <a:latin typeface="Cambria Math" panose="02040503050406030204" pitchFamily="18" charset="0"/>
                              </a:rPr>
                              <m:t>𝑐</m:t>
                            </m:r>
                          </m:e>
                        </m:d>
                      </m:num>
                      <m:den>
                        <m:r>
                          <a:rPr lang="en-US" sz="2000" i="1">
                            <a:latin typeface="Cambria Math" panose="02040503050406030204" pitchFamily="18" charset="0"/>
                          </a:rPr>
                          <m:t>𝑅𝑒𝑓𝑠</m:t>
                        </m:r>
                        <m:d>
                          <m:dPr>
                            <m:ctrlPr>
                              <a:rPr lang="en-US" sz="2000" i="1">
                                <a:latin typeface="Cambria Math" panose="02040503050406030204" pitchFamily="18" charset="0"/>
                              </a:rPr>
                            </m:ctrlPr>
                          </m:dPr>
                          <m:e>
                            <m:r>
                              <a:rPr lang="en-US" sz="2000" i="1">
                                <a:latin typeface="Cambria Math" panose="02040503050406030204" pitchFamily="18" charset="0"/>
                              </a:rPr>
                              <m:t>𝑐</m:t>
                            </m:r>
                          </m:e>
                        </m:d>
                      </m:den>
                    </m:f>
                  </m:oMath>
                </a14:m>
                <a:endParaRPr lang="en-US" sz="2000" dirty="0">
                  <a:latin typeface="Garamond" panose="02020404030301010803" pitchFamily="18" charset="0"/>
                </a:endParaRPr>
              </a:p>
              <a:p>
                <a:pPr>
                  <a:spcBef>
                    <a:spcPts val="400"/>
                  </a:spcBef>
                  <a:spcAft>
                    <a:spcPts val="300"/>
                  </a:spcAft>
                </a:pPr>
                <a:r>
                  <a:rPr lang="en-US" sz="2000" dirty="0">
                    <a:latin typeface="Garamond" panose="02020404030301010803" pitchFamily="18" charset="0"/>
                  </a:rPr>
                  <a:t>F-measure per class c: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𝛽</m:t>
                        </m:r>
                        <m:r>
                          <a:rPr lang="en-US" sz="2000" i="1">
                            <a:latin typeface="Cambria Math" panose="02040503050406030204" pitchFamily="18" charset="0"/>
                          </a:rPr>
                          <m:t>;</m:t>
                        </m:r>
                        <m:r>
                          <a:rPr lang="en-US" sz="2000" i="1">
                            <a:latin typeface="Cambria Math" panose="02040503050406030204" pitchFamily="18" charset="0"/>
                          </a:rPr>
                          <m:t>𝑐</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𝛽</m:t>
                            </m:r>
                          </m:e>
                        </m:d>
                      </m:e>
                      <m:sup>
                        <m:r>
                          <a:rPr lang="en-US" sz="2000" i="1">
                            <a:latin typeface="Cambria Math" panose="02040503050406030204" pitchFamily="18" charset="0"/>
                          </a:rPr>
                          <m:t>2</m:t>
                        </m:r>
                      </m:sup>
                    </m:sSup>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𝑐</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𝑐</m:t>
                            </m:r>
                          </m:sub>
                        </m:sSub>
                      </m:num>
                      <m:den>
                        <m:sSup>
                          <m:sSupPr>
                            <m:ctrlPr>
                              <a:rPr lang="en-US" sz="2000" i="1">
                                <a:latin typeface="Cambria Math" panose="02040503050406030204" pitchFamily="18" charset="0"/>
                              </a:rPr>
                            </m:ctrlPr>
                          </m:sSupPr>
                          <m:e>
                            <m:r>
                              <a:rPr lang="en-US" sz="2000" i="1">
                                <a:latin typeface="Cambria Math" panose="02040503050406030204" pitchFamily="18" charset="0"/>
                              </a:rPr>
                              <m:t>𝛽</m:t>
                            </m:r>
                          </m:e>
                          <m:sup>
                            <m:r>
                              <a:rPr lang="en-US" sz="2000" i="1">
                                <a:latin typeface="Cambria Math" panose="02040503050406030204" pitchFamily="18" charset="0"/>
                              </a:rPr>
                              <m:t>2</m:t>
                            </m:r>
                          </m:sup>
                        </m:sSup>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 </m:t>
                            </m:r>
                            <m:r>
                              <a:rPr lang="en-US" sz="2000" i="1">
                                <a:latin typeface="Cambria Math" panose="02040503050406030204" pitchFamily="18" charset="0"/>
                              </a:rPr>
                              <m:t>𝑃</m:t>
                            </m:r>
                          </m:e>
                          <m:sub>
                            <m:r>
                              <a:rPr lang="en-US" sz="2000" i="1">
                                <a:latin typeface="Cambria Math" panose="02040503050406030204" pitchFamily="18" charset="0"/>
                              </a:rPr>
                              <m:t>𝑐</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𝑐</m:t>
                            </m:r>
                          </m:sub>
                        </m:sSub>
                      </m:den>
                    </m:f>
                  </m:oMath>
                </a14:m>
                <a:endParaRPr lang="en-US" sz="2000"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DD81D722-4183-814F-9BD1-D70D335D8B6D}"/>
                  </a:ext>
                </a:extLst>
              </p:cNvPr>
              <p:cNvSpPr>
                <a:spLocks noGrp="1" noRot="1" noChangeAspect="1" noMove="1" noResize="1" noEditPoints="1" noAdjustHandles="1" noChangeArrowheads="1" noChangeShapeType="1" noTextEdit="1"/>
              </p:cNvSpPr>
              <p:nvPr>
                <p:ph idx="13"/>
              </p:nvPr>
            </p:nvSpPr>
            <p:spPr>
              <a:xfrm>
                <a:off x="628650" y="850606"/>
                <a:ext cx="8185590" cy="3944678"/>
              </a:xfrm>
              <a:blipFill>
                <a:blip r:embed="rId4"/>
                <a:stretch>
                  <a:fillRect l="-619" t="-64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1419890-69F8-CC4D-9348-AA4422A0F24A}"/>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E0014B9-5929-A148-B8C0-2908CDA86A58}"/>
              </a:ext>
            </a:extLst>
          </p:cNvPr>
          <p:cNvSpPr>
            <a:spLocks noGrp="1"/>
          </p:cNvSpPr>
          <p:nvPr>
            <p:ph type="sldNum" sz="quarter" idx="16"/>
          </p:nvPr>
        </p:nvSpPr>
        <p:spPr/>
        <p:txBody>
          <a:bodyPr/>
          <a:lstStyle/>
          <a:p>
            <a:fld id="{94484A00-4F00-BC41-AC64-A612D22D8354}" type="slidenum">
              <a:rPr lang="en-US" smtClean="0"/>
              <a:pPr/>
              <a:t>30</a:t>
            </a:fld>
            <a:endParaRPr lang="en-US"/>
          </a:p>
        </p:txBody>
      </p:sp>
    </p:spTree>
    <p:custDataLst>
      <p:tags r:id="rId1"/>
    </p:custDataLst>
    <p:extLst>
      <p:ext uri="{BB962C8B-B14F-4D97-AF65-F5344CB8AC3E}">
        <p14:creationId xmlns:p14="http://schemas.microsoft.com/office/powerpoint/2010/main" val="221548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9F3C-1D2C-3E4A-B4D0-F4589DE8B02F}"/>
              </a:ext>
            </a:extLst>
          </p:cNvPr>
          <p:cNvSpPr>
            <a:spLocks noGrp="1"/>
          </p:cNvSpPr>
          <p:nvPr>
            <p:ph type="title"/>
          </p:nvPr>
        </p:nvSpPr>
        <p:spPr>
          <a:xfrm>
            <a:off x="457200" y="285195"/>
            <a:ext cx="8229600" cy="784597"/>
          </a:xfrm>
        </p:spPr>
        <p:txBody>
          <a:bodyPr/>
          <a:lstStyle/>
          <a:p>
            <a:r>
              <a:rPr lang="en-US" sz="3400" dirty="0">
                <a:latin typeface="Garamond" panose="02020404030301010803" pitchFamily="18" charset="0"/>
              </a:rPr>
              <a:t>Multiclass Classifier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CEB01F-BB1B-7B40-8A1D-F455871DC513}"/>
                  </a:ext>
                </a:extLst>
              </p:cNvPr>
              <p:cNvSpPr>
                <a:spLocks noGrp="1"/>
              </p:cNvSpPr>
              <p:nvPr>
                <p:ph idx="13"/>
              </p:nvPr>
            </p:nvSpPr>
            <p:spPr>
              <a:xfrm>
                <a:off x="628651" y="958280"/>
                <a:ext cx="8323964" cy="3815743"/>
              </a:xfrm>
            </p:spPr>
            <p:txBody>
              <a:bodyPr>
                <a:normAutofit/>
              </a:bodyPr>
              <a:lstStyle/>
              <a:p>
                <a:pPr marL="0" indent="0">
                  <a:lnSpc>
                    <a:spcPct val="120000"/>
                  </a:lnSpc>
                  <a:spcBef>
                    <a:spcPts val="400"/>
                  </a:spcBef>
                  <a:buNone/>
                </a:pPr>
                <a:r>
                  <a:rPr lang="en-US" sz="2000" dirty="0">
                    <a:latin typeface="Garamond" panose="02020404030301010803" pitchFamily="18" charset="0"/>
                  </a:rPr>
                  <a:t>Overall performance = an average of individual class performances</a:t>
                </a:r>
              </a:p>
              <a:p>
                <a:pPr marL="457187" indent="-457187">
                  <a:lnSpc>
                    <a:spcPct val="120000"/>
                  </a:lnSpc>
                  <a:spcBef>
                    <a:spcPts val="400"/>
                  </a:spcBef>
                  <a:buFont typeface="+mj-lt"/>
                  <a:buAutoNum type="arabicPeriod"/>
                </a:pPr>
                <a:r>
                  <a:rPr lang="en-US" sz="1800" b="1" dirty="0">
                    <a:latin typeface="Garamond" panose="02020404030301010803" pitchFamily="18" charset="0"/>
                  </a:rPr>
                  <a:t>Macro-average: </a:t>
                </a:r>
                <a:r>
                  <a:rPr lang="en-US" sz="1800" dirty="0">
                    <a:latin typeface="Garamond" panose="02020404030301010803" pitchFamily="18" charset="0"/>
                  </a:rPr>
                  <a:t>unweighted i.e., equal importance to each </a:t>
                </a:r>
                <a:r>
                  <a:rPr lang="en-US" sz="1800" i="1" u="sng" dirty="0">
                    <a:latin typeface="Garamond" panose="02020404030301010803" pitchFamily="18" charset="0"/>
                  </a:rPr>
                  <a:t>type</a:t>
                </a:r>
                <a:br>
                  <a:rPr lang="en-US" sz="1800" dirty="0">
                    <a:latin typeface="Garamond" panose="02020404030301010803" pitchFamily="18" charset="0"/>
                  </a:rPr>
                </a:br>
                <a14:m>
                  <m:oMath xmlns:m="http://schemas.openxmlformats.org/officeDocument/2006/math">
                    <m:r>
                      <m:rPr>
                        <m:nor/>
                      </m:rPr>
                      <a:rPr lang="en-US" sz="1800">
                        <a:latin typeface="Garamond" panose="02020404030301010803" pitchFamily="18" charset="0"/>
                        <a:ea typeface="Cambria Math" panose="02040503050406030204" pitchFamily="18" charset="0"/>
                      </a:rPr>
                      <m:t>Macro</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𝐹</m:t>
                        </m:r>
                      </m:e>
                      <m:sub>
                        <m:r>
                          <a:rPr lang="en-US" sz="1800" i="1">
                            <a:latin typeface="Cambria Math" panose="02040503050406030204" pitchFamily="18" charset="0"/>
                            <a:ea typeface="Cambria Math" panose="02040503050406030204" pitchFamily="18" charset="0"/>
                          </a:rPr>
                          <m:t>𝛽</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nary>
                          <m:naryPr>
                            <m:chr m:val="∑"/>
                            <m:supHide m:val="on"/>
                            <m:ctrlPr>
                              <a:rPr lang="en-US" sz="1800" i="1">
                                <a:latin typeface="Cambria Math" panose="02040503050406030204" pitchFamily="18" charset="0"/>
                                <a:ea typeface="Cambria Math" panose="02040503050406030204" pitchFamily="18" charset="0"/>
                              </a:rPr>
                            </m:ctrlPr>
                          </m:naryPr>
                          <m:sub>
                            <m:r>
                              <a:rPr lang="en-US" sz="1800" i="1">
                                <a:latin typeface="Cambria Math" panose="02040503050406030204" pitchFamily="18" charset="0"/>
                                <a:ea typeface="Cambria Math" panose="02040503050406030204" pitchFamily="18" charset="0"/>
                              </a:rPr>
                              <m:t>𝑐</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𝑉</m:t>
                            </m:r>
                          </m:sub>
                          <m:sup/>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𝐹</m:t>
                                </m:r>
                              </m:e>
                              <m:sub>
                                <m:r>
                                  <a:rPr lang="en-US" sz="1800" i="1">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𝑐</m:t>
                                </m:r>
                              </m:sub>
                            </m:sSub>
                          </m:e>
                        </m:nary>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𝑉</m:t>
                        </m:r>
                        <m:r>
                          <a:rPr lang="en-US" sz="1800" i="1">
                            <a:latin typeface="Cambria Math" panose="02040503050406030204" pitchFamily="18" charset="0"/>
                            <a:ea typeface="Cambria Math" panose="02040503050406030204" pitchFamily="18" charset="0"/>
                          </a:rPr>
                          <m:t>|</m:t>
                        </m:r>
                      </m:den>
                    </m:f>
                  </m:oMath>
                </a14:m>
                <a:r>
                  <a:rPr lang="en-US" sz="1800" dirty="0">
                    <a:latin typeface="Garamond" panose="02020404030301010803" pitchFamily="18" charset="0"/>
                    <a:ea typeface="Cambria Math" panose="02040503050406030204" pitchFamily="18" charset="0"/>
                  </a:rPr>
                  <a:t> </a:t>
                </a:r>
              </a:p>
              <a:p>
                <a:pPr marL="342889" indent="-342889">
                  <a:lnSpc>
                    <a:spcPct val="120000"/>
                  </a:lnSpc>
                  <a:spcBef>
                    <a:spcPts val="400"/>
                  </a:spcBef>
                  <a:buFont typeface="+mj-lt"/>
                  <a:buAutoNum type="arabicPeriod"/>
                </a:pPr>
                <a:r>
                  <a:rPr lang="en-US" sz="1800" b="1" dirty="0">
                    <a:latin typeface="Garamond" panose="02020404030301010803" pitchFamily="18" charset="0"/>
                  </a:rPr>
                  <a:t>Micro-average</a:t>
                </a:r>
                <a:r>
                  <a:rPr lang="en-US" sz="1800" dirty="0">
                    <a:latin typeface="Garamond" panose="02020404030301010803" pitchFamily="18" charset="0"/>
                  </a:rPr>
                  <a:t>: weighted e.g., by frequency: equal importance to each </a:t>
                </a:r>
                <a:r>
                  <a:rPr lang="en-US" sz="1800" i="1" u="sng" dirty="0">
                    <a:latin typeface="Garamond" panose="02020404030301010803" pitchFamily="18" charset="0"/>
                  </a:rPr>
                  <a:t>token</a:t>
                </a:r>
                <a:br>
                  <a:rPr lang="en-US" sz="1800" i="1" u="sng" dirty="0">
                    <a:latin typeface="Garamond" panose="02020404030301010803" pitchFamily="18" charset="0"/>
                  </a:rPr>
                </a:br>
                <a14:m>
                  <m:oMath xmlns:m="http://schemas.openxmlformats.org/officeDocument/2006/math">
                    <m:r>
                      <a:rPr lang="en-US" sz="1800" i="1">
                        <a:latin typeface="Cambria Math" panose="02040503050406030204" pitchFamily="18" charset="0"/>
                      </a:rPr>
                      <m:t>  </m:t>
                    </m:r>
                    <m:r>
                      <m:rPr>
                        <m:nor/>
                      </m:rPr>
                      <a:rPr lang="en-US" sz="1800">
                        <a:latin typeface="Garamond" panose="02020404030301010803" pitchFamily="18" charset="0"/>
                      </a:rPr>
                      <m:t>M</m:t>
                    </m:r>
                    <m:r>
                      <a:rPr lang="en-US" sz="1800" i="1">
                        <a:latin typeface="Cambria Math" panose="02040503050406030204" pitchFamily="18" charset="0"/>
                      </a:rPr>
                      <m:t>𝑖𝑐𝑟𝑜</m:t>
                    </m:r>
                    <m:sSub>
                      <m:sSubPr>
                        <m:ctrlPr>
                          <a:rPr lang="en-US" sz="1800" i="1">
                            <a:latin typeface="Cambria Math" panose="02040503050406030204" pitchFamily="18" charset="0"/>
                          </a:rPr>
                        </m:ctrlPr>
                      </m:sSubPr>
                      <m:e>
                        <m:r>
                          <a:rPr lang="en-US" sz="1800" i="1">
                            <a:latin typeface="Cambria Math" panose="02040503050406030204" pitchFamily="18" charset="0"/>
                          </a:rPr>
                          <m:t>𝐹</m:t>
                        </m:r>
                      </m:e>
                      <m:sub>
                        <m:r>
                          <a:rPr lang="en-US" sz="1800" i="1">
                            <a:latin typeface="Cambria Math" panose="02040503050406030204" pitchFamily="18" charset="0"/>
                          </a:rPr>
                          <m:t>𝛽</m:t>
                        </m:r>
                      </m:sub>
                    </m:sSub>
                    <m:r>
                      <a:rPr lang="en-US" sz="1800" i="1">
                        <a:latin typeface="Cambria Math" panose="02040503050406030204" pitchFamily="18" charset="0"/>
                      </a:rPr>
                      <m:t>=</m:t>
                    </m:r>
                    <m:f>
                      <m:fPr>
                        <m:ctrlPr>
                          <a:rPr lang="en-US" sz="1800" i="1">
                            <a:latin typeface="Cambria Math" panose="02040503050406030204" pitchFamily="18" charset="0"/>
                          </a:rPr>
                        </m:ctrlPr>
                      </m:fPr>
                      <m:num>
                        <m:nary>
                          <m:naryPr>
                            <m:chr m:val="∑"/>
                            <m:supHide m:val="on"/>
                            <m:ctrlPr>
                              <a:rPr lang="en-US" sz="1800" i="1">
                                <a:latin typeface="Cambria Math" panose="02040503050406030204" pitchFamily="18" charset="0"/>
                              </a:rPr>
                            </m:ctrlPr>
                          </m:naryPr>
                          <m:sub>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𝑉</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𝑐</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𝐹</m:t>
                                </m:r>
                              </m:e>
                              <m:sub>
                                <m:r>
                                  <a:rPr lang="en-US" sz="1800" i="1">
                                    <a:latin typeface="Cambria Math" panose="02040503050406030204" pitchFamily="18" charset="0"/>
                                  </a:rPr>
                                  <m:t>𝛽</m:t>
                                </m:r>
                                <m:r>
                                  <a:rPr lang="en-US" sz="1800" i="1">
                                    <a:latin typeface="Cambria Math" panose="02040503050406030204" pitchFamily="18" charset="0"/>
                                  </a:rPr>
                                  <m:t>;</m:t>
                                </m:r>
                                <m:r>
                                  <a:rPr lang="en-US" sz="1800" i="1">
                                    <a:latin typeface="Cambria Math" panose="02040503050406030204" pitchFamily="18" charset="0"/>
                                  </a:rPr>
                                  <m:t>𝑐</m:t>
                                </m:r>
                              </m:sub>
                            </m:sSub>
                          </m:e>
                        </m:nary>
                      </m:num>
                      <m:den>
                        <m:nary>
                          <m:naryPr>
                            <m:chr m:val="∑"/>
                            <m:supHide m:val="on"/>
                            <m:ctrlPr>
                              <a:rPr lang="en-US" sz="1800" i="1">
                                <a:latin typeface="Cambria Math" panose="02040503050406030204" pitchFamily="18" charset="0"/>
                              </a:rPr>
                            </m:ctrlPr>
                          </m:naryPr>
                          <m:sub>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𝑉</m:t>
                            </m:r>
                          </m:sub>
                          <m:sup/>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𝑐</m:t>
                                </m:r>
                                <m:r>
                                  <a:rPr lang="en-US" sz="1800" i="1">
                                    <a:latin typeface="Cambria Math" panose="02040503050406030204" pitchFamily="18" charset="0"/>
                                  </a:rPr>
                                  <m:t>′</m:t>
                                </m:r>
                              </m:sub>
                            </m:sSub>
                            <m:r>
                              <a:rPr lang="en-US" sz="1800" i="1">
                                <a:latin typeface="Cambria Math" panose="02040503050406030204" pitchFamily="18" charset="0"/>
                              </a:rPr>
                              <m:t> </m:t>
                            </m:r>
                          </m:e>
                        </m:nary>
                      </m:den>
                    </m:f>
                  </m:oMath>
                </a14:m>
                <a:r>
                  <a:rPr lang="en-US" sz="1800" dirty="0">
                    <a:latin typeface="Garamond" panose="02020404030301010803" pitchFamily="18" charset="0"/>
                  </a:rPr>
                  <a:t>  </a:t>
                </a:r>
              </a:p>
              <a:p>
                <a:pPr marL="333351" lvl="1" indent="0">
                  <a:lnSpc>
                    <a:spcPct val="120000"/>
                  </a:lnSpc>
                  <a:spcBef>
                    <a:spcPts val="400"/>
                  </a:spcBef>
                  <a:buNone/>
                </a:pPr>
                <a:r>
                  <a:rPr lang="en-US" sz="1466" dirty="0">
                    <a:latin typeface="Garamond" panose="02020404030301010803" pitchFamily="18" charset="0"/>
                  </a:rPr>
                  <a:t>       where, weight for class, </a:t>
                </a:r>
                <a14:m>
                  <m:oMath xmlns:m="http://schemas.openxmlformats.org/officeDocument/2006/math">
                    <m:sSub>
                      <m:sSubPr>
                        <m:ctrlPr>
                          <a:rPr lang="en-US" sz="1466" i="1">
                            <a:latin typeface="Cambria Math" panose="02040503050406030204" pitchFamily="18" charset="0"/>
                          </a:rPr>
                        </m:ctrlPr>
                      </m:sSubPr>
                      <m:e>
                        <m:r>
                          <m:rPr>
                            <m:sty m:val="p"/>
                          </m:rPr>
                          <a:rPr lang="en-US" sz="1466">
                            <a:latin typeface="Cambria Math" panose="02040503050406030204" pitchFamily="18" charset="0"/>
                          </a:rPr>
                          <m:t>w</m:t>
                        </m:r>
                      </m:e>
                      <m:sub>
                        <m:r>
                          <m:rPr>
                            <m:sty m:val="p"/>
                          </m:rPr>
                          <a:rPr lang="en-US" sz="1466">
                            <a:latin typeface="Cambria Math" panose="02040503050406030204" pitchFamily="18" charset="0"/>
                          </a:rPr>
                          <m:t>c</m:t>
                        </m:r>
                      </m:sub>
                    </m:sSub>
                    <m:r>
                      <a:rPr lang="en-US" sz="1466" i="1">
                        <a:latin typeface="Cambria Math" panose="02040503050406030204" pitchFamily="18" charset="0"/>
                      </a:rPr>
                      <m:t>=</m:t>
                    </m:r>
                    <m:r>
                      <a:rPr lang="en-US" sz="1466" i="1">
                        <a:latin typeface="Cambria Math" panose="02040503050406030204" pitchFamily="18" charset="0"/>
                      </a:rPr>
                      <m:t>𝑅𝑒𝑓𝑠</m:t>
                    </m:r>
                    <m:d>
                      <m:dPr>
                        <m:ctrlPr>
                          <a:rPr lang="en-US" sz="1466" i="1">
                            <a:latin typeface="Cambria Math" panose="02040503050406030204" pitchFamily="18" charset="0"/>
                          </a:rPr>
                        </m:ctrlPr>
                      </m:dPr>
                      <m:e>
                        <m:r>
                          <a:rPr lang="en-US" sz="1466" i="1">
                            <a:latin typeface="Cambria Math" panose="02040503050406030204" pitchFamily="18" charset="0"/>
                          </a:rPr>
                          <m:t>𝑐</m:t>
                        </m:r>
                      </m:e>
                    </m:d>
                    <m:r>
                      <a:rPr lang="en-US" sz="1466" i="1">
                        <a:latin typeface="Cambria Math" panose="02040503050406030204" pitchFamily="18" charset="0"/>
                      </a:rPr>
                      <m:t>+</m:t>
                    </m:r>
                    <m:r>
                      <a:rPr lang="en-US" sz="1466" i="1">
                        <a:latin typeface="Cambria Math" panose="02040503050406030204" pitchFamily="18" charset="0"/>
                      </a:rPr>
                      <m:t>𝑘</m:t>
                    </m:r>
                  </m:oMath>
                </a14:m>
                <a:r>
                  <a:rPr lang="en-US" sz="1466" dirty="0">
                    <a:latin typeface="Garamond" panose="02020404030301010803" pitchFamily="18" charset="0"/>
                  </a:rPr>
                  <a:t> for some  </a:t>
                </a:r>
                <a14:m>
                  <m:oMath xmlns:m="http://schemas.openxmlformats.org/officeDocument/2006/math">
                    <m:r>
                      <a:rPr lang="en-US" sz="1266" i="1">
                        <a:latin typeface="Cambria Math" panose="02040503050406030204" pitchFamily="18" charset="0"/>
                      </a:rPr>
                      <m:t>𝑘</m:t>
                    </m:r>
                    <m:r>
                      <a:rPr lang="en-US" sz="1266" i="1">
                        <a:latin typeface="Cambria Math" panose="02040503050406030204" pitchFamily="18" charset="0"/>
                      </a:rPr>
                      <m:t>≥1 </m:t>
                    </m:r>
                  </m:oMath>
                </a14:m>
                <a:endParaRPr lang="en-US" sz="1266" dirty="0">
                  <a:latin typeface="Garamond" panose="02020404030301010803" pitchFamily="18" charset="0"/>
                </a:endParaRPr>
              </a:p>
              <a:p>
                <a:pPr lvl="1">
                  <a:lnSpc>
                    <a:spcPct val="120000"/>
                  </a:lnSpc>
                  <a:spcBef>
                    <a:spcPts val="400"/>
                  </a:spcBef>
                  <a:buFont typeface="Courier New" panose="02070309020205020404" pitchFamily="49" charset="0"/>
                  <a:buChar char="o"/>
                </a:pPr>
                <a:r>
                  <a:rPr lang="en-US" sz="1400" i="1" dirty="0">
                    <a:latin typeface="Garamond" panose="02020404030301010803" pitchFamily="18" charset="0"/>
                  </a:rPr>
                  <a:t>We use </a:t>
                </a:r>
                <a14:m>
                  <m:oMath xmlns:m="http://schemas.openxmlformats.org/officeDocument/2006/math">
                    <m:r>
                      <a:rPr lang="en-US" sz="1400" i="1">
                        <a:latin typeface="Cambria Math" panose="02040503050406030204" pitchFamily="18" charset="0"/>
                      </a:rPr>
                      <m:t>𝑘</m:t>
                    </m:r>
                    <m:r>
                      <a:rPr lang="en-US" sz="1400" i="1">
                        <a:latin typeface="Cambria Math" panose="02040503050406030204" pitchFamily="18" charset="0"/>
                      </a:rPr>
                      <m:t>=1 ;</m:t>
                    </m:r>
                  </m:oMath>
                </a14:m>
                <a:r>
                  <a:rPr lang="en-US" sz="1400" dirty="0">
                    <a:latin typeface="Garamond" panose="02020404030301010803" pitchFamily="18" charset="0"/>
                  </a:rPr>
                  <a:t>   Note: if </a:t>
                </a:r>
                <a14:m>
                  <m:oMath xmlns:m="http://schemas.openxmlformats.org/officeDocument/2006/math">
                    <m:r>
                      <a:rPr lang="en-US" sz="1400" i="1">
                        <a:latin typeface="Cambria Math" panose="02040503050406030204" pitchFamily="18" charset="0"/>
                      </a:rPr>
                      <m:t>𝑘</m:t>
                    </m:r>
                    <m:r>
                      <a:rPr lang="en-US" sz="1400" i="1">
                        <a:latin typeface="Cambria Math" panose="02040503050406030204" pitchFamily="18" charset="0"/>
                      </a:rPr>
                      <m:t>→∞</m:t>
                    </m:r>
                    <m:r>
                      <a:rPr lang="en-US" sz="1400">
                        <a:latin typeface="Cambria Math" panose="02040503050406030204" pitchFamily="18" charset="0"/>
                      </a:rPr>
                      <m:t>, </m:t>
                    </m:r>
                    <m:r>
                      <m:rPr>
                        <m:nor/>
                      </m:rPr>
                      <a:rPr lang="en-US" sz="1400">
                        <a:latin typeface="Garamond" panose="02020404030301010803" pitchFamily="18" charset="0"/>
                      </a:rPr>
                      <m:t>M</m:t>
                    </m:r>
                    <m:r>
                      <a:rPr lang="en-US" sz="1400" i="1">
                        <a:latin typeface="Cambria Math" panose="02040503050406030204" pitchFamily="18" charset="0"/>
                      </a:rPr>
                      <m:t>𝑖𝑐𝑟𝑜</m:t>
                    </m:r>
                    <m:sSub>
                      <m:sSubPr>
                        <m:ctrlPr>
                          <a:rPr lang="en-US" sz="1400" i="1">
                            <a:latin typeface="Cambria Math" panose="02040503050406030204" pitchFamily="18" charset="0"/>
                          </a:rPr>
                        </m:ctrlPr>
                      </m:sSubPr>
                      <m:e>
                        <m:r>
                          <a:rPr lang="en-US" sz="1400" i="1">
                            <a:latin typeface="Cambria Math" panose="02040503050406030204" pitchFamily="18" charset="0"/>
                          </a:rPr>
                          <m:t>𝐹</m:t>
                        </m:r>
                      </m:e>
                      <m:sub>
                        <m:r>
                          <a:rPr lang="en-US" sz="1400" i="1">
                            <a:latin typeface="Cambria Math" panose="02040503050406030204" pitchFamily="18" charset="0"/>
                          </a:rPr>
                          <m:t>𝛽</m:t>
                        </m:r>
                      </m:sub>
                    </m:sSub>
                    <m:r>
                      <a:rPr lang="en-US" sz="1400" i="1">
                        <a:latin typeface="Cambria Math" panose="02040503050406030204" pitchFamily="18" charset="0"/>
                      </a:rPr>
                      <m:t>→</m:t>
                    </m:r>
                    <m:r>
                      <m:rPr>
                        <m:nor/>
                      </m:rPr>
                      <a:rPr lang="en-US" sz="1400">
                        <a:latin typeface="Garamond" panose="02020404030301010803" pitchFamily="18" charset="0"/>
                      </a:rPr>
                      <m:t>Macro</m:t>
                    </m:r>
                    <m:sSub>
                      <m:sSubPr>
                        <m:ctrlPr>
                          <a:rPr lang="en-US" sz="1400" i="1">
                            <a:latin typeface="Cambria Math" panose="02040503050406030204" pitchFamily="18" charset="0"/>
                          </a:rPr>
                        </m:ctrlPr>
                      </m:sSubPr>
                      <m:e>
                        <m:r>
                          <a:rPr lang="en-US" sz="1400" i="1">
                            <a:latin typeface="Cambria Math" panose="02040503050406030204" pitchFamily="18" charset="0"/>
                          </a:rPr>
                          <m:t>𝐹</m:t>
                        </m:r>
                      </m:e>
                      <m:sub>
                        <m:r>
                          <a:rPr lang="en-US" sz="1400" i="1">
                            <a:latin typeface="Cambria Math" panose="02040503050406030204" pitchFamily="18" charset="0"/>
                          </a:rPr>
                          <m:t>𝛽</m:t>
                        </m:r>
                      </m:sub>
                    </m:sSub>
                  </m:oMath>
                </a14:m>
                <a:endParaRPr lang="en-US" sz="1400" dirty="0">
                  <a:latin typeface="Garamond" panose="02020404030301010803" pitchFamily="18" charset="0"/>
                </a:endParaRPr>
              </a:p>
              <a:p>
                <a:pPr lvl="1">
                  <a:lnSpc>
                    <a:spcPct val="120000"/>
                  </a:lnSpc>
                  <a:spcBef>
                    <a:spcPts val="400"/>
                  </a:spcBef>
                  <a:buFont typeface="Courier New" panose="02070309020205020404" pitchFamily="49" charset="0"/>
                  <a:buChar char="o"/>
                </a:pPr>
                <a:r>
                  <a:rPr lang="en-US" sz="1400" i="1" dirty="0">
                    <a:latin typeface="Garamond" panose="02020404030301010803" pitchFamily="18" charset="0"/>
                  </a:rPr>
                  <a:t>We use </a:t>
                </a:r>
                <a14:m>
                  <m:oMath xmlns:m="http://schemas.openxmlformats.org/officeDocument/2006/math">
                    <m:r>
                      <a:rPr lang="en-US" sz="1400" i="1">
                        <a:latin typeface="Cambria Math" panose="02040503050406030204" pitchFamily="18" charset="0"/>
                      </a:rPr>
                      <m:t> </m:t>
                    </m:r>
                    <m:r>
                      <a:rPr lang="en-US" sz="1400" i="1">
                        <a:latin typeface="Cambria Math" panose="02040503050406030204" pitchFamily="18" charset="0"/>
                      </a:rPr>
                      <m:t>𝛽</m:t>
                    </m:r>
                    <m:r>
                      <a:rPr lang="en-US" sz="1400" i="1">
                        <a:latin typeface="Cambria Math" panose="02040503050406030204" pitchFamily="18" charset="0"/>
                      </a:rPr>
                      <m:t>=1 </m:t>
                    </m:r>
                  </m:oMath>
                </a14:m>
                <a:r>
                  <a:rPr lang="en-US" sz="1400" dirty="0">
                    <a:latin typeface="Garamond" panose="02020404030301010803" pitchFamily="18" charset="0"/>
                  </a:rPr>
                  <a:t> </a:t>
                </a:r>
                <a:r>
                  <a:rPr lang="en-US" sz="1266" dirty="0">
                    <a:latin typeface="Garamond" panose="02020404030301010803" pitchFamily="18" charset="0"/>
                  </a:rPr>
                  <a:t> </a:t>
                </a:r>
                <a:r>
                  <a:rPr lang="en-US" sz="1400" dirty="0">
                    <a:latin typeface="Garamond" panose="02020404030301010803" pitchFamily="18" charset="0"/>
                  </a:rPr>
                  <a:t> we scale [0.0, 1.0] to [0, 100], just like BLEU</a:t>
                </a:r>
              </a:p>
            </p:txBody>
          </p:sp>
        </mc:Choice>
        <mc:Fallback xmlns="">
          <p:sp>
            <p:nvSpPr>
              <p:cNvPr id="3" name="Content Placeholder 2">
                <a:extLst>
                  <a:ext uri="{FF2B5EF4-FFF2-40B4-BE49-F238E27FC236}">
                    <a16:creationId xmlns:a16="http://schemas.microsoft.com/office/drawing/2014/main" id="{F2CEB01F-BB1B-7B40-8A1D-F455871DC513}"/>
                  </a:ext>
                </a:extLst>
              </p:cNvPr>
              <p:cNvSpPr>
                <a:spLocks noGrp="1" noRot="1" noChangeAspect="1" noMove="1" noResize="1" noEditPoints="1" noAdjustHandles="1" noChangeArrowheads="1" noChangeShapeType="1" noTextEdit="1"/>
              </p:cNvSpPr>
              <p:nvPr>
                <p:ph idx="13"/>
              </p:nvPr>
            </p:nvSpPr>
            <p:spPr>
              <a:xfrm>
                <a:off x="628651" y="958280"/>
                <a:ext cx="8323964" cy="3815743"/>
              </a:xfrm>
              <a:blipFill>
                <a:blip r:embed="rId3"/>
                <a:stretch>
                  <a:fillRect l="-7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D976CD0-42C7-7A4C-A45F-A401CC3971C8}"/>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57B3EAC-3D18-0C40-8E98-888BFB0D4014}"/>
              </a:ext>
            </a:extLst>
          </p:cNvPr>
          <p:cNvSpPr>
            <a:spLocks noGrp="1"/>
          </p:cNvSpPr>
          <p:nvPr>
            <p:ph type="sldNum" sz="quarter" idx="16"/>
          </p:nvPr>
        </p:nvSpPr>
        <p:spPr/>
        <p:txBody>
          <a:bodyPr/>
          <a:lstStyle/>
          <a:p>
            <a:fld id="{94484A00-4F00-BC41-AC64-A612D22D8354}" type="slidenum">
              <a:rPr lang="en-US" smtClean="0"/>
              <a:pPr/>
              <a:t>31</a:t>
            </a:fld>
            <a:endParaRPr lang="en-US"/>
          </a:p>
        </p:txBody>
      </p:sp>
    </p:spTree>
    <p:extLst>
      <p:ext uri="{BB962C8B-B14F-4D97-AF65-F5344CB8AC3E}">
        <p14:creationId xmlns:p14="http://schemas.microsoft.com/office/powerpoint/2010/main" val="194937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3C24-C63E-054D-BCAC-A23374B9D3F2}"/>
              </a:ext>
            </a:extLst>
          </p:cNvPr>
          <p:cNvSpPr>
            <a:spLocks noGrp="1"/>
          </p:cNvSpPr>
          <p:nvPr>
            <p:ph type="title"/>
          </p:nvPr>
        </p:nvSpPr>
        <p:spPr/>
        <p:txBody>
          <a:bodyPr>
            <a:normAutofit fontScale="90000"/>
          </a:bodyPr>
          <a:lstStyle/>
          <a:p>
            <a:r>
              <a:rPr lang="en-US" dirty="0">
                <a:latin typeface="Garamond" panose="02020404030301010803" pitchFamily="18" charset="0"/>
              </a:rPr>
              <a:t>MacroF</a:t>
            </a:r>
            <a:r>
              <a:rPr lang="en-US" sz="2800" b="1" dirty="0">
                <a:latin typeface="Garamond" panose="02020404030301010803" pitchFamily="18" charset="0"/>
                <a:cs typeface="Times New Roman" panose="02020603050405020304" pitchFamily="18" charset="0"/>
              </a:rPr>
              <a:t>1</a:t>
            </a:r>
            <a:r>
              <a:rPr lang="en-US" dirty="0">
                <a:latin typeface="Garamond" panose="02020404030301010803" pitchFamily="18" charset="0"/>
              </a:rPr>
              <a:t> vs Others</a:t>
            </a:r>
          </a:p>
        </p:txBody>
      </p:sp>
      <p:pic>
        <p:nvPicPr>
          <p:cNvPr id="9" name="Picture 8">
            <a:extLst>
              <a:ext uri="{FF2B5EF4-FFF2-40B4-BE49-F238E27FC236}">
                <a16:creationId xmlns:a16="http://schemas.microsoft.com/office/drawing/2014/main" id="{4F1F4B08-052F-994A-9535-51DD68E8E766}"/>
              </a:ext>
            </a:extLst>
          </p:cNvPr>
          <p:cNvPicPr>
            <a:picLocks noChangeAspect="1"/>
          </p:cNvPicPr>
          <p:nvPr/>
        </p:nvPicPr>
        <p:blipFill rotWithShape="1">
          <a:blip r:embed="rId3"/>
          <a:srcRect l="6072" t="10870" r="8586" b="2534"/>
          <a:stretch/>
        </p:blipFill>
        <p:spPr>
          <a:xfrm>
            <a:off x="1532550" y="822509"/>
            <a:ext cx="6356808" cy="3551992"/>
          </a:xfrm>
          <a:prstGeom prst="rect">
            <a:avLst/>
          </a:prstGeom>
          <a:effectLst>
            <a:glow rad="190500">
              <a:schemeClr val="accent3">
                <a:satMod val="175000"/>
                <a:alpha val="50000"/>
              </a:schemeClr>
            </a:glow>
          </a:effectLst>
        </p:spPr>
      </p:pic>
      <p:sp>
        <p:nvSpPr>
          <p:cNvPr id="10" name="TextBox 9">
            <a:extLst>
              <a:ext uri="{FF2B5EF4-FFF2-40B4-BE49-F238E27FC236}">
                <a16:creationId xmlns:a16="http://schemas.microsoft.com/office/drawing/2014/main" id="{2CF5FCF3-4D0F-4440-A054-4EC4D5EF9BC3}"/>
              </a:ext>
            </a:extLst>
          </p:cNvPr>
          <p:cNvSpPr txBox="1"/>
          <p:nvPr/>
        </p:nvSpPr>
        <p:spPr>
          <a:xfrm>
            <a:off x="1045243" y="4523388"/>
            <a:ext cx="7053513" cy="523220"/>
          </a:xfrm>
          <a:prstGeom prst="rect">
            <a:avLst/>
          </a:prstGeom>
          <a:noFill/>
          <a:effectLst>
            <a:glow rad="139700">
              <a:schemeClr val="accent1">
                <a:satMod val="175000"/>
                <a:alpha val="40000"/>
              </a:schemeClr>
            </a:glow>
          </a:effectLst>
        </p:spPr>
        <p:txBody>
          <a:bodyPr wrap="square" rtlCol="0">
            <a:spAutoFit/>
          </a:bodyPr>
          <a:lstStyle/>
          <a:p>
            <a:pPr algn="ctr"/>
            <a:r>
              <a:rPr lang="en-US" sz="1600" i="1" dirty="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rPr>
              <a:t>WMT 19 DE-EN </a:t>
            </a:r>
            <a:r>
              <a:rPr lang="en-US" sz="1600" i="1" dirty="0" err="1">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rPr>
              <a:t>NewsTest</a:t>
            </a:r>
            <a:r>
              <a:rPr lang="en-US" sz="1600" i="1" dirty="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sym typeface="Wingdings" pitchFamily="2" charset="2"/>
              </a:rPr>
              <a:t>: </a:t>
            </a:r>
            <a:r>
              <a:rPr lang="en-US" sz="1600" i="1" dirty="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rPr>
              <a:t>MacroF1 has equal weight for all types</a:t>
            </a:r>
          </a:p>
          <a:p>
            <a:pPr algn="ctr"/>
            <a:r>
              <a:rPr lang="en-US" sz="1200" dirty="0">
                <a:solidFill>
                  <a:schemeClr val="bg2">
                    <a:lumMod val="25000"/>
                  </a:schemeClr>
                </a:solidFill>
                <a:latin typeface="Garamond" panose="02020404030301010803" pitchFamily="18" charset="0"/>
                <a:ea typeface="Arial Unicode MS" panose="020B0604020202020204" pitchFamily="34" charset="-128"/>
                <a:cs typeface="Arial Unicode MS" panose="020B0604020202020204" pitchFamily="34" charset="-128"/>
              </a:rPr>
              <a:t>Micro-averaged metrics overlook improvements from rare types, after rounding to one or two decimals</a:t>
            </a:r>
          </a:p>
        </p:txBody>
      </p:sp>
      <p:sp>
        <p:nvSpPr>
          <p:cNvPr id="11" name="Rounded Rectangular Callout 10">
            <a:extLst>
              <a:ext uri="{FF2B5EF4-FFF2-40B4-BE49-F238E27FC236}">
                <a16:creationId xmlns:a16="http://schemas.microsoft.com/office/drawing/2014/main" id="{C971D6CC-6AAE-0141-ADA8-7CCEF315BDB2}"/>
              </a:ext>
            </a:extLst>
          </p:cNvPr>
          <p:cNvSpPr/>
          <p:nvPr/>
        </p:nvSpPr>
        <p:spPr>
          <a:xfrm>
            <a:off x="2658877" y="1219207"/>
            <a:ext cx="2508553" cy="393405"/>
          </a:xfrm>
          <a:prstGeom prst="wedgeRoundRectCallout">
            <a:avLst>
              <a:gd name="adj1" fmla="val -58281"/>
              <a:gd name="adj2" fmla="val 4898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Garamond" panose="02020404030301010803" pitchFamily="18" charset="0"/>
                <a:ea typeface="Arial Unicode MS" panose="020B0604020202020204" pitchFamily="34" charset="-128"/>
                <a:cs typeface="Arial Unicode MS" panose="020B0604020202020204" pitchFamily="34" charset="-128"/>
              </a:rPr>
              <a:t>Frequency Imbalance</a:t>
            </a:r>
          </a:p>
        </p:txBody>
      </p:sp>
      <p:sp>
        <p:nvSpPr>
          <p:cNvPr id="12" name="Rounded Rectangular Callout 11">
            <a:extLst>
              <a:ext uri="{FF2B5EF4-FFF2-40B4-BE49-F238E27FC236}">
                <a16:creationId xmlns:a16="http://schemas.microsoft.com/office/drawing/2014/main" id="{8DDE59A4-AFB2-D946-BC00-CE6400E255A7}"/>
              </a:ext>
            </a:extLst>
          </p:cNvPr>
          <p:cNvSpPr/>
          <p:nvPr/>
        </p:nvSpPr>
        <p:spPr>
          <a:xfrm>
            <a:off x="7361924" y="2690043"/>
            <a:ext cx="1729046" cy="340243"/>
          </a:xfrm>
          <a:prstGeom prst="wedgeRoundRectCallout">
            <a:avLst>
              <a:gd name="adj1" fmla="val -47659"/>
              <a:gd name="adj2" fmla="val 93880"/>
              <a:gd name="adj3" fmla="val 16667"/>
            </a:avLst>
          </a:prstGeom>
          <a:solidFill>
            <a:schemeClr val="accent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latin typeface="Garamond" panose="02020404030301010803" pitchFamily="18" charset="0"/>
                <a:ea typeface="Arial Unicode MS" panose="020B0604020202020204" pitchFamily="34" charset="-128"/>
                <a:cs typeface="Arial Unicode MS" panose="020B0604020202020204" pitchFamily="34" charset="-128"/>
              </a:rPr>
              <a:t>Equal weight</a:t>
            </a:r>
          </a:p>
        </p:txBody>
      </p:sp>
      <p:sp>
        <p:nvSpPr>
          <p:cNvPr id="3" name="Footer Placeholder 2">
            <a:extLst>
              <a:ext uri="{FF2B5EF4-FFF2-40B4-BE49-F238E27FC236}">
                <a16:creationId xmlns:a16="http://schemas.microsoft.com/office/drawing/2014/main" id="{0F27E4F9-805C-F141-99AD-DF488D27528E}"/>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B90896F5-9000-C344-9449-E02E6D7BA49D}"/>
              </a:ext>
            </a:extLst>
          </p:cNvPr>
          <p:cNvSpPr>
            <a:spLocks noGrp="1"/>
          </p:cNvSpPr>
          <p:nvPr>
            <p:ph type="sldNum" sz="quarter" idx="16"/>
          </p:nvPr>
        </p:nvSpPr>
        <p:spPr/>
        <p:txBody>
          <a:bodyPr/>
          <a:lstStyle/>
          <a:p>
            <a:fld id="{94484A00-4F00-BC41-AC64-A612D22D8354}" type="slidenum">
              <a:rPr lang="en-US" smtClean="0"/>
              <a:pPr/>
              <a:t>32</a:t>
            </a:fld>
            <a:endParaRPr lang="en-US"/>
          </a:p>
        </p:txBody>
      </p:sp>
    </p:spTree>
    <p:extLst>
      <p:ext uri="{BB962C8B-B14F-4D97-AF65-F5344CB8AC3E}">
        <p14:creationId xmlns:p14="http://schemas.microsoft.com/office/powerpoint/2010/main" val="1673152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7A68-3E84-014F-A7FC-EED9CD9FBAD1}"/>
              </a:ext>
            </a:extLst>
          </p:cNvPr>
          <p:cNvSpPr>
            <a:spLocks noGrp="1"/>
          </p:cNvSpPr>
          <p:nvPr>
            <p:ph type="title"/>
          </p:nvPr>
        </p:nvSpPr>
        <p:spPr>
          <a:xfrm>
            <a:off x="628650" y="203734"/>
            <a:ext cx="7886700" cy="1175578"/>
          </a:xfrm>
        </p:spPr>
        <p:txBody>
          <a:bodyPr/>
          <a:lstStyle/>
          <a:p>
            <a:r>
              <a:rPr lang="en-US" dirty="0">
                <a:latin typeface="Garamond" panose="02020404030301010803" pitchFamily="18" charset="0"/>
              </a:rPr>
              <a:t>Justification for MacroF1 </a:t>
            </a:r>
            <a:br>
              <a:rPr lang="en-US" dirty="0">
                <a:latin typeface="Garamond" panose="02020404030301010803" pitchFamily="18" charset="0"/>
              </a:rPr>
            </a:br>
            <a:r>
              <a:rPr lang="en-US" dirty="0">
                <a:latin typeface="Garamond" panose="02020404030301010803" pitchFamily="18" charset="0"/>
              </a:rPr>
              <a:t>as an MT evaluation metric</a:t>
            </a:r>
            <a:endParaRPr lang="en-US" i="1" dirty="0">
              <a:latin typeface="Garamond" panose="02020404030301010803" pitchFamily="18" charset="0"/>
            </a:endParaRPr>
          </a:p>
        </p:txBody>
      </p:sp>
      <p:sp>
        <p:nvSpPr>
          <p:cNvPr id="3" name="Rectangle 2">
            <a:extLst>
              <a:ext uri="{FF2B5EF4-FFF2-40B4-BE49-F238E27FC236}">
                <a16:creationId xmlns:a16="http://schemas.microsoft.com/office/drawing/2014/main" id="{842142CF-9442-0547-B3E1-69676606313A}"/>
              </a:ext>
            </a:extLst>
          </p:cNvPr>
          <p:cNvSpPr/>
          <p:nvPr/>
        </p:nvSpPr>
        <p:spPr>
          <a:xfrm>
            <a:off x="545679" y="1414100"/>
            <a:ext cx="8171515" cy="3108543"/>
          </a:xfrm>
          <a:prstGeom prst="rect">
            <a:avLst/>
          </a:prstGeom>
        </p:spPr>
        <p:txBody>
          <a:bodyPr wrap="square">
            <a:spAutoFit/>
          </a:bodyPr>
          <a:lstStyle/>
          <a:p>
            <a:pPr>
              <a:buFont typeface="Wingdings" pitchFamily="2" charset="2"/>
              <a:buChar char="è"/>
            </a:pPr>
            <a:r>
              <a:rPr lang="en-US" sz="2000" dirty="0">
                <a:solidFill>
                  <a:schemeClr val="tx2"/>
                </a:solidFill>
                <a:latin typeface="Garamond" panose="02020404030301010803" pitchFamily="18" charset="0"/>
              </a:rPr>
              <a:t>Compare MacroF1 with</a:t>
            </a:r>
          </a:p>
          <a:p>
            <a:pPr marL="800043" lvl="1" indent="-342889">
              <a:buFont typeface="Wingdings" pitchFamily="2" charset="2"/>
              <a:buChar char="Ø"/>
            </a:pPr>
            <a:r>
              <a:rPr lang="en-US" sz="2000" dirty="0">
                <a:solidFill>
                  <a:schemeClr val="tx2"/>
                </a:solidFill>
                <a:latin typeface="Garamond" panose="02020404030301010803" pitchFamily="18" charset="0"/>
              </a:rPr>
              <a:t>BLEU and ChrF1 – popular options</a:t>
            </a:r>
          </a:p>
          <a:p>
            <a:pPr marL="800043" lvl="1" indent="-342889">
              <a:buFont typeface="Wingdings" pitchFamily="2" charset="2"/>
              <a:buChar char="Ø"/>
            </a:pPr>
            <a:r>
              <a:rPr lang="en-US" sz="2000" dirty="0">
                <a:solidFill>
                  <a:schemeClr val="tx2"/>
                </a:solidFill>
                <a:latin typeface="Garamond" panose="02020404030301010803" pitchFamily="18" charset="0"/>
              </a:rPr>
              <a:t>MicroF1 – so we can see the difference micro and macro avg makes</a:t>
            </a:r>
          </a:p>
          <a:p>
            <a:pPr marL="800043" lvl="1" indent="-342889">
              <a:buFont typeface="Wingdings" pitchFamily="2" charset="2"/>
              <a:buChar char="Ø"/>
            </a:pPr>
            <a:r>
              <a:rPr lang="en-US" sz="2000" dirty="0">
                <a:solidFill>
                  <a:schemeClr val="tx2"/>
                </a:solidFill>
                <a:latin typeface="Garamond" panose="02020404030301010803" pitchFamily="18" charset="0"/>
              </a:rPr>
              <a:t>BLEURT – model-based metric based on BERT </a:t>
            </a:r>
          </a:p>
          <a:p>
            <a:pPr marL="1200084" lvl="2" indent="-285750">
              <a:buFont typeface="Arial" panose="020B0604020202020204" pitchFamily="34" charset="0"/>
              <a:buChar char="•"/>
            </a:pPr>
            <a:r>
              <a:rPr lang="en-US" sz="1600" i="1" dirty="0">
                <a:solidFill>
                  <a:schemeClr val="tx2"/>
                </a:solidFill>
                <a:latin typeface="Garamond" panose="02020404030301010803" pitchFamily="18" charset="0"/>
              </a:rPr>
              <a:t>BLEURT has undesirable biases, shown in paper (not talking about here)</a:t>
            </a:r>
          </a:p>
          <a:p>
            <a:pPr marL="342900" indent="-342900">
              <a:buFont typeface="Wingdings" pitchFamily="2" charset="2"/>
              <a:buChar char="è"/>
            </a:pPr>
            <a:r>
              <a:rPr lang="en-US" sz="2000" dirty="0">
                <a:solidFill>
                  <a:schemeClr val="tx2"/>
                </a:solidFill>
                <a:latin typeface="Garamond" panose="02020404030301010803" pitchFamily="18" charset="0"/>
              </a:rPr>
              <a:t>On these Tasks</a:t>
            </a:r>
          </a:p>
          <a:p>
            <a:pPr marL="800067" lvl="1" indent="-342900">
              <a:buFont typeface="Arial" panose="020B0604020202020204" pitchFamily="34" charset="0"/>
              <a:buChar char="•"/>
            </a:pPr>
            <a:r>
              <a:rPr lang="en-US" sz="2000" dirty="0">
                <a:solidFill>
                  <a:schemeClr val="tx2"/>
                </a:solidFill>
                <a:latin typeface="Garamond" panose="02020404030301010803" pitchFamily="18" charset="0"/>
              </a:rPr>
              <a:t>Data-to-text: Fluency and Semantics:  </a:t>
            </a:r>
            <a:r>
              <a:rPr lang="en-US" sz="2000" dirty="0" err="1">
                <a:solidFill>
                  <a:schemeClr val="tx2"/>
                </a:solidFill>
                <a:latin typeface="Garamond" panose="02020404030301010803" pitchFamily="18" charset="0"/>
              </a:rPr>
              <a:t>WebNLG</a:t>
            </a:r>
            <a:r>
              <a:rPr lang="en-US" sz="2000" dirty="0">
                <a:solidFill>
                  <a:schemeClr val="tx2"/>
                </a:solidFill>
                <a:latin typeface="Garamond" panose="02020404030301010803" pitchFamily="18" charset="0"/>
              </a:rPr>
              <a:t> </a:t>
            </a:r>
          </a:p>
          <a:p>
            <a:pPr marL="800067" lvl="1" indent="-342900">
              <a:buFont typeface="Arial" panose="020B0604020202020204" pitchFamily="34" charset="0"/>
              <a:buChar char="•"/>
            </a:pPr>
            <a:r>
              <a:rPr lang="en-US" sz="2000" dirty="0">
                <a:solidFill>
                  <a:schemeClr val="tx2"/>
                </a:solidFill>
                <a:latin typeface="Garamond" panose="02020404030301010803" pitchFamily="18" charset="0"/>
              </a:rPr>
              <a:t>Machine Translation: Translation quality : WMT Metrics 2017-19</a:t>
            </a:r>
          </a:p>
          <a:p>
            <a:pPr marL="800067" lvl="1" indent="-342900">
              <a:buFont typeface="Arial" panose="020B0604020202020204" pitchFamily="34" charset="0"/>
              <a:buChar char="•"/>
            </a:pPr>
            <a:r>
              <a:rPr lang="en-US" sz="2000" dirty="0">
                <a:solidFill>
                  <a:schemeClr val="tx2"/>
                </a:solidFill>
                <a:latin typeface="Garamond" panose="02020404030301010803" pitchFamily="18" charset="0"/>
              </a:rPr>
              <a:t>CLIR: IR Task performance: CLSSTS 2020</a:t>
            </a:r>
          </a:p>
          <a:p>
            <a:pPr marL="800067" lvl="1" indent="-342900">
              <a:buFont typeface="Arial" panose="020B0604020202020204" pitchFamily="34" charset="0"/>
              <a:buChar char="•"/>
            </a:pPr>
            <a:r>
              <a:rPr lang="en-US" sz="2000" dirty="0">
                <a:solidFill>
                  <a:schemeClr val="tx2"/>
                </a:solidFill>
                <a:latin typeface="Garamond" panose="02020404030301010803" pitchFamily="18" charset="0"/>
              </a:rPr>
              <a:t>CLIR: ASR task performance: (IARPA MATERIAL program)</a:t>
            </a:r>
          </a:p>
        </p:txBody>
      </p:sp>
      <p:sp>
        <p:nvSpPr>
          <p:cNvPr id="4" name="Footer Placeholder 3">
            <a:extLst>
              <a:ext uri="{FF2B5EF4-FFF2-40B4-BE49-F238E27FC236}">
                <a16:creationId xmlns:a16="http://schemas.microsoft.com/office/drawing/2014/main" id="{898859C3-AB3F-F640-BD1F-836EDDBEAEE0}"/>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E8E0E9A6-750C-1649-ADF6-0C168B0A5195}"/>
              </a:ext>
            </a:extLst>
          </p:cNvPr>
          <p:cNvSpPr>
            <a:spLocks noGrp="1"/>
          </p:cNvSpPr>
          <p:nvPr>
            <p:ph type="sldNum" sz="quarter" idx="16"/>
          </p:nvPr>
        </p:nvSpPr>
        <p:spPr/>
        <p:txBody>
          <a:bodyPr/>
          <a:lstStyle/>
          <a:p>
            <a:fld id="{94484A00-4F00-BC41-AC64-A612D22D8354}" type="slidenum">
              <a:rPr lang="en-US" smtClean="0"/>
              <a:pPr/>
              <a:t>33</a:t>
            </a:fld>
            <a:endParaRPr lang="en-US"/>
          </a:p>
        </p:txBody>
      </p:sp>
    </p:spTree>
    <p:extLst>
      <p:ext uri="{BB962C8B-B14F-4D97-AF65-F5344CB8AC3E}">
        <p14:creationId xmlns:p14="http://schemas.microsoft.com/office/powerpoint/2010/main" val="887195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2EB2-D507-BE4B-9E26-C76F32E712F0}"/>
              </a:ext>
            </a:extLst>
          </p:cNvPr>
          <p:cNvSpPr>
            <a:spLocks noGrp="1"/>
          </p:cNvSpPr>
          <p:nvPr>
            <p:ph type="title"/>
          </p:nvPr>
        </p:nvSpPr>
        <p:spPr/>
        <p:txBody>
          <a:bodyPr>
            <a:normAutofit fontScale="90000"/>
          </a:bodyPr>
          <a:lstStyle/>
          <a:p>
            <a:r>
              <a:rPr lang="en-US" dirty="0">
                <a:latin typeface="Garamond" panose="02020404030301010803" pitchFamily="18" charset="0"/>
              </a:rPr>
              <a:t>Justification for MacroF1</a:t>
            </a:r>
          </a:p>
        </p:txBody>
      </p:sp>
      <p:sp>
        <p:nvSpPr>
          <p:cNvPr id="3" name="Content Placeholder 2">
            <a:extLst>
              <a:ext uri="{FF2B5EF4-FFF2-40B4-BE49-F238E27FC236}">
                <a16:creationId xmlns:a16="http://schemas.microsoft.com/office/drawing/2014/main" id="{29D705EE-3217-6045-A25D-19BDE6BE6008}"/>
              </a:ext>
            </a:extLst>
          </p:cNvPr>
          <p:cNvSpPr>
            <a:spLocks noGrp="1"/>
          </p:cNvSpPr>
          <p:nvPr>
            <p:ph idx="13"/>
          </p:nvPr>
        </p:nvSpPr>
        <p:spPr>
          <a:xfrm>
            <a:off x="638176" y="762077"/>
            <a:ext cx="8158511" cy="3653806"/>
          </a:xfrm>
        </p:spPr>
        <p:txBody>
          <a:bodyPr>
            <a:normAutofit/>
          </a:bodyPr>
          <a:lstStyle/>
          <a:p>
            <a:pPr marL="0" indent="0">
              <a:buNone/>
            </a:pPr>
            <a:r>
              <a:rPr lang="en-US" sz="2000" dirty="0">
                <a:latin typeface="Garamond" panose="02020404030301010803" pitchFamily="18" charset="0"/>
                <a:sym typeface="Wingdings" pitchFamily="2" charset="2"/>
              </a:rPr>
              <a:t>Macro-F1 is commonly used for evaluating classifiers on imbalanced test sets</a:t>
            </a:r>
          </a:p>
          <a:p>
            <a:pPr>
              <a:buFont typeface="Wingdings" pitchFamily="2" charset="2"/>
              <a:buChar char="è"/>
            </a:pPr>
            <a:r>
              <a:rPr lang="en-US" sz="2000" dirty="0">
                <a:latin typeface="Garamond" panose="02020404030301010803" pitchFamily="18" charset="0"/>
              </a:rPr>
              <a:t>Compare MacroF1 with MicroF1, BLEU, ChrF1, and BLEURT</a:t>
            </a:r>
          </a:p>
          <a:p>
            <a:pPr lvl="1">
              <a:buFont typeface="Courier New" panose="02070309020205020404" pitchFamily="49" charset="0"/>
              <a:buChar char="o"/>
            </a:pPr>
            <a:r>
              <a:rPr lang="en-US" sz="1666" dirty="0">
                <a:latin typeface="Garamond" panose="02020404030301010803" pitchFamily="18" charset="0"/>
              </a:rPr>
              <a:t>MicroF1, BLEU, and ChrF1 are micro-averaged metrics</a:t>
            </a:r>
            <a:br>
              <a:rPr lang="en-US" sz="1666" dirty="0">
                <a:latin typeface="Garamond" panose="02020404030301010803" pitchFamily="18" charset="0"/>
              </a:rPr>
            </a:br>
            <a:r>
              <a:rPr lang="en-US" sz="1666" dirty="0">
                <a:latin typeface="Garamond" panose="02020404030301010803" pitchFamily="18" charset="0"/>
              </a:rPr>
              <a:t>BLEURT is BERT model finetuned to predict human judgement score</a:t>
            </a:r>
            <a:endParaRPr lang="en-US" dirty="0">
              <a:latin typeface="Garamond" panose="02020404030301010803" pitchFamily="18" charset="0"/>
            </a:endParaRPr>
          </a:p>
          <a:p>
            <a:pPr marL="342933" indent="-342933">
              <a:buFont typeface="+mj-lt"/>
              <a:buAutoNum type="arabicPeriod"/>
            </a:pPr>
            <a:r>
              <a:rPr lang="en-US" sz="2000" dirty="0" err="1">
                <a:latin typeface="Garamond" panose="02020404030301010803" pitchFamily="18" charset="0"/>
              </a:rPr>
              <a:t>WebNLG</a:t>
            </a:r>
            <a:r>
              <a:rPr lang="en-US" sz="2000" dirty="0">
                <a:latin typeface="Garamond" panose="02020404030301010803" pitchFamily="18" charset="0"/>
              </a:rPr>
              <a:t> data-to-text Task:</a:t>
            </a:r>
            <a:br>
              <a:rPr lang="en-US" sz="2000" dirty="0">
                <a:latin typeface="Garamond" panose="02020404030301010803" pitchFamily="18" charset="0"/>
              </a:rPr>
            </a:br>
            <a:r>
              <a:rPr lang="en-US" sz="2000" dirty="0">
                <a:latin typeface="Garamond" panose="02020404030301010803" pitchFamily="18" charset="0"/>
              </a:rPr>
              <a:t>Correlation with Fluency, Grammar, and Semantics;  on </a:t>
            </a:r>
            <a:r>
              <a:rPr lang="en-US" sz="2000" u="sng" dirty="0">
                <a:latin typeface="Garamond" panose="02020404030301010803" pitchFamily="18" charset="0"/>
              </a:rPr>
              <a:t>English only</a:t>
            </a:r>
          </a:p>
          <a:p>
            <a:pPr marL="342933" indent="-342933">
              <a:buFont typeface="+mj-lt"/>
              <a:buAutoNum type="arabicPeriod"/>
            </a:pPr>
            <a:r>
              <a:rPr lang="en-US" sz="2000" dirty="0">
                <a:latin typeface="Garamond" panose="02020404030301010803" pitchFamily="18" charset="0"/>
              </a:rPr>
              <a:t>WMT Metrics Task 2017-2019</a:t>
            </a:r>
            <a:br>
              <a:rPr lang="en-US" sz="2000" dirty="0">
                <a:latin typeface="Garamond" panose="02020404030301010803" pitchFamily="18" charset="0"/>
              </a:rPr>
            </a:br>
            <a:r>
              <a:rPr lang="en-US" sz="2000" dirty="0">
                <a:latin typeface="Garamond" panose="02020404030301010803" pitchFamily="18" charset="0"/>
              </a:rPr>
              <a:t>Correlation with direct human assessments on </a:t>
            </a:r>
            <a:r>
              <a:rPr lang="en-US" sz="2000" u="sng" dirty="0">
                <a:latin typeface="Garamond" panose="02020404030301010803" pitchFamily="18" charset="0"/>
              </a:rPr>
              <a:t>tens of languages</a:t>
            </a:r>
          </a:p>
          <a:p>
            <a:pPr marL="342933" indent="-342933">
              <a:buFont typeface="+mj-lt"/>
              <a:buAutoNum type="arabicPeriod"/>
            </a:pPr>
            <a:r>
              <a:rPr lang="en-US" sz="2000" dirty="0">
                <a:latin typeface="Garamond" panose="02020404030301010803" pitchFamily="18" charset="0"/>
              </a:rPr>
              <a:t>Workshop on CLSSTS 2020</a:t>
            </a:r>
            <a:br>
              <a:rPr lang="en-US" sz="2000" dirty="0">
                <a:latin typeface="Garamond" panose="02020404030301010803" pitchFamily="18" charset="0"/>
              </a:rPr>
            </a:br>
            <a:r>
              <a:rPr lang="en-US" sz="2000" dirty="0">
                <a:latin typeface="Garamond" panose="02020404030301010803" pitchFamily="18" charset="0"/>
              </a:rPr>
              <a:t>Correlation with downstream CLIR task performance </a:t>
            </a:r>
            <a:br>
              <a:rPr lang="en-US" sz="2000" dirty="0">
                <a:latin typeface="Garamond" panose="02020404030301010803" pitchFamily="18" charset="0"/>
              </a:rPr>
            </a:br>
            <a:r>
              <a:rPr lang="en-US" sz="2000" u="sng" dirty="0">
                <a:latin typeface="Garamond" panose="02020404030301010803" pitchFamily="18" charset="0"/>
              </a:rPr>
              <a:t>on LT-EN, PS-EN, BG-EN</a:t>
            </a:r>
          </a:p>
        </p:txBody>
      </p:sp>
      <p:sp>
        <p:nvSpPr>
          <p:cNvPr id="4" name="Footer Placeholder 3">
            <a:extLst>
              <a:ext uri="{FF2B5EF4-FFF2-40B4-BE49-F238E27FC236}">
                <a16:creationId xmlns:a16="http://schemas.microsoft.com/office/drawing/2014/main" id="{1F58CAA5-6BDE-2F43-924C-3E354DCF512A}"/>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E2CE8592-921F-1747-B841-BECF19E7164E}"/>
              </a:ext>
            </a:extLst>
          </p:cNvPr>
          <p:cNvSpPr>
            <a:spLocks noGrp="1"/>
          </p:cNvSpPr>
          <p:nvPr>
            <p:ph type="sldNum" sz="quarter" idx="16"/>
          </p:nvPr>
        </p:nvSpPr>
        <p:spPr/>
        <p:txBody>
          <a:bodyPr/>
          <a:lstStyle/>
          <a:p>
            <a:fld id="{94484A00-4F00-BC41-AC64-A612D22D8354}" type="slidenum">
              <a:rPr lang="en-US" smtClean="0"/>
              <a:pPr/>
              <a:t>34</a:t>
            </a:fld>
            <a:endParaRPr lang="en-US"/>
          </a:p>
        </p:txBody>
      </p:sp>
    </p:spTree>
    <p:extLst>
      <p:ext uri="{BB962C8B-B14F-4D97-AF65-F5344CB8AC3E}">
        <p14:creationId xmlns:p14="http://schemas.microsoft.com/office/powerpoint/2010/main" val="299194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776C-8EAF-084C-BAB3-605F278888AC}"/>
              </a:ext>
            </a:extLst>
          </p:cNvPr>
          <p:cNvSpPr>
            <a:spLocks noGrp="1"/>
          </p:cNvSpPr>
          <p:nvPr>
            <p:ph type="title"/>
          </p:nvPr>
        </p:nvSpPr>
        <p:spPr/>
        <p:txBody>
          <a:bodyPr>
            <a:normAutofit fontScale="90000"/>
          </a:bodyPr>
          <a:lstStyle/>
          <a:p>
            <a:r>
              <a:rPr lang="en-US" dirty="0" err="1">
                <a:latin typeface="Garamond" panose="02020404030301010803" pitchFamily="18" charset="0"/>
              </a:rPr>
              <a:t>WebNLG</a:t>
            </a:r>
            <a:r>
              <a:rPr lang="en-US" dirty="0">
                <a:latin typeface="Garamond" panose="02020404030301010803" pitchFamily="18" charset="0"/>
              </a:rPr>
              <a:t> Data-to-Text Evaluation</a:t>
            </a:r>
          </a:p>
        </p:txBody>
      </p:sp>
      <p:graphicFrame>
        <p:nvGraphicFramePr>
          <p:cNvPr id="6" name="Content Placeholder 5">
            <a:extLst>
              <a:ext uri="{FF2B5EF4-FFF2-40B4-BE49-F238E27FC236}">
                <a16:creationId xmlns:a16="http://schemas.microsoft.com/office/drawing/2014/main" id="{B9B10901-E5BC-8E4A-B519-8EC3F066ECEA}"/>
              </a:ext>
            </a:extLst>
          </p:cNvPr>
          <p:cNvGraphicFramePr>
            <a:graphicFrameLocks noGrp="1"/>
          </p:cNvGraphicFramePr>
          <p:nvPr>
            <p:ph idx="13"/>
            <p:extLst>
              <p:ext uri="{D42A27DB-BD31-4B8C-83A1-F6EECF244321}">
                <p14:modId xmlns:p14="http://schemas.microsoft.com/office/powerpoint/2010/main" val="1586269805"/>
              </p:ext>
            </p:extLst>
          </p:nvPr>
        </p:nvGraphicFramePr>
        <p:xfrm>
          <a:off x="467838" y="1260566"/>
          <a:ext cx="8293395" cy="3193868"/>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BA3D955F-6536-7741-A9A0-97A4BAE167C9}"/>
              </a:ext>
            </a:extLst>
          </p:cNvPr>
          <p:cNvSpPr txBox="1"/>
          <p:nvPr/>
        </p:nvSpPr>
        <p:spPr>
          <a:xfrm>
            <a:off x="159493" y="4426085"/>
            <a:ext cx="8910083" cy="646331"/>
          </a:xfrm>
          <a:prstGeom prst="rect">
            <a:avLst/>
          </a:prstGeom>
          <a:noFill/>
        </p:spPr>
        <p:txBody>
          <a:bodyPr wrap="square" rtlCol="0">
            <a:spAutoFit/>
          </a:bodyPr>
          <a:lstStyle/>
          <a:p>
            <a:pPr algn="ctr"/>
            <a:r>
              <a:rPr lang="en-US" i="1" dirty="0">
                <a:solidFill>
                  <a:schemeClr val="tx2">
                    <a:lumMod val="50000"/>
                  </a:schemeClr>
                </a:solidFill>
                <a:latin typeface="Garamond" panose="02020404030301010803" pitchFamily="18" charset="0"/>
              </a:rPr>
              <a:t>MacroF1 is a poor indicator of Fluency + Grammar, </a:t>
            </a:r>
            <a:br>
              <a:rPr lang="en-US" i="1" dirty="0">
                <a:solidFill>
                  <a:schemeClr val="tx2">
                    <a:lumMod val="50000"/>
                  </a:schemeClr>
                </a:solidFill>
                <a:latin typeface="Garamond" panose="02020404030301010803" pitchFamily="18" charset="0"/>
              </a:rPr>
            </a:br>
            <a:r>
              <a:rPr lang="en-US" i="1" dirty="0">
                <a:solidFill>
                  <a:schemeClr val="tx2">
                    <a:lumMod val="50000"/>
                  </a:schemeClr>
                </a:solidFill>
                <a:latin typeface="Garamond" panose="02020404030301010803" pitchFamily="18" charset="0"/>
              </a:rPr>
              <a:t>but one of the strong indicators of Semantics</a:t>
            </a:r>
          </a:p>
        </p:txBody>
      </p:sp>
      <p:sp>
        <p:nvSpPr>
          <p:cNvPr id="4" name="Rectangle 3">
            <a:extLst>
              <a:ext uri="{FF2B5EF4-FFF2-40B4-BE49-F238E27FC236}">
                <a16:creationId xmlns:a16="http://schemas.microsoft.com/office/drawing/2014/main" id="{24828A91-C6F3-B148-8B0D-705873E3FEBE}"/>
              </a:ext>
            </a:extLst>
          </p:cNvPr>
          <p:cNvSpPr/>
          <p:nvPr/>
        </p:nvSpPr>
        <p:spPr>
          <a:xfrm>
            <a:off x="599678" y="849943"/>
            <a:ext cx="7944647" cy="369332"/>
          </a:xfrm>
          <a:prstGeom prst="rect">
            <a:avLst/>
          </a:prstGeom>
        </p:spPr>
        <p:txBody>
          <a:bodyPr wrap="square">
            <a:spAutoFit/>
          </a:bodyPr>
          <a:lstStyle/>
          <a:p>
            <a:r>
              <a:rPr lang="en-US" dirty="0">
                <a:solidFill>
                  <a:schemeClr val="tx2"/>
                </a:solidFill>
                <a:latin typeface="Garamond" panose="02020404030301010803" pitchFamily="18" charset="0"/>
              </a:rPr>
              <a:t>Correlation with Fluency, Grammar, and Semantics on </a:t>
            </a:r>
            <a:r>
              <a:rPr lang="en-US" u="sng" dirty="0">
                <a:solidFill>
                  <a:schemeClr val="tx2"/>
                </a:solidFill>
                <a:latin typeface="Garamond" panose="02020404030301010803" pitchFamily="18" charset="0"/>
              </a:rPr>
              <a:t>English only</a:t>
            </a:r>
            <a:endParaRPr lang="en-US" dirty="0">
              <a:latin typeface="Garamond" panose="02020404030301010803" pitchFamily="18" charset="0"/>
            </a:endParaRPr>
          </a:p>
        </p:txBody>
      </p:sp>
      <p:sp>
        <p:nvSpPr>
          <p:cNvPr id="5" name="Footer Placeholder 4">
            <a:extLst>
              <a:ext uri="{FF2B5EF4-FFF2-40B4-BE49-F238E27FC236}">
                <a16:creationId xmlns:a16="http://schemas.microsoft.com/office/drawing/2014/main" id="{F22C7700-BF77-544A-A215-F2D3138F1D5C}"/>
              </a:ext>
            </a:extLst>
          </p:cNvPr>
          <p:cNvSpPr>
            <a:spLocks noGrp="1"/>
          </p:cNvSpPr>
          <p:nvPr>
            <p:ph type="ftr" sz="quarter" idx="15"/>
          </p:nvPr>
        </p:nvSpPr>
        <p:spPr/>
        <p:txBody>
          <a:bodyPr/>
          <a:lstStyle/>
          <a:p>
            <a:r>
              <a:rPr lang="en-US"/>
              <a:t>TG's Dissertation Proposal</a:t>
            </a:r>
            <a:endParaRPr lang="en-US" dirty="0"/>
          </a:p>
        </p:txBody>
      </p:sp>
      <p:sp>
        <p:nvSpPr>
          <p:cNvPr id="7" name="Slide Number Placeholder 6">
            <a:extLst>
              <a:ext uri="{FF2B5EF4-FFF2-40B4-BE49-F238E27FC236}">
                <a16:creationId xmlns:a16="http://schemas.microsoft.com/office/drawing/2014/main" id="{FCC2246B-B726-E643-B4D3-D9CA35EB215E}"/>
              </a:ext>
            </a:extLst>
          </p:cNvPr>
          <p:cNvSpPr>
            <a:spLocks noGrp="1"/>
          </p:cNvSpPr>
          <p:nvPr>
            <p:ph type="sldNum" sz="quarter" idx="16"/>
          </p:nvPr>
        </p:nvSpPr>
        <p:spPr/>
        <p:txBody>
          <a:bodyPr/>
          <a:lstStyle/>
          <a:p>
            <a:fld id="{94484A00-4F00-BC41-AC64-A612D22D8354}" type="slidenum">
              <a:rPr lang="en-US" smtClean="0"/>
              <a:pPr/>
              <a:t>35</a:t>
            </a:fld>
            <a:endParaRPr lang="en-US"/>
          </a:p>
        </p:txBody>
      </p:sp>
    </p:spTree>
    <p:custDataLst>
      <p:tags r:id="rId1"/>
    </p:custDataLst>
    <p:extLst>
      <p:ext uri="{BB962C8B-B14F-4D97-AF65-F5344CB8AC3E}">
        <p14:creationId xmlns:p14="http://schemas.microsoft.com/office/powerpoint/2010/main" val="246832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chart seriesIdx="4" categoryIdx="-4" bldStep="series"/>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graphicEl>
                                              <a:chart seriesIdx="5" categoryIdx="-4" bldStep="series"/>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8967-83BB-7949-85F1-A70B620919EB}"/>
              </a:ext>
            </a:extLst>
          </p:cNvPr>
          <p:cNvSpPr>
            <a:spLocks noGrp="1"/>
          </p:cNvSpPr>
          <p:nvPr>
            <p:ph type="title"/>
          </p:nvPr>
        </p:nvSpPr>
        <p:spPr/>
        <p:txBody>
          <a:bodyPr>
            <a:normAutofit fontScale="90000"/>
          </a:bodyPr>
          <a:lstStyle/>
          <a:p>
            <a:r>
              <a:rPr lang="en-US">
                <a:latin typeface="Garamond" panose="02020404030301010803" pitchFamily="18" charset="0"/>
              </a:rPr>
              <a:t>WMT Metrics: Wins per Metric</a:t>
            </a:r>
          </a:p>
        </p:txBody>
      </p:sp>
      <p:graphicFrame>
        <p:nvGraphicFramePr>
          <p:cNvPr id="4" name="Chart 3">
            <a:extLst>
              <a:ext uri="{FF2B5EF4-FFF2-40B4-BE49-F238E27FC236}">
                <a16:creationId xmlns:a16="http://schemas.microsoft.com/office/drawing/2014/main" id="{560CF819-D696-8346-A391-A1E7FCC10612}"/>
              </a:ext>
            </a:extLst>
          </p:cNvPr>
          <p:cNvGraphicFramePr>
            <a:graphicFrameLocks/>
          </p:cNvGraphicFramePr>
          <p:nvPr>
            <p:extLst>
              <p:ext uri="{D42A27DB-BD31-4B8C-83A1-F6EECF244321}">
                <p14:modId xmlns:p14="http://schemas.microsoft.com/office/powerpoint/2010/main" val="869818806"/>
              </p:ext>
            </p:extLst>
          </p:nvPr>
        </p:nvGraphicFramePr>
        <p:xfrm>
          <a:off x="628650" y="1718819"/>
          <a:ext cx="7643480" cy="2920338"/>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082A95FB-2B3B-7A4E-96F7-CA397511EA75}"/>
              </a:ext>
            </a:extLst>
          </p:cNvPr>
          <p:cNvSpPr txBox="1"/>
          <p:nvPr/>
        </p:nvSpPr>
        <p:spPr>
          <a:xfrm>
            <a:off x="417528" y="848244"/>
            <a:ext cx="8597590" cy="830997"/>
          </a:xfrm>
          <a:prstGeom prst="rect">
            <a:avLst/>
          </a:prstGeom>
          <a:noFill/>
        </p:spPr>
        <p:txBody>
          <a:bodyPr wrap="square" rtlCol="0">
            <a:spAutoFit/>
          </a:bodyPr>
          <a:lstStyle/>
          <a:p>
            <a:pPr marL="285741" indent="-285741">
              <a:buFont typeface="Arial" panose="020B0604020202020204" pitchFamily="34" charset="0"/>
              <a:buChar char="•"/>
            </a:pPr>
            <a:r>
              <a:rPr lang="en-US" sz="1600" dirty="0">
                <a:solidFill>
                  <a:schemeClr val="tx2"/>
                </a:solidFill>
                <a:latin typeface="Garamond" panose="02020404030301010803" pitchFamily="18" charset="0"/>
                <a:ea typeface="Arial Unicode MS" panose="020B0604020202020204" pitchFamily="34" charset="-128"/>
                <a:cs typeface="Arial Unicode MS" panose="020B0604020202020204" pitchFamily="34" charset="-128"/>
              </a:rPr>
              <a:t>Wins = Number of times a metric scored highest correlation with human judgements</a:t>
            </a:r>
          </a:p>
          <a:p>
            <a:pPr marL="285741" indent="-285741">
              <a:buFont typeface="Arial" panose="020B0604020202020204" pitchFamily="34" charset="0"/>
              <a:buChar char="•"/>
            </a:pPr>
            <a:r>
              <a:rPr lang="en-US" sz="1600" dirty="0">
                <a:solidFill>
                  <a:schemeClr val="tx2"/>
                </a:solidFill>
                <a:latin typeface="Garamond" panose="02020404030301010803" pitchFamily="18" charset="0"/>
                <a:ea typeface="Arial Unicode MS" panose="020B0604020202020204" pitchFamily="34" charset="-128"/>
                <a:cs typeface="Arial Unicode MS" panose="020B0604020202020204" pitchFamily="34" charset="-128"/>
              </a:rPr>
              <a:t>*BLEU is from the WMT metrics package, precomputed by task organizers</a:t>
            </a:r>
          </a:p>
          <a:p>
            <a:pPr marL="285741" indent="-285741">
              <a:buFont typeface="Arial" panose="020B0604020202020204" pitchFamily="34" charset="0"/>
              <a:buChar char="•"/>
            </a:pPr>
            <a:r>
              <a:rPr lang="en-US" sz="1600" dirty="0">
                <a:solidFill>
                  <a:schemeClr val="tx2"/>
                </a:solidFill>
                <a:latin typeface="Garamond" panose="02020404030301010803" pitchFamily="18" charset="0"/>
                <a:ea typeface="Arial Unicode MS" panose="020B0604020202020204" pitchFamily="34" charset="-128"/>
                <a:cs typeface="Arial Unicode MS" panose="020B0604020202020204" pitchFamily="34" charset="-128"/>
              </a:rPr>
              <a:t>MacroF1 and MicroF1 use the same tokenizer as BLEU, obtained using </a:t>
            </a:r>
            <a:r>
              <a:rPr lang="en-US" sz="1600" dirty="0" err="1">
                <a:solidFill>
                  <a:schemeClr val="tx2"/>
                </a:solidFill>
                <a:latin typeface="Garamond" panose="02020404030301010803" pitchFamily="18" charset="0"/>
                <a:ea typeface="Arial Unicode MS" panose="020B0604020202020204" pitchFamily="34" charset="-128"/>
                <a:cs typeface="Arial Unicode MS" panose="020B0604020202020204" pitchFamily="34" charset="-128"/>
              </a:rPr>
              <a:t>SacreBLEU</a:t>
            </a:r>
            <a:endParaRPr lang="en-US" sz="1600" dirty="0">
              <a:solidFill>
                <a:schemeClr val="tx2"/>
              </a:solidFill>
              <a:latin typeface="Garamond" panose="02020404030301010803" pitchFamily="18" charset="0"/>
              <a:ea typeface="Arial Unicode MS" panose="020B0604020202020204" pitchFamily="34" charset="-128"/>
              <a:cs typeface="Arial Unicode MS" panose="020B0604020202020204" pitchFamily="34" charset="-128"/>
            </a:endParaRPr>
          </a:p>
        </p:txBody>
      </p:sp>
      <p:sp>
        <p:nvSpPr>
          <p:cNvPr id="5" name="TextBox 4">
            <a:extLst>
              <a:ext uri="{FF2B5EF4-FFF2-40B4-BE49-F238E27FC236}">
                <a16:creationId xmlns:a16="http://schemas.microsoft.com/office/drawing/2014/main" id="{D1EBF8F7-E8B6-7D47-9947-0DC63A8C2346}"/>
              </a:ext>
            </a:extLst>
          </p:cNvPr>
          <p:cNvSpPr txBox="1"/>
          <p:nvPr/>
        </p:nvSpPr>
        <p:spPr>
          <a:xfrm>
            <a:off x="1133683" y="4712880"/>
            <a:ext cx="6633419" cy="307777"/>
          </a:xfrm>
          <a:prstGeom prst="rect">
            <a:avLst/>
          </a:prstGeom>
          <a:noFill/>
        </p:spPr>
        <p:txBody>
          <a:bodyPr wrap="none" rtlCol="0">
            <a:spAutoFit/>
          </a:bodyPr>
          <a:lstStyle/>
          <a:p>
            <a:pPr algn="ctr"/>
            <a:r>
              <a:rPr lang="en-US" sz="1400" i="1" dirty="0">
                <a:solidFill>
                  <a:schemeClr val="tx2">
                    <a:lumMod val="50000"/>
                  </a:schemeClr>
                </a:solidFill>
                <a:latin typeface="Garamond" panose="02020404030301010803" pitchFamily="18" charset="0"/>
              </a:rPr>
              <a:t>MacroF1 has more wins in the recent year -- when systems are mostly fluent, adequacy is a key discriminator</a:t>
            </a:r>
          </a:p>
        </p:txBody>
      </p:sp>
      <p:sp>
        <p:nvSpPr>
          <p:cNvPr id="6" name="Footer Placeholder 5">
            <a:extLst>
              <a:ext uri="{FF2B5EF4-FFF2-40B4-BE49-F238E27FC236}">
                <a16:creationId xmlns:a16="http://schemas.microsoft.com/office/drawing/2014/main" id="{28E5728A-8AE4-5347-9003-346921D3C952}"/>
              </a:ext>
            </a:extLst>
          </p:cNvPr>
          <p:cNvSpPr>
            <a:spLocks noGrp="1"/>
          </p:cNvSpPr>
          <p:nvPr>
            <p:ph type="ftr" sz="quarter" idx="15"/>
          </p:nvPr>
        </p:nvSpPr>
        <p:spPr/>
        <p:txBody>
          <a:bodyPr/>
          <a:lstStyle/>
          <a:p>
            <a:r>
              <a:rPr lang="en-US"/>
              <a:t>TG's Dissertation Proposal</a:t>
            </a:r>
            <a:endParaRPr lang="en-US" dirty="0"/>
          </a:p>
        </p:txBody>
      </p:sp>
      <p:sp>
        <p:nvSpPr>
          <p:cNvPr id="7" name="Slide Number Placeholder 6">
            <a:extLst>
              <a:ext uri="{FF2B5EF4-FFF2-40B4-BE49-F238E27FC236}">
                <a16:creationId xmlns:a16="http://schemas.microsoft.com/office/drawing/2014/main" id="{65A4D07B-A0BC-744F-B9AA-E790FEF3C013}"/>
              </a:ext>
            </a:extLst>
          </p:cNvPr>
          <p:cNvSpPr>
            <a:spLocks noGrp="1"/>
          </p:cNvSpPr>
          <p:nvPr>
            <p:ph type="sldNum" sz="quarter" idx="16"/>
          </p:nvPr>
        </p:nvSpPr>
        <p:spPr/>
        <p:txBody>
          <a:bodyPr/>
          <a:lstStyle/>
          <a:p>
            <a:fld id="{94484A00-4F00-BC41-AC64-A612D22D8354}" type="slidenum">
              <a:rPr lang="en-US" smtClean="0"/>
              <a:pPr/>
              <a:t>36</a:t>
            </a:fld>
            <a:endParaRPr lang="en-US"/>
          </a:p>
        </p:txBody>
      </p:sp>
    </p:spTree>
    <p:custDataLst>
      <p:tags r:id="rId1"/>
    </p:custDataLst>
    <p:extLst>
      <p:ext uri="{BB962C8B-B14F-4D97-AF65-F5344CB8AC3E}">
        <p14:creationId xmlns:p14="http://schemas.microsoft.com/office/powerpoint/2010/main" val="99537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 calcmode="lin" valueType="num">
                                      <p:cBhvr additive="base">
                                        <p:cTn id="7" dur="500"/>
                                        <p:tgtEl>
                                          <p:spTgt spid="4">
                                            <p:graphicEl>
                                              <a:chart seriesIdx="-3" categoryIdx="-3" bldStep="gridLegend"/>
                                            </p:graphicEl>
                                          </p:spTgt>
                                        </p:tgtEl>
                                        <p:attrNameLst>
                                          <p:attrName>ppt_y</p:attrName>
                                        </p:attrNameLst>
                                      </p:cBhvr>
                                      <p:tavLst>
                                        <p:tav tm="0">
                                          <p:val>
                                            <p:strVal val="#ppt_y-#ppt_h*1.125000"/>
                                          </p:val>
                                        </p:tav>
                                        <p:tav tm="100000">
                                          <p:val>
                                            <p:strVal val="#ppt_y"/>
                                          </p:val>
                                        </p:tav>
                                      </p:tavLst>
                                    </p:anim>
                                    <p:animEffect transition="in" filter="wipe(down)">
                                      <p:cBhvr>
                                        <p:cTn id="8" dur="500"/>
                                        <p:tgtEl>
                                          <p:spTgt spid="4">
                                            <p:graphicEl>
                                              <a:chart seriesIdx="-3" categoryIdx="-3" bldStep="gridLegend"/>
                                            </p:graphic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4">
                                            <p:graphicEl>
                                              <a:chart seriesIdx="-4" categoryIdx="0" bldStep="category"/>
                                            </p:graphicEl>
                                          </p:spTgt>
                                        </p:tgtEl>
                                        <p:attrNameLst>
                                          <p:attrName>style.visibility</p:attrName>
                                        </p:attrNameLst>
                                      </p:cBhvr>
                                      <p:to>
                                        <p:strVal val="visible"/>
                                      </p:to>
                                    </p:set>
                                    <p:anim calcmode="lin" valueType="num">
                                      <p:cBhvr additive="base">
                                        <p:cTn id="13" dur="500"/>
                                        <p:tgtEl>
                                          <p:spTgt spid="4">
                                            <p:graphicEl>
                                              <a:chart seriesIdx="-4" categoryIdx="0" bldStep="category"/>
                                            </p:graphicEl>
                                          </p:spTgt>
                                        </p:tgtEl>
                                        <p:attrNameLst>
                                          <p:attrName>ppt_y</p:attrName>
                                        </p:attrNameLst>
                                      </p:cBhvr>
                                      <p:tavLst>
                                        <p:tav tm="0">
                                          <p:val>
                                            <p:strVal val="#ppt_y-#ppt_h*1.125000"/>
                                          </p:val>
                                        </p:tav>
                                        <p:tav tm="100000">
                                          <p:val>
                                            <p:strVal val="#ppt_y"/>
                                          </p:val>
                                        </p:tav>
                                      </p:tavLst>
                                    </p:anim>
                                    <p:animEffect transition="in" filter="wipe(down)">
                                      <p:cBhvr>
                                        <p:cTn id="14" dur="500"/>
                                        <p:tgtEl>
                                          <p:spTgt spid="4">
                                            <p:graphicEl>
                                              <a:chart seriesIdx="-4" categoryIdx="0" bldStep="category"/>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anim calcmode="lin" valueType="num">
                                      <p:cBhvr additive="base">
                                        <p:cTn id="19" dur="500"/>
                                        <p:tgtEl>
                                          <p:spTgt spid="4">
                                            <p:graphicEl>
                                              <a:chart seriesIdx="-4" categoryIdx="1" bldStep="category"/>
                                            </p:graphicEl>
                                          </p:spTgt>
                                        </p:tgtEl>
                                        <p:attrNameLst>
                                          <p:attrName>ppt_x</p:attrName>
                                        </p:attrNameLst>
                                      </p:cBhvr>
                                      <p:tavLst>
                                        <p:tav tm="0">
                                          <p:val>
                                            <p:strVal val="#ppt_x-#ppt_w*1.125000"/>
                                          </p:val>
                                        </p:tav>
                                        <p:tav tm="100000">
                                          <p:val>
                                            <p:strVal val="#ppt_x"/>
                                          </p:val>
                                        </p:tav>
                                      </p:tavLst>
                                    </p:anim>
                                    <p:animEffect transition="in" filter="wipe(right)">
                                      <p:cBhvr>
                                        <p:cTn id="20" dur="500"/>
                                        <p:tgtEl>
                                          <p:spTgt spid="4">
                                            <p:graphicEl>
                                              <a:chart seriesIdx="-4" categoryIdx="1" bldStep="category"/>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4">
                                            <p:graphicEl>
                                              <a:chart seriesIdx="-4" categoryIdx="2" bldStep="category"/>
                                            </p:graphicEl>
                                          </p:spTgt>
                                        </p:tgtEl>
                                        <p:attrNameLst>
                                          <p:attrName>style.visibility</p:attrName>
                                        </p:attrNameLst>
                                      </p:cBhvr>
                                      <p:to>
                                        <p:strVal val="visible"/>
                                      </p:to>
                                    </p:set>
                                    <p:anim calcmode="lin" valueType="num">
                                      <p:cBhvr additive="base">
                                        <p:cTn id="25" dur="500"/>
                                        <p:tgtEl>
                                          <p:spTgt spid="4">
                                            <p:graphicEl>
                                              <a:chart seriesIdx="-4" categoryIdx="2" bldStep="category"/>
                                            </p:graphicEl>
                                          </p:spTgt>
                                        </p:tgtEl>
                                        <p:attrNameLst>
                                          <p:attrName>ppt_x</p:attrName>
                                        </p:attrNameLst>
                                      </p:cBhvr>
                                      <p:tavLst>
                                        <p:tav tm="0">
                                          <p:val>
                                            <p:strVal val="#ppt_x-#ppt_w*1.125000"/>
                                          </p:val>
                                        </p:tav>
                                        <p:tav tm="100000">
                                          <p:val>
                                            <p:strVal val="#ppt_x"/>
                                          </p:val>
                                        </p:tav>
                                      </p:tavLst>
                                    </p:anim>
                                    <p:animEffect transition="in" filter="wipe(right)">
                                      <p:cBhvr>
                                        <p:cTn id="26" dur="500"/>
                                        <p:tgtEl>
                                          <p:spTgt spid="4">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
        </p:bldSub>
      </p:bldGraphic>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C01A-1B20-AB48-8323-1AC61D4C31F2}"/>
              </a:ext>
            </a:extLst>
          </p:cNvPr>
          <p:cNvSpPr>
            <a:spLocks noGrp="1"/>
          </p:cNvSpPr>
          <p:nvPr>
            <p:ph type="title"/>
          </p:nvPr>
        </p:nvSpPr>
        <p:spPr/>
        <p:txBody>
          <a:bodyPr>
            <a:normAutofit fontScale="90000"/>
          </a:bodyPr>
          <a:lstStyle/>
          <a:p>
            <a:r>
              <a:rPr lang="en-US" dirty="0">
                <a:latin typeface="Garamond" panose="02020404030301010803" pitchFamily="18" charset="0"/>
              </a:rPr>
              <a:t>CLIR Task: Pipeline</a:t>
            </a:r>
          </a:p>
        </p:txBody>
      </p:sp>
      <p:sp>
        <p:nvSpPr>
          <p:cNvPr id="83" name="Content Placeholder 2">
            <a:extLst>
              <a:ext uri="{FF2B5EF4-FFF2-40B4-BE49-F238E27FC236}">
                <a16:creationId xmlns:a16="http://schemas.microsoft.com/office/drawing/2014/main" id="{9C7BF980-C3AA-E14F-AE9A-A8FBAE0E0776}"/>
              </a:ext>
            </a:extLst>
          </p:cNvPr>
          <p:cNvSpPr>
            <a:spLocks noGrp="1"/>
          </p:cNvSpPr>
          <p:nvPr>
            <p:ph idx="13"/>
          </p:nvPr>
        </p:nvSpPr>
        <p:spPr>
          <a:xfrm>
            <a:off x="129536" y="1135274"/>
            <a:ext cx="4701499" cy="3715511"/>
          </a:xfrm>
        </p:spPr>
        <p:txBody>
          <a:bodyPr>
            <a:normAutofit fontScale="92500" lnSpcReduction="20000"/>
          </a:bodyPr>
          <a:lstStyle/>
          <a:p>
            <a:pPr marL="0" indent="0">
              <a:lnSpc>
                <a:spcPct val="120000"/>
              </a:lnSpc>
              <a:buNone/>
            </a:pPr>
            <a:r>
              <a:rPr lang="en-US" sz="1700" dirty="0">
                <a:latin typeface="Garamond" panose="02020404030301010803" pitchFamily="18" charset="0"/>
              </a:rPr>
              <a:t>IR task with queries and docs in different languages</a:t>
            </a:r>
          </a:p>
          <a:p>
            <a:pPr marL="342933" indent="-342933">
              <a:lnSpc>
                <a:spcPct val="120000"/>
              </a:lnSpc>
              <a:buFont typeface="+mj-lt"/>
              <a:buAutoNum type="arabicPeriod"/>
            </a:pPr>
            <a:r>
              <a:rPr lang="en-US" sz="1700" dirty="0">
                <a:latin typeface="Garamond" panose="02020404030301010803" pitchFamily="18" charset="0"/>
              </a:rPr>
              <a:t>Build a set of MT models; translate all source documents to the target language, compute MT metric(s)</a:t>
            </a:r>
          </a:p>
          <a:p>
            <a:pPr marL="342933" indent="-342933">
              <a:lnSpc>
                <a:spcPct val="120000"/>
              </a:lnSpc>
              <a:buFont typeface="+mj-lt"/>
              <a:buAutoNum type="arabicPeriod"/>
            </a:pPr>
            <a:r>
              <a:rPr lang="en-US" sz="1700" dirty="0">
                <a:latin typeface="Garamond" panose="02020404030301010803" pitchFamily="18" charset="0"/>
              </a:rPr>
              <a:t>For each MT model’s translations, build an IR model, and measure IR metrics</a:t>
            </a:r>
          </a:p>
          <a:p>
            <a:pPr marL="342933" indent="-342933">
              <a:lnSpc>
                <a:spcPct val="120000"/>
              </a:lnSpc>
              <a:buFont typeface="+mj-lt"/>
              <a:buAutoNum type="arabicPeriod"/>
            </a:pPr>
            <a:r>
              <a:rPr lang="en-US" sz="1700" dirty="0">
                <a:latin typeface="Garamond" panose="02020404030301010803" pitchFamily="18" charset="0"/>
              </a:rPr>
              <a:t>Find the correlation between the set of MT scores and IR scores. The MT metric having stronger correlation with IR metric(s) is more  useful than others. </a:t>
            </a:r>
          </a:p>
          <a:p>
            <a:pPr marL="342933" indent="-342933">
              <a:lnSpc>
                <a:spcPct val="120000"/>
              </a:lnSpc>
              <a:buFont typeface="+mj-lt"/>
              <a:buAutoNum type="arabicPeriod"/>
            </a:pPr>
            <a:r>
              <a:rPr lang="en-US" sz="1700" dirty="0">
                <a:latin typeface="Garamond" panose="02020404030301010803" pitchFamily="18" charset="0"/>
              </a:rPr>
              <a:t>Repeat this on many languages </a:t>
            </a:r>
            <a:br>
              <a:rPr lang="en-US" sz="1700" dirty="0">
                <a:latin typeface="Garamond" panose="02020404030301010803" pitchFamily="18" charset="0"/>
              </a:rPr>
            </a:br>
            <a:r>
              <a:rPr lang="en-US" sz="1700" dirty="0">
                <a:latin typeface="Garamond" panose="02020404030301010803" pitchFamily="18" charset="0"/>
              </a:rPr>
              <a:t>CLSSTS 2020 datasets:  LT-EN, PS-EN, BG-EN</a:t>
            </a:r>
          </a:p>
        </p:txBody>
      </p:sp>
      <p:grpSp>
        <p:nvGrpSpPr>
          <p:cNvPr id="7" name="Group 6">
            <a:extLst>
              <a:ext uri="{FF2B5EF4-FFF2-40B4-BE49-F238E27FC236}">
                <a16:creationId xmlns:a16="http://schemas.microsoft.com/office/drawing/2014/main" id="{EDE8D4FE-FB90-EF46-8887-946CCE3740EF}"/>
              </a:ext>
            </a:extLst>
          </p:cNvPr>
          <p:cNvGrpSpPr/>
          <p:nvPr/>
        </p:nvGrpSpPr>
        <p:grpSpPr>
          <a:xfrm>
            <a:off x="4761341" y="1148258"/>
            <a:ext cx="1056576" cy="512617"/>
            <a:chOff x="538512" y="1118838"/>
            <a:chExt cx="1056576" cy="735547"/>
          </a:xfrm>
        </p:grpSpPr>
        <p:sp>
          <p:nvSpPr>
            <p:cNvPr id="5" name="Folded Corner 4">
              <a:extLst>
                <a:ext uri="{FF2B5EF4-FFF2-40B4-BE49-F238E27FC236}">
                  <a16:creationId xmlns:a16="http://schemas.microsoft.com/office/drawing/2014/main" id="{44305D09-EE14-A642-9CB9-28D5E69BA510}"/>
                </a:ext>
              </a:extLst>
            </p:cNvPr>
            <p:cNvSpPr/>
            <p:nvPr/>
          </p:nvSpPr>
          <p:spPr>
            <a:xfrm>
              <a:off x="538512" y="1118838"/>
              <a:ext cx="959004" cy="614046"/>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8" name="Folded Corner 7">
              <a:extLst>
                <a:ext uri="{FF2B5EF4-FFF2-40B4-BE49-F238E27FC236}">
                  <a16:creationId xmlns:a16="http://schemas.microsoft.com/office/drawing/2014/main" id="{BA1AF408-8BA2-9340-BF34-87C9F4A30287}"/>
                </a:ext>
              </a:extLst>
            </p:cNvPr>
            <p:cNvSpPr/>
            <p:nvPr/>
          </p:nvSpPr>
          <p:spPr>
            <a:xfrm>
              <a:off x="587298" y="1191288"/>
              <a:ext cx="959004" cy="614046"/>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10" name="Folded Corner 9">
              <a:extLst>
                <a:ext uri="{FF2B5EF4-FFF2-40B4-BE49-F238E27FC236}">
                  <a16:creationId xmlns:a16="http://schemas.microsoft.com/office/drawing/2014/main" id="{D4B67BCB-51BF-3B44-9B67-DC0EF5DAEFF7}"/>
                </a:ext>
              </a:extLst>
            </p:cNvPr>
            <p:cNvSpPr/>
            <p:nvPr/>
          </p:nvSpPr>
          <p:spPr>
            <a:xfrm>
              <a:off x="636084" y="1240338"/>
              <a:ext cx="959004" cy="614047"/>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Garamond" panose="02020404030301010803" pitchFamily="18" charset="0"/>
                </a:rPr>
                <a:t>Source Docs</a:t>
              </a:r>
            </a:p>
          </p:txBody>
        </p:sp>
      </p:grpSp>
      <p:grpSp>
        <p:nvGrpSpPr>
          <p:cNvPr id="11" name="Group 10">
            <a:extLst>
              <a:ext uri="{FF2B5EF4-FFF2-40B4-BE49-F238E27FC236}">
                <a16:creationId xmlns:a16="http://schemas.microsoft.com/office/drawing/2014/main" id="{357BEB86-00F7-504E-951D-4B7C658F3E92}"/>
              </a:ext>
            </a:extLst>
          </p:cNvPr>
          <p:cNvGrpSpPr/>
          <p:nvPr/>
        </p:nvGrpSpPr>
        <p:grpSpPr>
          <a:xfrm>
            <a:off x="4742660" y="2433087"/>
            <a:ext cx="1056576" cy="505996"/>
            <a:chOff x="538512" y="1118839"/>
            <a:chExt cx="1056576" cy="735546"/>
          </a:xfrm>
        </p:grpSpPr>
        <p:sp>
          <p:nvSpPr>
            <p:cNvPr id="12" name="Folded Corner 11">
              <a:extLst>
                <a:ext uri="{FF2B5EF4-FFF2-40B4-BE49-F238E27FC236}">
                  <a16:creationId xmlns:a16="http://schemas.microsoft.com/office/drawing/2014/main" id="{9928E8A0-57D8-814C-B853-2F435C01620C}"/>
                </a:ext>
              </a:extLst>
            </p:cNvPr>
            <p:cNvSpPr/>
            <p:nvPr/>
          </p:nvSpPr>
          <p:spPr>
            <a:xfrm>
              <a:off x="538512" y="1118839"/>
              <a:ext cx="959004" cy="61404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Garamond" panose="02020404030301010803" pitchFamily="18" charset="0"/>
              </a:endParaRPr>
            </a:p>
          </p:txBody>
        </p:sp>
        <p:sp>
          <p:nvSpPr>
            <p:cNvPr id="13" name="Folded Corner 12">
              <a:extLst>
                <a:ext uri="{FF2B5EF4-FFF2-40B4-BE49-F238E27FC236}">
                  <a16:creationId xmlns:a16="http://schemas.microsoft.com/office/drawing/2014/main" id="{F938C0DE-2F31-E44C-9798-33092F981C4D}"/>
                </a:ext>
              </a:extLst>
            </p:cNvPr>
            <p:cNvSpPr/>
            <p:nvPr/>
          </p:nvSpPr>
          <p:spPr>
            <a:xfrm>
              <a:off x="587298" y="1191288"/>
              <a:ext cx="959004" cy="61404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Garamond" panose="02020404030301010803" pitchFamily="18" charset="0"/>
              </a:endParaRPr>
            </a:p>
          </p:txBody>
        </p:sp>
        <p:sp>
          <p:nvSpPr>
            <p:cNvPr id="14" name="Folded Corner 13">
              <a:extLst>
                <a:ext uri="{FF2B5EF4-FFF2-40B4-BE49-F238E27FC236}">
                  <a16:creationId xmlns:a16="http://schemas.microsoft.com/office/drawing/2014/main" id="{F52A2FDF-72BE-C64A-98EE-5CAB619E25D9}"/>
                </a:ext>
              </a:extLst>
            </p:cNvPr>
            <p:cNvSpPr/>
            <p:nvPr/>
          </p:nvSpPr>
          <p:spPr>
            <a:xfrm>
              <a:off x="636084" y="1240339"/>
              <a:ext cx="959004" cy="61404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latin typeface="Garamond" panose="02020404030301010803" pitchFamily="18" charset="0"/>
                </a:rPr>
                <a:t>Queries</a:t>
              </a:r>
            </a:p>
            <a:p>
              <a:pPr algn="ctr"/>
              <a:r>
                <a:rPr lang="en-US" sz="1100" dirty="0">
                  <a:latin typeface="Garamond" panose="02020404030301010803" pitchFamily="18" charset="0"/>
                </a:rPr>
                <a:t>(English)</a:t>
              </a:r>
            </a:p>
          </p:txBody>
        </p:sp>
      </p:grpSp>
      <p:grpSp>
        <p:nvGrpSpPr>
          <p:cNvPr id="15" name="Group 14">
            <a:extLst>
              <a:ext uri="{FF2B5EF4-FFF2-40B4-BE49-F238E27FC236}">
                <a16:creationId xmlns:a16="http://schemas.microsoft.com/office/drawing/2014/main" id="{5BA8765E-F222-694A-99C0-9FA8F1F24C1F}"/>
              </a:ext>
            </a:extLst>
          </p:cNvPr>
          <p:cNvGrpSpPr/>
          <p:nvPr/>
        </p:nvGrpSpPr>
        <p:grpSpPr>
          <a:xfrm>
            <a:off x="4753198" y="3654865"/>
            <a:ext cx="1056576" cy="544274"/>
            <a:chOff x="538512" y="1118839"/>
            <a:chExt cx="1056576" cy="735546"/>
          </a:xfrm>
        </p:grpSpPr>
        <p:sp>
          <p:nvSpPr>
            <p:cNvPr id="16" name="Folded Corner 15">
              <a:extLst>
                <a:ext uri="{FF2B5EF4-FFF2-40B4-BE49-F238E27FC236}">
                  <a16:creationId xmlns:a16="http://schemas.microsoft.com/office/drawing/2014/main" id="{229E6C02-A973-3A46-ACB3-C84B2714B4B0}"/>
                </a:ext>
              </a:extLst>
            </p:cNvPr>
            <p:cNvSpPr/>
            <p:nvPr/>
          </p:nvSpPr>
          <p:spPr>
            <a:xfrm>
              <a:off x="538512" y="1118839"/>
              <a:ext cx="959004" cy="61404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Garamond" panose="02020404030301010803" pitchFamily="18" charset="0"/>
              </a:endParaRPr>
            </a:p>
          </p:txBody>
        </p:sp>
        <p:sp>
          <p:nvSpPr>
            <p:cNvPr id="17" name="Folded Corner 16">
              <a:extLst>
                <a:ext uri="{FF2B5EF4-FFF2-40B4-BE49-F238E27FC236}">
                  <a16:creationId xmlns:a16="http://schemas.microsoft.com/office/drawing/2014/main" id="{5F2F518E-7B18-9049-83CE-CA5AF0ED90BF}"/>
                </a:ext>
              </a:extLst>
            </p:cNvPr>
            <p:cNvSpPr/>
            <p:nvPr/>
          </p:nvSpPr>
          <p:spPr>
            <a:xfrm>
              <a:off x="587298" y="1191288"/>
              <a:ext cx="959004" cy="61404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Garamond" panose="02020404030301010803" pitchFamily="18" charset="0"/>
              </a:endParaRPr>
            </a:p>
          </p:txBody>
        </p:sp>
        <p:sp>
          <p:nvSpPr>
            <p:cNvPr id="18" name="Folded Corner 17">
              <a:extLst>
                <a:ext uri="{FF2B5EF4-FFF2-40B4-BE49-F238E27FC236}">
                  <a16:creationId xmlns:a16="http://schemas.microsoft.com/office/drawing/2014/main" id="{4DC8A183-3E4C-7847-86A3-8DE457A2B0E7}"/>
                </a:ext>
              </a:extLst>
            </p:cNvPr>
            <p:cNvSpPr/>
            <p:nvPr/>
          </p:nvSpPr>
          <p:spPr>
            <a:xfrm>
              <a:off x="636084" y="1240339"/>
              <a:ext cx="959004" cy="61404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latin typeface="Garamond" panose="02020404030301010803" pitchFamily="18" charset="0"/>
                </a:rPr>
                <a:t>Query x Doc</a:t>
              </a:r>
            </a:p>
            <a:p>
              <a:pPr algn="ctr"/>
              <a:r>
                <a:rPr lang="en-US" sz="1200" dirty="0">
                  <a:latin typeface="Garamond" panose="02020404030301010803" pitchFamily="18" charset="0"/>
                </a:rPr>
                <a:t>by Humans</a:t>
              </a:r>
            </a:p>
          </p:txBody>
        </p:sp>
      </p:grpSp>
      <p:grpSp>
        <p:nvGrpSpPr>
          <p:cNvPr id="19" name="Group 18">
            <a:extLst>
              <a:ext uri="{FF2B5EF4-FFF2-40B4-BE49-F238E27FC236}">
                <a16:creationId xmlns:a16="http://schemas.microsoft.com/office/drawing/2014/main" id="{E28195EE-E913-EE42-B897-B56E2AC66DCE}"/>
              </a:ext>
            </a:extLst>
          </p:cNvPr>
          <p:cNvGrpSpPr/>
          <p:nvPr/>
        </p:nvGrpSpPr>
        <p:grpSpPr>
          <a:xfrm>
            <a:off x="6121626" y="1719431"/>
            <a:ext cx="1360911" cy="614046"/>
            <a:chOff x="538512" y="1118839"/>
            <a:chExt cx="1056576" cy="735546"/>
          </a:xfrm>
        </p:grpSpPr>
        <p:sp>
          <p:nvSpPr>
            <p:cNvPr id="20" name="Folded Corner 19">
              <a:extLst>
                <a:ext uri="{FF2B5EF4-FFF2-40B4-BE49-F238E27FC236}">
                  <a16:creationId xmlns:a16="http://schemas.microsoft.com/office/drawing/2014/main" id="{97F9F49B-B3C7-5641-AB78-15F1C5412356}"/>
                </a:ext>
              </a:extLst>
            </p:cNvPr>
            <p:cNvSpPr/>
            <p:nvPr/>
          </p:nvSpPr>
          <p:spPr>
            <a:xfrm>
              <a:off x="538512" y="1118839"/>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1" name="Folded Corner 20">
              <a:extLst>
                <a:ext uri="{FF2B5EF4-FFF2-40B4-BE49-F238E27FC236}">
                  <a16:creationId xmlns:a16="http://schemas.microsoft.com/office/drawing/2014/main" id="{8E7A2FE6-283F-FC4A-89B2-49A92D0B8EA2}"/>
                </a:ext>
              </a:extLst>
            </p:cNvPr>
            <p:cNvSpPr/>
            <p:nvPr/>
          </p:nvSpPr>
          <p:spPr>
            <a:xfrm>
              <a:off x="587298" y="1191288"/>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2" name="Folded Corner 21">
              <a:extLst>
                <a:ext uri="{FF2B5EF4-FFF2-40B4-BE49-F238E27FC236}">
                  <a16:creationId xmlns:a16="http://schemas.microsoft.com/office/drawing/2014/main" id="{69B26C43-FEBE-1649-913B-A8227E39C909}"/>
                </a:ext>
              </a:extLst>
            </p:cNvPr>
            <p:cNvSpPr/>
            <p:nvPr/>
          </p:nvSpPr>
          <p:spPr>
            <a:xfrm>
              <a:off x="636084" y="1240339"/>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latin typeface="Garamond" panose="02020404030301010803" pitchFamily="18" charset="0"/>
                </a:rPr>
                <a:t>Translated Docs</a:t>
              </a:r>
              <a:br>
                <a:rPr lang="en-US" sz="1200" dirty="0">
                  <a:latin typeface="Garamond" panose="02020404030301010803" pitchFamily="18" charset="0"/>
                </a:rPr>
              </a:br>
              <a:r>
                <a:rPr lang="en-US" sz="1200" dirty="0">
                  <a:latin typeface="Garamond" panose="02020404030301010803" pitchFamily="18" charset="0"/>
                </a:rPr>
                <a:t>(English)</a:t>
              </a:r>
            </a:p>
          </p:txBody>
        </p:sp>
      </p:grpSp>
      <p:grpSp>
        <p:nvGrpSpPr>
          <p:cNvPr id="23" name="Group 22">
            <a:extLst>
              <a:ext uri="{FF2B5EF4-FFF2-40B4-BE49-F238E27FC236}">
                <a16:creationId xmlns:a16="http://schemas.microsoft.com/office/drawing/2014/main" id="{7882FCFF-BE48-0540-8478-8AE7B9AFDFB6}"/>
              </a:ext>
            </a:extLst>
          </p:cNvPr>
          <p:cNvGrpSpPr/>
          <p:nvPr/>
        </p:nvGrpSpPr>
        <p:grpSpPr>
          <a:xfrm>
            <a:off x="7615826" y="1107404"/>
            <a:ext cx="1360911" cy="614046"/>
            <a:chOff x="538512" y="1118839"/>
            <a:chExt cx="1056576" cy="735546"/>
          </a:xfrm>
        </p:grpSpPr>
        <p:sp>
          <p:nvSpPr>
            <p:cNvPr id="24" name="Folded Corner 23">
              <a:extLst>
                <a:ext uri="{FF2B5EF4-FFF2-40B4-BE49-F238E27FC236}">
                  <a16:creationId xmlns:a16="http://schemas.microsoft.com/office/drawing/2014/main" id="{8B5B8E74-D615-B148-86DC-779BF9444E55}"/>
                </a:ext>
              </a:extLst>
            </p:cNvPr>
            <p:cNvSpPr/>
            <p:nvPr/>
          </p:nvSpPr>
          <p:spPr>
            <a:xfrm>
              <a:off x="538512" y="1118839"/>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5" name="Folded Corner 24">
              <a:extLst>
                <a:ext uri="{FF2B5EF4-FFF2-40B4-BE49-F238E27FC236}">
                  <a16:creationId xmlns:a16="http://schemas.microsoft.com/office/drawing/2014/main" id="{AC85C097-1323-4643-BEC0-7A3D40E91691}"/>
                </a:ext>
              </a:extLst>
            </p:cNvPr>
            <p:cNvSpPr/>
            <p:nvPr/>
          </p:nvSpPr>
          <p:spPr>
            <a:xfrm>
              <a:off x="587298" y="1191288"/>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Garamond" panose="02020404030301010803" pitchFamily="18" charset="0"/>
              </a:endParaRPr>
            </a:p>
          </p:txBody>
        </p:sp>
        <p:sp>
          <p:nvSpPr>
            <p:cNvPr id="26" name="Folded Corner 25">
              <a:extLst>
                <a:ext uri="{FF2B5EF4-FFF2-40B4-BE49-F238E27FC236}">
                  <a16:creationId xmlns:a16="http://schemas.microsoft.com/office/drawing/2014/main" id="{F80AA00D-8EC5-6F41-88F0-5DF25F115108}"/>
                </a:ext>
              </a:extLst>
            </p:cNvPr>
            <p:cNvSpPr/>
            <p:nvPr/>
          </p:nvSpPr>
          <p:spPr>
            <a:xfrm>
              <a:off x="636084" y="1240339"/>
              <a:ext cx="959004" cy="6140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latin typeface="Garamond" panose="02020404030301010803" pitchFamily="18" charset="0"/>
                </a:rPr>
                <a:t>Source -&gt; English</a:t>
              </a:r>
              <a:br>
                <a:rPr lang="en-US" sz="1200" dirty="0">
                  <a:latin typeface="Garamond" panose="02020404030301010803" pitchFamily="18" charset="0"/>
                </a:rPr>
              </a:br>
              <a:r>
                <a:rPr lang="en-US" sz="1050" dirty="0">
                  <a:latin typeface="Garamond" panose="02020404030301010803" pitchFamily="18" charset="0"/>
                </a:rPr>
                <a:t>Human Translation</a:t>
              </a:r>
              <a:endParaRPr lang="en-US" sz="1200" dirty="0">
                <a:latin typeface="Garamond" panose="02020404030301010803" pitchFamily="18" charset="0"/>
              </a:endParaRPr>
            </a:p>
          </p:txBody>
        </p:sp>
      </p:grpSp>
      <p:grpSp>
        <p:nvGrpSpPr>
          <p:cNvPr id="27" name="Group 26">
            <a:extLst>
              <a:ext uri="{FF2B5EF4-FFF2-40B4-BE49-F238E27FC236}">
                <a16:creationId xmlns:a16="http://schemas.microsoft.com/office/drawing/2014/main" id="{12364A3E-AD3E-FE4D-869D-A5B28F8800BB}"/>
              </a:ext>
            </a:extLst>
          </p:cNvPr>
          <p:cNvGrpSpPr/>
          <p:nvPr/>
        </p:nvGrpSpPr>
        <p:grpSpPr>
          <a:xfrm>
            <a:off x="6122447" y="3191586"/>
            <a:ext cx="1360088" cy="463281"/>
            <a:chOff x="538512" y="1118839"/>
            <a:chExt cx="1056576" cy="735546"/>
          </a:xfrm>
        </p:grpSpPr>
        <p:sp>
          <p:nvSpPr>
            <p:cNvPr id="28" name="Folded Corner 27">
              <a:extLst>
                <a:ext uri="{FF2B5EF4-FFF2-40B4-BE49-F238E27FC236}">
                  <a16:creationId xmlns:a16="http://schemas.microsoft.com/office/drawing/2014/main" id="{200C03D3-6001-B64A-99D7-4438A7EB0400}"/>
                </a:ext>
              </a:extLst>
            </p:cNvPr>
            <p:cNvSpPr/>
            <p:nvPr/>
          </p:nvSpPr>
          <p:spPr>
            <a:xfrm>
              <a:off x="538512" y="1118839"/>
              <a:ext cx="959004" cy="61404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Garamond" panose="02020404030301010803" pitchFamily="18" charset="0"/>
              </a:endParaRPr>
            </a:p>
          </p:txBody>
        </p:sp>
        <p:sp>
          <p:nvSpPr>
            <p:cNvPr id="29" name="Folded Corner 28">
              <a:extLst>
                <a:ext uri="{FF2B5EF4-FFF2-40B4-BE49-F238E27FC236}">
                  <a16:creationId xmlns:a16="http://schemas.microsoft.com/office/drawing/2014/main" id="{307C9E78-B210-934A-8347-B5DB733AA08A}"/>
                </a:ext>
              </a:extLst>
            </p:cNvPr>
            <p:cNvSpPr/>
            <p:nvPr/>
          </p:nvSpPr>
          <p:spPr>
            <a:xfrm>
              <a:off x="587298" y="1191288"/>
              <a:ext cx="959004" cy="61404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Garamond" panose="02020404030301010803" pitchFamily="18" charset="0"/>
              </a:endParaRPr>
            </a:p>
          </p:txBody>
        </p:sp>
        <p:sp>
          <p:nvSpPr>
            <p:cNvPr id="30" name="Folded Corner 29">
              <a:extLst>
                <a:ext uri="{FF2B5EF4-FFF2-40B4-BE49-F238E27FC236}">
                  <a16:creationId xmlns:a16="http://schemas.microsoft.com/office/drawing/2014/main" id="{DD796134-2174-874F-800E-2F6C18AB0970}"/>
                </a:ext>
              </a:extLst>
            </p:cNvPr>
            <p:cNvSpPr/>
            <p:nvPr/>
          </p:nvSpPr>
          <p:spPr>
            <a:xfrm>
              <a:off x="636084" y="1240339"/>
              <a:ext cx="959004" cy="61404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latin typeface="Garamond" panose="02020404030301010803" pitchFamily="18" charset="0"/>
                </a:rPr>
                <a:t>Query x Doc</a:t>
              </a:r>
              <a:br>
                <a:rPr lang="en-US" sz="1200" dirty="0">
                  <a:latin typeface="Garamond" panose="02020404030301010803" pitchFamily="18" charset="0"/>
                </a:rPr>
              </a:br>
              <a:r>
                <a:rPr lang="en-US" sz="1000" dirty="0">
                  <a:latin typeface="Garamond" panose="02020404030301010803" pitchFamily="18" charset="0"/>
                </a:rPr>
                <a:t>Rankings by IR</a:t>
              </a:r>
              <a:endParaRPr lang="en-US" sz="1200" dirty="0">
                <a:latin typeface="Garamond" panose="02020404030301010803" pitchFamily="18" charset="0"/>
              </a:endParaRPr>
            </a:p>
          </p:txBody>
        </p:sp>
      </p:grpSp>
      <p:sp>
        <p:nvSpPr>
          <p:cNvPr id="31" name="Rectangle 30">
            <a:extLst>
              <a:ext uri="{FF2B5EF4-FFF2-40B4-BE49-F238E27FC236}">
                <a16:creationId xmlns:a16="http://schemas.microsoft.com/office/drawing/2014/main" id="{2AA4B589-5454-864D-B47F-9F7F10947094}"/>
              </a:ext>
            </a:extLst>
          </p:cNvPr>
          <p:cNvSpPr/>
          <p:nvPr/>
        </p:nvSpPr>
        <p:spPr>
          <a:xfrm>
            <a:off x="6187995" y="1141591"/>
            <a:ext cx="1220022" cy="4799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latin typeface="Garamond" panose="02020404030301010803" pitchFamily="18" charset="0"/>
              </a:rPr>
              <a:t>Source -&gt; English</a:t>
            </a:r>
          </a:p>
          <a:p>
            <a:pPr algn="ctr"/>
            <a:r>
              <a:rPr lang="en-US" sz="900" dirty="0">
                <a:latin typeface="Garamond" panose="02020404030301010803" pitchFamily="18" charset="0"/>
              </a:rPr>
              <a:t>Machine Translation</a:t>
            </a:r>
            <a:endParaRPr lang="en-US" sz="1100" dirty="0">
              <a:latin typeface="Garamond" panose="02020404030301010803" pitchFamily="18" charset="0"/>
            </a:endParaRPr>
          </a:p>
        </p:txBody>
      </p:sp>
      <p:sp>
        <p:nvSpPr>
          <p:cNvPr id="32" name="Rectangle 31">
            <a:extLst>
              <a:ext uri="{FF2B5EF4-FFF2-40B4-BE49-F238E27FC236}">
                <a16:creationId xmlns:a16="http://schemas.microsoft.com/office/drawing/2014/main" id="{A1F547FC-6B9E-C142-986C-B34854236D97}"/>
              </a:ext>
            </a:extLst>
          </p:cNvPr>
          <p:cNvSpPr/>
          <p:nvPr/>
        </p:nvSpPr>
        <p:spPr>
          <a:xfrm>
            <a:off x="6104258" y="2525307"/>
            <a:ext cx="1286659" cy="4053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latin typeface="Garamond" panose="02020404030301010803" pitchFamily="18" charset="0"/>
              </a:rPr>
              <a:t>IR System</a:t>
            </a:r>
          </a:p>
        </p:txBody>
      </p:sp>
      <p:sp>
        <p:nvSpPr>
          <p:cNvPr id="34" name="Alternate Process 33">
            <a:extLst>
              <a:ext uri="{FF2B5EF4-FFF2-40B4-BE49-F238E27FC236}">
                <a16:creationId xmlns:a16="http://schemas.microsoft.com/office/drawing/2014/main" id="{E534AE07-81F6-D04A-B4D4-221DD4805D35}"/>
              </a:ext>
            </a:extLst>
          </p:cNvPr>
          <p:cNvSpPr/>
          <p:nvPr/>
        </p:nvSpPr>
        <p:spPr>
          <a:xfrm>
            <a:off x="6121621" y="3791528"/>
            <a:ext cx="1235234" cy="37098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latin typeface="Garamond" panose="02020404030301010803" pitchFamily="18" charset="0"/>
              </a:rPr>
              <a:t>IR Metric</a:t>
            </a:r>
          </a:p>
        </p:txBody>
      </p:sp>
      <p:sp>
        <p:nvSpPr>
          <p:cNvPr id="35" name="Alternate Process 34">
            <a:extLst>
              <a:ext uri="{FF2B5EF4-FFF2-40B4-BE49-F238E27FC236}">
                <a16:creationId xmlns:a16="http://schemas.microsoft.com/office/drawing/2014/main" id="{55DF625F-9349-154C-87B4-36C7879EBD88}"/>
              </a:ext>
            </a:extLst>
          </p:cNvPr>
          <p:cNvSpPr/>
          <p:nvPr/>
        </p:nvSpPr>
        <p:spPr>
          <a:xfrm>
            <a:off x="7741498" y="1899487"/>
            <a:ext cx="1235234" cy="37098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latin typeface="Garamond" panose="02020404030301010803" pitchFamily="18" charset="0"/>
              </a:rPr>
              <a:t>MT Metric</a:t>
            </a:r>
          </a:p>
        </p:txBody>
      </p:sp>
      <p:sp>
        <p:nvSpPr>
          <p:cNvPr id="36" name="Parallelogram 35">
            <a:extLst>
              <a:ext uri="{FF2B5EF4-FFF2-40B4-BE49-F238E27FC236}">
                <a16:creationId xmlns:a16="http://schemas.microsoft.com/office/drawing/2014/main" id="{3B6CB9F9-42A9-E449-AAFE-C289C2426605}"/>
              </a:ext>
            </a:extLst>
          </p:cNvPr>
          <p:cNvSpPr/>
          <p:nvPr/>
        </p:nvSpPr>
        <p:spPr>
          <a:xfrm>
            <a:off x="6221453" y="4387127"/>
            <a:ext cx="967605" cy="220470"/>
          </a:xfrm>
          <a:prstGeom prst="parallelogram">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atin typeface="Garamond" panose="02020404030301010803" pitchFamily="18" charset="0"/>
              </a:rPr>
              <a:t>IR score</a:t>
            </a:r>
          </a:p>
        </p:txBody>
      </p:sp>
      <p:sp>
        <p:nvSpPr>
          <p:cNvPr id="37" name="Parallelogram 36">
            <a:extLst>
              <a:ext uri="{FF2B5EF4-FFF2-40B4-BE49-F238E27FC236}">
                <a16:creationId xmlns:a16="http://schemas.microsoft.com/office/drawing/2014/main" id="{50ED6D28-0568-1F40-806A-D3D3D046065A}"/>
              </a:ext>
            </a:extLst>
          </p:cNvPr>
          <p:cNvSpPr/>
          <p:nvPr/>
        </p:nvSpPr>
        <p:spPr>
          <a:xfrm>
            <a:off x="7845931" y="2651780"/>
            <a:ext cx="967605" cy="220470"/>
          </a:xfrm>
          <a:prstGeom prst="parallelogram">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atin typeface="Garamond" panose="02020404030301010803" pitchFamily="18" charset="0"/>
              </a:rPr>
              <a:t>MT score</a:t>
            </a:r>
          </a:p>
        </p:txBody>
      </p:sp>
      <p:cxnSp>
        <p:nvCxnSpPr>
          <p:cNvPr id="39" name="Straight Arrow Connector 38">
            <a:extLst>
              <a:ext uri="{FF2B5EF4-FFF2-40B4-BE49-F238E27FC236}">
                <a16:creationId xmlns:a16="http://schemas.microsoft.com/office/drawing/2014/main" id="{9E10C70B-A172-DA44-97A4-3CCCF169506C}"/>
              </a:ext>
            </a:extLst>
          </p:cNvPr>
          <p:cNvCxnSpPr>
            <a:cxnSpLocks/>
            <a:endCxn id="31" idx="1"/>
          </p:cNvCxnSpPr>
          <p:nvPr/>
        </p:nvCxnSpPr>
        <p:spPr>
          <a:xfrm flipV="1">
            <a:off x="5816843" y="1381579"/>
            <a:ext cx="371154" cy="16318"/>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89D8A1D5-1458-A042-AD15-6D7DC33D33AD}"/>
              </a:ext>
            </a:extLst>
          </p:cNvPr>
          <p:cNvCxnSpPr>
            <a:cxnSpLocks/>
            <a:stCxn id="31" idx="2"/>
            <a:endCxn id="21" idx="0"/>
          </p:cNvCxnSpPr>
          <p:nvPr/>
        </p:nvCxnSpPr>
        <p:spPr>
          <a:xfrm>
            <a:off x="6798006" y="1621570"/>
            <a:ext cx="4070" cy="1583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4EEB966D-93F2-6042-90CF-85ECF6C45409}"/>
              </a:ext>
            </a:extLst>
          </p:cNvPr>
          <p:cNvCxnSpPr>
            <a:cxnSpLocks/>
          </p:cNvCxnSpPr>
          <p:nvPr/>
        </p:nvCxnSpPr>
        <p:spPr>
          <a:xfrm>
            <a:off x="6731100" y="2322329"/>
            <a:ext cx="0" cy="2115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24AE48E0-C199-9849-A467-3A99854960E5}"/>
              </a:ext>
            </a:extLst>
          </p:cNvPr>
          <p:cNvCxnSpPr>
            <a:cxnSpLocks/>
            <a:stCxn id="32" idx="2"/>
          </p:cNvCxnSpPr>
          <p:nvPr/>
        </p:nvCxnSpPr>
        <p:spPr>
          <a:xfrm>
            <a:off x="6747583" y="2930605"/>
            <a:ext cx="0" cy="33750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6" name="Straight Arrow Connector 55">
            <a:extLst>
              <a:ext uri="{FF2B5EF4-FFF2-40B4-BE49-F238E27FC236}">
                <a16:creationId xmlns:a16="http://schemas.microsoft.com/office/drawing/2014/main" id="{5FFCAA39-5598-8245-B5ED-FDD559E08500}"/>
              </a:ext>
            </a:extLst>
          </p:cNvPr>
          <p:cNvCxnSpPr>
            <a:cxnSpLocks/>
          </p:cNvCxnSpPr>
          <p:nvPr/>
        </p:nvCxnSpPr>
        <p:spPr>
          <a:xfrm flipH="1">
            <a:off x="6742254" y="3654862"/>
            <a:ext cx="374" cy="2010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6E8A65B1-E399-974C-B7F7-A8813114A113}"/>
              </a:ext>
            </a:extLst>
          </p:cNvPr>
          <p:cNvCxnSpPr>
            <a:cxnSpLocks/>
            <a:stCxn id="14" idx="3"/>
            <a:endCxn id="32" idx="1"/>
          </p:cNvCxnSpPr>
          <p:nvPr/>
        </p:nvCxnSpPr>
        <p:spPr>
          <a:xfrm>
            <a:off x="5799238" y="2727876"/>
            <a:ext cx="305017" cy="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3EC87B3C-1B56-B64A-A22C-11D5C9A1517B}"/>
              </a:ext>
            </a:extLst>
          </p:cNvPr>
          <p:cNvCxnSpPr>
            <a:stCxn id="18" idx="3"/>
            <a:endCxn id="34" idx="1"/>
          </p:cNvCxnSpPr>
          <p:nvPr/>
        </p:nvCxnSpPr>
        <p:spPr>
          <a:xfrm>
            <a:off x="5809779" y="3971953"/>
            <a:ext cx="311847" cy="50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02206C90-27AA-D24C-B8B4-8FCD1F1378E2}"/>
              </a:ext>
            </a:extLst>
          </p:cNvPr>
          <p:cNvCxnSpPr>
            <a:stCxn id="26" idx="2"/>
            <a:endCxn id="35" idx="0"/>
          </p:cNvCxnSpPr>
          <p:nvPr/>
        </p:nvCxnSpPr>
        <p:spPr>
          <a:xfrm>
            <a:off x="8359115" y="1721453"/>
            <a:ext cx="0" cy="1780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E6A0E43B-6340-5F4D-992B-1DBFEC73C829}"/>
              </a:ext>
            </a:extLst>
          </p:cNvPr>
          <p:cNvCxnSpPr>
            <a:stCxn id="22" idx="3"/>
            <a:endCxn id="35" idx="1"/>
          </p:cNvCxnSpPr>
          <p:nvPr/>
        </p:nvCxnSpPr>
        <p:spPr>
          <a:xfrm>
            <a:off x="7482532" y="2077173"/>
            <a:ext cx="258966" cy="78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7D95ED89-9018-F74E-9BF0-DED2D6E6B93A}"/>
              </a:ext>
            </a:extLst>
          </p:cNvPr>
          <p:cNvCxnSpPr>
            <a:stCxn id="35" idx="2"/>
            <a:endCxn id="37" idx="1"/>
          </p:cNvCxnSpPr>
          <p:nvPr/>
        </p:nvCxnSpPr>
        <p:spPr>
          <a:xfrm flipH="1">
            <a:off x="8357290" y="2270467"/>
            <a:ext cx="1828" cy="3813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D560AC88-2007-6D4E-91FF-E662394CF378}"/>
              </a:ext>
            </a:extLst>
          </p:cNvPr>
          <p:cNvCxnSpPr>
            <a:cxnSpLocks/>
            <a:stCxn id="34" idx="2"/>
            <a:endCxn id="36" idx="1"/>
          </p:cNvCxnSpPr>
          <p:nvPr/>
        </p:nvCxnSpPr>
        <p:spPr>
          <a:xfrm flipH="1">
            <a:off x="6732814" y="4162513"/>
            <a:ext cx="6429" cy="224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7" name="Terminator 86">
            <a:extLst>
              <a:ext uri="{FF2B5EF4-FFF2-40B4-BE49-F238E27FC236}">
                <a16:creationId xmlns:a16="http://schemas.microsoft.com/office/drawing/2014/main" id="{68497369-EF8D-5C45-9DA5-E4FCEBC19FEA}"/>
              </a:ext>
            </a:extLst>
          </p:cNvPr>
          <p:cNvSpPr/>
          <p:nvPr/>
        </p:nvSpPr>
        <p:spPr>
          <a:xfrm>
            <a:off x="7755640" y="4334048"/>
            <a:ext cx="1113652" cy="326628"/>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latin typeface="Garamond" panose="02020404030301010803" pitchFamily="18" charset="0"/>
              </a:rPr>
              <a:t>Correlation</a:t>
            </a:r>
          </a:p>
        </p:txBody>
      </p:sp>
      <p:cxnSp>
        <p:nvCxnSpPr>
          <p:cNvPr id="89" name="Straight Arrow Connector 88">
            <a:extLst>
              <a:ext uri="{FF2B5EF4-FFF2-40B4-BE49-F238E27FC236}">
                <a16:creationId xmlns:a16="http://schemas.microsoft.com/office/drawing/2014/main" id="{9982D019-7299-8C4F-945E-0752D85F1776}"/>
              </a:ext>
            </a:extLst>
          </p:cNvPr>
          <p:cNvCxnSpPr>
            <a:cxnSpLocks/>
            <a:endCxn id="87" idx="0"/>
          </p:cNvCxnSpPr>
          <p:nvPr/>
        </p:nvCxnSpPr>
        <p:spPr>
          <a:xfrm>
            <a:off x="8285125" y="2872254"/>
            <a:ext cx="27338" cy="14617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Straight Arrow Connector 90">
            <a:extLst>
              <a:ext uri="{FF2B5EF4-FFF2-40B4-BE49-F238E27FC236}">
                <a16:creationId xmlns:a16="http://schemas.microsoft.com/office/drawing/2014/main" id="{575307D6-E38D-784F-BD59-AD16931CF1C5}"/>
              </a:ext>
            </a:extLst>
          </p:cNvPr>
          <p:cNvCxnSpPr>
            <a:cxnSpLocks/>
            <a:endCxn id="87" idx="1"/>
          </p:cNvCxnSpPr>
          <p:nvPr/>
        </p:nvCxnSpPr>
        <p:spPr>
          <a:xfrm>
            <a:off x="7116895" y="4497362"/>
            <a:ext cx="6387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Footer Placeholder 2">
            <a:extLst>
              <a:ext uri="{FF2B5EF4-FFF2-40B4-BE49-F238E27FC236}">
                <a16:creationId xmlns:a16="http://schemas.microsoft.com/office/drawing/2014/main" id="{6CA6F997-C963-8248-8C38-AFCF8EAC505F}"/>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D213BAAC-F7A6-CE4F-ACDB-C63A46832680}"/>
              </a:ext>
            </a:extLst>
          </p:cNvPr>
          <p:cNvSpPr>
            <a:spLocks noGrp="1"/>
          </p:cNvSpPr>
          <p:nvPr>
            <p:ph type="sldNum" sz="quarter" idx="16"/>
          </p:nvPr>
        </p:nvSpPr>
        <p:spPr/>
        <p:txBody>
          <a:bodyPr/>
          <a:lstStyle/>
          <a:p>
            <a:fld id="{94484A00-4F00-BC41-AC64-A612D22D8354}" type="slidenum">
              <a:rPr lang="en-US" smtClean="0"/>
              <a:pPr/>
              <a:t>37</a:t>
            </a:fld>
            <a:endParaRPr lang="en-US"/>
          </a:p>
        </p:txBody>
      </p:sp>
    </p:spTree>
    <p:extLst>
      <p:ext uri="{BB962C8B-B14F-4D97-AF65-F5344CB8AC3E}">
        <p14:creationId xmlns:p14="http://schemas.microsoft.com/office/powerpoint/2010/main" val="278033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3">
                                            <p:txEl>
                                              <p:pRg st="3" end="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uiExpand="1" build="p"/>
      <p:bldP spid="31" grpId="0" animBg="1"/>
      <p:bldP spid="32" grpId="0" animBg="1"/>
      <p:bldP spid="34" grpId="0" animBg="1"/>
      <p:bldP spid="35" grpId="0" animBg="1"/>
      <p:bldP spid="36" grpId="0" animBg="1"/>
      <p:bldP spid="37" grpId="0" animBg="1"/>
      <p:bldP spid="8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181A-E897-9E49-AEC3-5345CB278AE7}"/>
              </a:ext>
            </a:extLst>
          </p:cNvPr>
          <p:cNvSpPr>
            <a:spLocks noGrp="1"/>
          </p:cNvSpPr>
          <p:nvPr>
            <p:ph type="title"/>
          </p:nvPr>
        </p:nvSpPr>
        <p:spPr/>
        <p:txBody>
          <a:bodyPr>
            <a:normAutofit fontScale="90000"/>
          </a:bodyPr>
          <a:lstStyle/>
          <a:p>
            <a:r>
              <a:rPr lang="en-US" dirty="0">
                <a:latin typeface="Garamond" panose="02020404030301010803" pitchFamily="18" charset="0"/>
              </a:rPr>
              <a:t>Downstream CLIR Task (CLSSTS 2020)</a:t>
            </a:r>
          </a:p>
        </p:txBody>
      </p:sp>
      <p:graphicFrame>
        <p:nvGraphicFramePr>
          <p:cNvPr id="4" name="Content Placeholder 3">
            <a:extLst>
              <a:ext uri="{FF2B5EF4-FFF2-40B4-BE49-F238E27FC236}">
                <a16:creationId xmlns:a16="http://schemas.microsoft.com/office/drawing/2014/main" id="{E10AC21F-90C6-2D49-99EA-E9CE70D6D11D}"/>
              </a:ext>
            </a:extLst>
          </p:cNvPr>
          <p:cNvGraphicFramePr>
            <a:graphicFrameLocks noGrp="1"/>
          </p:cNvGraphicFramePr>
          <p:nvPr>
            <p:ph idx="13"/>
            <p:extLst>
              <p:ext uri="{D42A27DB-BD31-4B8C-83A1-F6EECF244321}">
                <p14:modId xmlns:p14="http://schemas.microsoft.com/office/powerpoint/2010/main" val="1975053955"/>
              </p:ext>
            </p:extLst>
          </p:nvPr>
        </p:nvGraphicFramePr>
        <p:xfrm>
          <a:off x="445041" y="1875996"/>
          <a:ext cx="8253925" cy="2806912"/>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6CD407E7-0E78-F341-AB82-31830F612DB4}"/>
              </a:ext>
            </a:extLst>
          </p:cNvPr>
          <p:cNvSpPr txBox="1"/>
          <p:nvPr/>
        </p:nvSpPr>
        <p:spPr>
          <a:xfrm>
            <a:off x="812264" y="4647207"/>
            <a:ext cx="7886700" cy="338554"/>
          </a:xfrm>
          <a:prstGeom prst="rect">
            <a:avLst/>
          </a:prstGeom>
          <a:noFill/>
        </p:spPr>
        <p:txBody>
          <a:bodyPr wrap="square" rtlCol="0">
            <a:spAutoFit/>
          </a:bodyPr>
          <a:lstStyle/>
          <a:p>
            <a:pPr algn="ctr"/>
            <a:r>
              <a:rPr lang="en-US" sz="1600" i="1" dirty="0">
                <a:solidFill>
                  <a:schemeClr val="bg2">
                    <a:lumMod val="10000"/>
                  </a:schemeClr>
                </a:solidFill>
                <a:latin typeface="Garamond" panose="02020404030301010803" pitchFamily="18" charset="0"/>
              </a:rPr>
              <a:t>MacroF1 is the strongest indicator of downstream IR task performance</a:t>
            </a:r>
          </a:p>
        </p:txBody>
      </p:sp>
      <p:sp>
        <p:nvSpPr>
          <p:cNvPr id="6" name="Rectangle 5">
            <a:extLst>
              <a:ext uri="{FF2B5EF4-FFF2-40B4-BE49-F238E27FC236}">
                <a16:creationId xmlns:a16="http://schemas.microsoft.com/office/drawing/2014/main" id="{7AFB145D-C7DF-804D-8880-22015126B6F5}"/>
              </a:ext>
            </a:extLst>
          </p:cNvPr>
          <p:cNvSpPr/>
          <p:nvPr/>
        </p:nvSpPr>
        <p:spPr>
          <a:xfrm>
            <a:off x="701043" y="808658"/>
            <a:ext cx="7741920" cy="1071191"/>
          </a:xfrm>
          <a:prstGeom prst="rect">
            <a:avLst/>
          </a:prstGeom>
        </p:spPr>
        <p:txBody>
          <a:bodyPr wrap="square">
            <a:spAutoFit/>
          </a:bodyPr>
          <a:lstStyle/>
          <a:p>
            <a:pPr marL="285741" indent="-285741">
              <a:lnSpc>
                <a:spcPct val="120000"/>
              </a:lnSpc>
              <a:buFont typeface="Arial" panose="020B0604020202020204" pitchFamily="34" charset="0"/>
              <a:buChar char="•"/>
            </a:pPr>
            <a:r>
              <a:rPr lang="en-US" dirty="0">
                <a:solidFill>
                  <a:schemeClr val="tx2"/>
                </a:solidFill>
                <a:latin typeface="Garamond" panose="02020404030301010803" pitchFamily="18" charset="0"/>
              </a:rPr>
              <a:t>IR task with queries and docs in different languages</a:t>
            </a:r>
          </a:p>
          <a:p>
            <a:pPr marL="285741" indent="-285741">
              <a:lnSpc>
                <a:spcPct val="120000"/>
              </a:lnSpc>
              <a:buFont typeface="Arial" panose="020B0604020202020204" pitchFamily="34" charset="0"/>
              <a:buChar char="•"/>
            </a:pPr>
            <a:r>
              <a:rPr lang="en-US" dirty="0">
                <a:solidFill>
                  <a:schemeClr val="tx2"/>
                </a:solidFill>
                <a:latin typeface="Garamond" panose="02020404030301010803" pitchFamily="18" charset="0"/>
              </a:rPr>
              <a:t>Translate source docs to target language, and match queries with docs</a:t>
            </a:r>
          </a:p>
          <a:p>
            <a:pPr marL="285741" indent="-285741">
              <a:lnSpc>
                <a:spcPct val="120000"/>
              </a:lnSpc>
              <a:buFont typeface="Arial" panose="020B0604020202020204" pitchFamily="34" charset="0"/>
              <a:buChar char="•"/>
            </a:pPr>
            <a:r>
              <a:rPr lang="en-US" dirty="0">
                <a:solidFill>
                  <a:schemeClr val="tx2"/>
                </a:solidFill>
                <a:latin typeface="Garamond" panose="02020404030301010803" pitchFamily="18" charset="0"/>
              </a:rPr>
              <a:t>MT metric having strong correlation with IR metric (e.g. </a:t>
            </a:r>
            <a:r>
              <a:rPr lang="en-US" dirty="0" err="1">
                <a:solidFill>
                  <a:schemeClr val="tx2"/>
                </a:solidFill>
                <a:latin typeface="Garamond" panose="02020404030301010803" pitchFamily="18" charset="0"/>
              </a:rPr>
              <a:t>mAP</a:t>
            </a:r>
            <a:r>
              <a:rPr lang="en-US" dirty="0">
                <a:solidFill>
                  <a:schemeClr val="tx2"/>
                </a:solidFill>
                <a:latin typeface="Garamond" panose="02020404030301010803" pitchFamily="18" charset="0"/>
              </a:rPr>
              <a:t>) is more useful </a:t>
            </a:r>
          </a:p>
        </p:txBody>
      </p:sp>
      <p:sp>
        <p:nvSpPr>
          <p:cNvPr id="5" name="Footer Placeholder 4">
            <a:extLst>
              <a:ext uri="{FF2B5EF4-FFF2-40B4-BE49-F238E27FC236}">
                <a16:creationId xmlns:a16="http://schemas.microsoft.com/office/drawing/2014/main" id="{B17D2BE1-BA38-E740-BCD2-AB05CFEDCCA2}"/>
              </a:ext>
            </a:extLst>
          </p:cNvPr>
          <p:cNvSpPr>
            <a:spLocks noGrp="1"/>
          </p:cNvSpPr>
          <p:nvPr>
            <p:ph type="ftr" sz="quarter" idx="15"/>
          </p:nvPr>
        </p:nvSpPr>
        <p:spPr/>
        <p:txBody>
          <a:bodyPr/>
          <a:lstStyle/>
          <a:p>
            <a:r>
              <a:rPr lang="en-US"/>
              <a:t>TG's Dissertation Proposal</a:t>
            </a:r>
            <a:endParaRPr lang="en-US" dirty="0"/>
          </a:p>
        </p:txBody>
      </p:sp>
      <p:sp>
        <p:nvSpPr>
          <p:cNvPr id="7" name="Slide Number Placeholder 6">
            <a:extLst>
              <a:ext uri="{FF2B5EF4-FFF2-40B4-BE49-F238E27FC236}">
                <a16:creationId xmlns:a16="http://schemas.microsoft.com/office/drawing/2014/main" id="{1EAA6484-2501-2D46-B004-8E798B6563D8}"/>
              </a:ext>
            </a:extLst>
          </p:cNvPr>
          <p:cNvSpPr>
            <a:spLocks noGrp="1"/>
          </p:cNvSpPr>
          <p:nvPr>
            <p:ph type="sldNum" sz="quarter" idx="16"/>
          </p:nvPr>
        </p:nvSpPr>
        <p:spPr/>
        <p:txBody>
          <a:bodyPr/>
          <a:lstStyle/>
          <a:p>
            <a:fld id="{94484A00-4F00-BC41-AC64-A612D22D8354}" type="slidenum">
              <a:rPr lang="en-US" smtClean="0"/>
              <a:pPr/>
              <a:t>38</a:t>
            </a:fld>
            <a:endParaRPr lang="en-US"/>
          </a:p>
        </p:txBody>
      </p:sp>
    </p:spTree>
    <p:custDataLst>
      <p:tags r:id="rId1"/>
    </p:custDataLst>
    <p:extLst>
      <p:ext uri="{BB962C8B-B14F-4D97-AF65-F5344CB8AC3E}">
        <p14:creationId xmlns:p14="http://schemas.microsoft.com/office/powerpoint/2010/main" val="33627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 calcmode="lin" valueType="num">
                                      <p:cBhvr additive="base">
                                        <p:cTn id="7" dur="500"/>
                                        <p:tgtEl>
                                          <p:spTgt spid="4">
                                            <p:graphicEl>
                                              <a:chart seriesIdx="-3" categoryIdx="-3" bldStep="gridLegend"/>
                                            </p:graphicEl>
                                          </p:spTgt>
                                        </p:tgtEl>
                                        <p:attrNameLst>
                                          <p:attrName>ppt_y</p:attrName>
                                        </p:attrNameLst>
                                      </p:cBhvr>
                                      <p:tavLst>
                                        <p:tav tm="0">
                                          <p:val>
                                            <p:strVal val="#ppt_y-#ppt_h*1.125000"/>
                                          </p:val>
                                        </p:tav>
                                        <p:tav tm="100000">
                                          <p:val>
                                            <p:strVal val="#ppt_y"/>
                                          </p:val>
                                        </p:tav>
                                      </p:tavLst>
                                    </p:anim>
                                    <p:animEffect transition="in" filter="wipe(down)">
                                      <p:cBhvr>
                                        <p:cTn id="8" dur="500"/>
                                        <p:tgtEl>
                                          <p:spTgt spid="4">
                                            <p:graphicEl>
                                              <a:chart seriesIdx="-3" categoryIdx="-3" bldStep="gridLegend"/>
                                            </p:graphic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4">
                                            <p:graphicEl>
                                              <a:chart seriesIdx="-4" categoryIdx="0" bldStep="category"/>
                                            </p:graphicEl>
                                          </p:spTgt>
                                        </p:tgtEl>
                                        <p:attrNameLst>
                                          <p:attrName>style.visibility</p:attrName>
                                        </p:attrNameLst>
                                      </p:cBhvr>
                                      <p:to>
                                        <p:strVal val="visible"/>
                                      </p:to>
                                    </p:set>
                                    <p:anim calcmode="lin" valueType="num">
                                      <p:cBhvr additive="base">
                                        <p:cTn id="13" dur="500"/>
                                        <p:tgtEl>
                                          <p:spTgt spid="4">
                                            <p:graphicEl>
                                              <a:chart seriesIdx="-4" categoryIdx="0" bldStep="category"/>
                                            </p:graphicEl>
                                          </p:spTgt>
                                        </p:tgtEl>
                                        <p:attrNameLst>
                                          <p:attrName>ppt_y</p:attrName>
                                        </p:attrNameLst>
                                      </p:cBhvr>
                                      <p:tavLst>
                                        <p:tav tm="0">
                                          <p:val>
                                            <p:strVal val="#ppt_y-#ppt_h*1.125000"/>
                                          </p:val>
                                        </p:tav>
                                        <p:tav tm="100000">
                                          <p:val>
                                            <p:strVal val="#ppt_y"/>
                                          </p:val>
                                        </p:tav>
                                      </p:tavLst>
                                    </p:anim>
                                    <p:animEffect transition="in" filter="wipe(down)">
                                      <p:cBhvr>
                                        <p:cTn id="14" dur="500"/>
                                        <p:tgtEl>
                                          <p:spTgt spid="4">
                                            <p:graphicEl>
                                              <a:chart seriesIdx="-4" categoryIdx="0" bldStep="category"/>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anim calcmode="lin" valueType="num">
                                      <p:cBhvr additive="base">
                                        <p:cTn id="19" dur="500"/>
                                        <p:tgtEl>
                                          <p:spTgt spid="4">
                                            <p:graphicEl>
                                              <a:chart seriesIdx="-4" categoryIdx="1" bldStep="category"/>
                                            </p:graphicEl>
                                          </p:spTgt>
                                        </p:tgtEl>
                                        <p:attrNameLst>
                                          <p:attrName>ppt_x</p:attrName>
                                        </p:attrNameLst>
                                      </p:cBhvr>
                                      <p:tavLst>
                                        <p:tav tm="0">
                                          <p:val>
                                            <p:strVal val="#ppt_x-#ppt_w*1.125000"/>
                                          </p:val>
                                        </p:tav>
                                        <p:tav tm="100000">
                                          <p:val>
                                            <p:strVal val="#ppt_x"/>
                                          </p:val>
                                        </p:tav>
                                      </p:tavLst>
                                    </p:anim>
                                    <p:animEffect transition="in" filter="wipe(right)">
                                      <p:cBhvr>
                                        <p:cTn id="20" dur="500"/>
                                        <p:tgtEl>
                                          <p:spTgt spid="4">
                                            <p:graphicEl>
                                              <a:chart seriesIdx="-4" categoryIdx="1" bldStep="category"/>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4">
                                            <p:graphicEl>
                                              <a:chart seriesIdx="-4" categoryIdx="2" bldStep="category"/>
                                            </p:graphicEl>
                                          </p:spTgt>
                                        </p:tgtEl>
                                        <p:attrNameLst>
                                          <p:attrName>style.visibility</p:attrName>
                                        </p:attrNameLst>
                                      </p:cBhvr>
                                      <p:to>
                                        <p:strVal val="visible"/>
                                      </p:to>
                                    </p:set>
                                    <p:anim calcmode="lin" valueType="num">
                                      <p:cBhvr additive="base">
                                        <p:cTn id="25" dur="500"/>
                                        <p:tgtEl>
                                          <p:spTgt spid="4">
                                            <p:graphicEl>
                                              <a:chart seriesIdx="-4" categoryIdx="2" bldStep="category"/>
                                            </p:graphicEl>
                                          </p:spTgt>
                                        </p:tgtEl>
                                        <p:attrNameLst>
                                          <p:attrName>ppt_x</p:attrName>
                                        </p:attrNameLst>
                                      </p:cBhvr>
                                      <p:tavLst>
                                        <p:tav tm="0">
                                          <p:val>
                                            <p:strVal val="#ppt_x-#ppt_w*1.125000"/>
                                          </p:val>
                                        </p:tav>
                                        <p:tav tm="100000">
                                          <p:val>
                                            <p:strVal val="#ppt_x"/>
                                          </p:val>
                                        </p:tav>
                                      </p:tavLst>
                                    </p:anim>
                                    <p:animEffect transition="in" filter="wipe(right)">
                                      <p:cBhvr>
                                        <p:cTn id="26" dur="500"/>
                                        <p:tgtEl>
                                          <p:spTgt spid="4">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4958B8-6E12-4498-A996-43A2796A91F9}"/>
              </a:ext>
            </a:extLst>
          </p:cNvPr>
          <p:cNvSpPr>
            <a:spLocks noGrp="1"/>
          </p:cNvSpPr>
          <p:nvPr>
            <p:ph type="title"/>
          </p:nvPr>
        </p:nvSpPr>
        <p:spPr>
          <a:xfrm>
            <a:off x="914402" y="355183"/>
            <a:ext cx="6934200" cy="479822"/>
          </a:xfrm>
        </p:spPr>
        <p:txBody>
          <a:bodyPr>
            <a:normAutofit fontScale="90000"/>
          </a:bodyPr>
          <a:lstStyle/>
          <a:p>
            <a:r>
              <a:rPr lang="en-US" dirty="0"/>
              <a:t>MacroF1 for MT Evaluation</a:t>
            </a:r>
          </a:p>
        </p:txBody>
      </p:sp>
      <p:sp>
        <p:nvSpPr>
          <p:cNvPr id="13" name="Content Placeholder 2">
            <a:extLst>
              <a:ext uri="{FF2B5EF4-FFF2-40B4-BE49-F238E27FC236}">
                <a16:creationId xmlns:a16="http://schemas.microsoft.com/office/drawing/2014/main" id="{D77708C5-9FE9-44B0-8496-2CD26D7A1B2E}"/>
              </a:ext>
            </a:extLst>
          </p:cNvPr>
          <p:cNvSpPr>
            <a:spLocks noGrp="1"/>
          </p:cNvSpPr>
          <p:nvPr>
            <p:ph sz="half" idx="1"/>
          </p:nvPr>
        </p:nvSpPr>
        <p:spPr>
          <a:xfrm>
            <a:off x="219491" y="1028705"/>
            <a:ext cx="4600159" cy="4331115"/>
          </a:xfrm>
        </p:spPr>
        <p:txBody>
          <a:bodyPr>
            <a:normAutofit fontScale="70000" lnSpcReduction="20000"/>
          </a:bodyPr>
          <a:lstStyle/>
          <a:p>
            <a:r>
              <a:rPr lang="en-US" dirty="0">
                <a:solidFill>
                  <a:schemeClr val="bg2">
                    <a:lumMod val="25000"/>
                  </a:schemeClr>
                </a:solidFill>
              </a:rPr>
              <a:t>BLEU treats each ‘token’ equally</a:t>
            </a:r>
          </a:p>
          <a:p>
            <a:pPr marL="342889" lvl="1" indent="0">
              <a:buNone/>
            </a:pPr>
            <a:r>
              <a:rPr lang="en-US" dirty="0" err="1">
                <a:solidFill>
                  <a:schemeClr val="bg2">
                    <a:lumMod val="25000"/>
                  </a:schemeClr>
                </a:solidFill>
              </a:rPr>
              <a:t>Stopword</a:t>
            </a:r>
            <a:r>
              <a:rPr lang="en-US" dirty="0">
                <a:solidFill>
                  <a:schemeClr val="bg2">
                    <a:lumMod val="25000"/>
                  </a:schemeClr>
                </a:solidFill>
              </a:rPr>
              <a:t> types have significantly higher weight than content word types</a:t>
            </a:r>
          </a:p>
          <a:p>
            <a:r>
              <a:rPr lang="en-US" dirty="0">
                <a:solidFill>
                  <a:schemeClr val="bg2">
                    <a:lumMod val="25000"/>
                  </a:schemeClr>
                </a:solidFill>
              </a:rPr>
              <a:t>Rare/Content types are important too</a:t>
            </a:r>
            <a:br>
              <a:rPr lang="en-US" sz="2250" dirty="0"/>
            </a:br>
            <a:r>
              <a:rPr lang="en-US" sz="2250" dirty="0"/>
              <a:t>                                   </a:t>
            </a:r>
            <a:r>
              <a:rPr lang="en-US" sz="1650" i="1" dirty="0"/>
              <a:t>[Gowda et al, NAACL 2021]</a:t>
            </a:r>
          </a:p>
          <a:p>
            <a:pPr marL="42863" indent="0">
              <a:buNone/>
            </a:pPr>
            <a:r>
              <a:rPr lang="en-US" sz="1650" dirty="0"/>
              <a:t>💡</a:t>
            </a:r>
            <a:r>
              <a:rPr lang="en-US" sz="1650" i="1" dirty="0"/>
              <a:t>Treat each ‘type’ equally, regardless of frequency </a:t>
            </a:r>
            <a:br>
              <a:rPr lang="en-US" sz="1650" i="1" dirty="0"/>
            </a:br>
            <a:r>
              <a:rPr lang="en-US" sz="1650" i="1" dirty="0"/>
              <a:t>                               </a:t>
            </a:r>
            <a:r>
              <a:rPr lang="en-US" sz="1650" i="1" dirty="0">
                <a:sym typeface="Wingdings" pitchFamily="2" charset="2"/>
              </a:rPr>
              <a:t> M</a:t>
            </a:r>
            <a:r>
              <a:rPr lang="en-US" sz="1650" i="1" dirty="0"/>
              <a:t>acro-average e.g., MacroF1</a:t>
            </a:r>
          </a:p>
          <a:p>
            <a:r>
              <a:rPr lang="en-US" dirty="0">
                <a:solidFill>
                  <a:schemeClr val="bg2">
                    <a:lumMod val="25000"/>
                  </a:schemeClr>
                </a:solidFill>
              </a:rPr>
              <a:t>MacroF1 is competitive on MT evaluation;</a:t>
            </a:r>
            <a:br>
              <a:rPr lang="en-US" dirty="0">
                <a:solidFill>
                  <a:schemeClr val="bg2">
                    <a:lumMod val="25000"/>
                  </a:schemeClr>
                </a:solidFill>
              </a:rPr>
            </a:br>
            <a:r>
              <a:rPr lang="en-US" sz="1950" dirty="0"/>
              <a:t>e.g., direct human assessment in WMT Metrics</a:t>
            </a:r>
          </a:p>
          <a:p>
            <a:r>
              <a:rPr lang="en-US" dirty="0">
                <a:solidFill>
                  <a:schemeClr val="bg2">
                    <a:lumMod val="25000"/>
                  </a:schemeClr>
                </a:solidFill>
              </a:rPr>
              <a:t>MacroF1 is the strongest indicator of downstream CLIR performance </a:t>
            </a:r>
            <a:br>
              <a:rPr lang="en-US" dirty="0">
                <a:solidFill>
                  <a:schemeClr val="bg2">
                    <a:lumMod val="25000"/>
                  </a:schemeClr>
                </a:solidFill>
              </a:rPr>
            </a:br>
            <a:r>
              <a:rPr lang="en-US" sz="1950" dirty="0"/>
              <a:t>e.g., </a:t>
            </a:r>
            <a:r>
              <a:rPr lang="en-US" sz="1950" dirty="0" err="1"/>
              <a:t>mAQWV</a:t>
            </a:r>
            <a:r>
              <a:rPr lang="en-US" sz="1950" dirty="0"/>
              <a:t> in MATERIAL ANALYSIS sets</a:t>
            </a:r>
          </a:p>
          <a:p>
            <a:r>
              <a:rPr lang="en-US" dirty="0">
                <a:solidFill>
                  <a:schemeClr val="bg2">
                    <a:lumMod val="25000"/>
                  </a:schemeClr>
                </a:solidFill>
              </a:rPr>
              <a:t>Macro-averaged ASR evaluation metric?</a:t>
            </a:r>
          </a:p>
          <a:p>
            <a:pPr marL="342889" lvl="1" indent="0">
              <a:buNone/>
            </a:pPr>
            <a:r>
              <a:rPr lang="en-US" dirty="0">
                <a:solidFill>
                  <a:schemeClr val="bg2">
                    <a:lumMod val="25000"/>
                  </a:schemeClr>
                </a:solidFill>
              </a:rPr>
              <a:t>WER, like BLEU, also treats each token equally instead of each type equally</a:t>
            </a:r>
          </a:p>
        </p:txBody>
      </p:sp>
      <p:graphicFrame>
        <p:nvGraphicFramePr>
          <p:cNvPr id="10" name="Content Placeholder 3">
            <a:extLst>
              <a:ext uri="{FF2B5EF4-FFF2-40B4-BE49-F238E27FC236}">
                <a16:creationId xmlns:a16="http://schemas.microsoft.com/office/drawing/2014/main" id="{443A6EC7-F2D0-D345-AB5A-710BAFAB3BCD}"/>
              </a:ext>
            </a:extLst>
          </p:cNvPr>
          <p:cNvGraphicFramePr>
            <a:graphicFrameLocks/>
          </p:cNvGraphicFramePr>
          <p:nvPr>
            <p:extLst>
              <p:ext uri="{D42A27DB-BD31-4B8C-83A1-F6EECF244321}">
                <p14:modId xmlns:p14="http://schemas.microsoft.com/office/powerpoint/2010/main" val="621831164"/>
              </p:ext>
            </p:extLst>
          </p:nvPr>
        </p:nvGraphicFramePr>
        <p:xfrm>
          <a:off x="4572003" y="835005"/>
          <a:ext cx="4447307" cy="371168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910B2342-BF06-B547-BF41-6D2B61F03DB3}"/>
              </a:ext>
            </a:extLst>
          </p:cNvPr>
          <p:cNvSpPr txBox="1"/>
          <p:nvPr/>
        </p:nvSpPr>
        <p:spPr>
          <a:xfrm>
            <a:off x="5543550" y="4546684"/>
            <a:ext cx="3265702" cy="507831"/>
          </a:xfrm>
          <a:prstGeom prst="rect">
            <a:avLst/>
          </a:prstGeom>
          <a:noFill/>
        </p:spPr>
        <p:txBody>
          <a:bodyPr wrap="none" rtlCol="0">
            <a:spAutoFit/>
          </a:bodyPr>
          <a:lstStyle/>
          <a:p>
            <a:r>
              <a:rPr lang="en-US" sz="1350" i="1" dirty="0">
                <a:solidFill>
                  <a:schemeClr val="tx1">
                    <a:lumMod val="50000"/>
                    <a:lumOff val="50000"/>
                  </a:schemeClr>
                </a:solidFill>
                <a:latin typeface="Garamond" panose="02020404030301010803" pitchFamily="18" charset="0"/>
              </a:rPr>
              <a:t>MT test set : ANALYSIS</a:t>
            </a:r>
            <a:br>
              <a:rPr lang="en-US" sz="1350" i="1" dirty="0">
                <a:solidFill>
                  <a:schemeClr val="tx1">
                    <a:lumMod val="50000"/>
                    <a:lumOff val="50000"/>
                  </a:schemeClr>
                </a:solidFill>
                <a:latin typeface="Garamond" panose="02020404030301010803" pitchFamily="18" charset="0"/>
              </a:rPr>
            </a:br>
            <a:r>
              <a:rPr lang="en-US" sz="1350" i="1" dirty="0">
                <a:solidFill>
                  <a:schemeClr val="tx1">
                    <a:lumMod val="50000"/>
                    <a:lumOff val="50000"/>
                  </a:schemeClr>
                </a:solidFill>
                <a:latin typeface="Garamond" panose="02020404030301010803" pitchFamily="18" charset="0"/>
              </a:rPr>
              <a:t>CLIR test set: QUERY1 on DEV+ANALYSIS</a:t>
            </a:r>
          </a:p>
        </p:txBody>
      </p:sp>
      <p:sp>
        <p:nvSpPr>
          <p:cNvPr id="5" name="Footer Placeholder 4">
            <a:extLst>
              <a:ext uri="{FF2B5EF4-FFF2-40B4-BE49-F238E27FC236}">
                <a16:creationId xmlns:a16="http://schemas.microsoft.com/office/drawing/2014/main" id="{25231CAC-D1E3-7541-AAF5-0CA25E41C290}"/>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848B9496-647C-6540-90A7-E70DBC41450F}"/>
              </a:ext>
            </a:extLst>
          </p:cNvPr>
          <p:cNvSpPr>
            <a:spLocks noGrp="1"/>
          </p:cNvSpPr>
          <p:nvPr>
            <p:ph type="sldNum" sz="quarter" idx="12"/>
          </p:nvPr>
        </p:nvSpPr>
        <p:spPr/>
        <p:txBody>
          <a:bodyPr/>
          <a:lstStyle/>
          <a:p>
            <a:fld id="{94484A00-4F00-BC41-AC64-A612D22D8354}" type="slidenum">
              <a:rPr lang="en-US" smtClean="0"/>
              <a:t>39</a:t>
            </a:fld>
            <a:endParaRPr lang="en-US"/>
          </a:p>
        </p:txBody>
      </p:sp>
    </p:spTree>
    <p:extLst>
      <p:ext uri="{BB962C8B-B14F-4D97-AF65-F5344CB8AC3E}">
        <p14:creationId xmlns:p14="http://schemas.microsoft.com/office/powerpoint/2010/main" val="296259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2" presetClass="entr" presetSubtype="8" fill="hold" grpId="0" nodeType="withEffect">
                                  <p:stCondLst>
                                    <p:cond delay="0"/>
                                  </p:stCondLst>
                                  <p:childTnLst>
                                    <p:set>
                                      <p:cBhvr>
                                        <p:cTn id="26" dur="1" fill="hold">
                                          <p:stCondLst>
                                            <p:cond delay="0"/>
                                          </p:stCondLst>
                                        </p:cTn>
                                        <p:tgtEl>
                                          <p:spTgt spid="10">
                                            <p:graphicEl>
                                              <a:chart seriesIdx="-4" categoryIdx="0" bldStep="category"/>
                                            </p:graphicEl>
                                          </p:spTgt>
                                        </p:tgtEl>
                                        <p:attrNameLst>
                                          <p:attrName>style.visibility</p:attrName>
                                        </p:attrNameLst>
                                      </p:cBhvr>
                                      <p:to>
                                        <p:strVal val="visible"/>
                                      </p:to>
                                    </p:set>
                                    <p:anim calcmode="lin" valueType="num">
                                      <p:cBhvr additive="base">
                                        <p:cTn id="27" dur="500"/>
                                        <p:tgtEl>
                                          <p:spTgt spid="10">
                                            <p:graphicEl>
                                              <a:chart seriesIdx="-4" categoryIdx="0" bldStep="category"/>
                                            </p:graphicEl>
                                          </p:spTgt>
                                        </p:tgtEl>
                                        <p:attrNameLst>
                                          <p:attrName>ppt_x</p:attrName>
                                        </p:attrNameLst>
                                      </p:cBhvr>
                                      <p:tavLst>
                                        <p:tav tm="0">
                                          <p:val>
                                            <p:strVal val="#ppt_x-#ppt_w*1.125000"/>
                                          </p:val>
                                        </p:tav>
                                        <p:tav tm="100000">
                                          <p:val>
                                            <p:strVal val="#ppt_x"/>
                                          </p:val>
                                        </p:tav>
                                      </p:tavLst>
                                    </p:anim>
                                    <p:animEffect transition="in" filter="wipe(right)">
                                      <p:cBhvr>
                                        <p:cTn id="28" dur="500"/>
                                        <p:tgtEl>
                                          <p:spTgt spid="10">
                                            <p:graphicEl>
                                              <a:chart seriesIdx="-4" categoryIdx="0" bldStep="category"/>
                                            </p:graphicEl>
                                          </p:spTgt>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10">
                                            <p:graphicEl>
                                              <a:chart seriesIdx="-4" categoryIdx="1" bldStep="category"/>
                                            </p:graphicEl>
                                          </p:spTgt>
                                        </p:tgtEl>
                                        <p:attrNameLst>
                                          <p:attrName>style.visibility</p:attrName>
                                        </p:attrNameLst>
                                      </p:cBhvr>
                                      <p:to>
                                        <p:strVal val="visible"/>
                                      </p:to>
                                    </p:set>
                                    <p:anim calcmode="lin" valueType="num">
                                      <p:cBhvr additive="base">
                                        <p:cTn id="31" dur="500"/>
                                        <p:tgtEl>
                                          <p:spTgt spid="10">
                                            <p:graphicEl>
                                              <a:chart seriesIdx="-4" categoryIdx="1" bldStep="category"/>
                                            </p:graphicEl>
                                          </p:spTgt>
                                        </p:tgtEl>
                                        <p:attrNameLst>
                                          <p:attrName>ppt_x</p:attrName>
                                        </p:attrNameLst>
                                      </p:cBhvr>
                                      <p:tavLst>
                                        <p:tav tm="0">
                                          <p:val>
                                            <p:strVal val="#ppt_x-#ppt_w*1.125000"/>
                                          </p:val>
                                        </p:tav>
                                        <p:tav tm="100000">
                                          <p:val>
                                            <p:strVal val="#ppt_x"/>
                                          </p:val>
                                        </p:tav>
                                      </p:tavLst>
                                    </p:anim>
                                    <p:animEffect transition="in" filter="wipe(right)">
                                      <p:cBhvr>
                                        <p:cTn id="32" dur="500"/>
                                        <p:tgtEl>
                                          <p:spTgt spid="10">
                                            <p:graphicEl>
                                              <a:chart seriesIdx="-4" categoryIdx="1" bldStep="category"/>
                                            </p:graphicEl>
                                          </p:spTgt>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0">
                                            <p:graphicEl>
                                              <a:chart seriesIdx="-4" categoryIdx="2" bldStep="category"/>
                                            </p:graphicEl>
                                          </p:spTgt>
                                        </p:tgtEl>
                                        <p:attrNameLst>
                                          <p:attrName>style.visibility</p:attrName>
                                        </p:attrNameLst>
                                      </p:cBhvr>
                                      <p:to>
                                        <p:strVal val="visible"/>
                                      </p:to>
                                    </p:set>
                                    <p:anim calcmode="lin" valueType="num">
                                      <p:cBhvr additive="base">
                                        <p:cTn id="35" dur="500"/>
                                        <p:tgtEl>
                                          <p:spTgt spid="10">
                                            <p:graphicEl>
                                              <a:chart seriesIdx="-4" categoryIdx="2" bldStep="category"/>
                                            </p:graphicEl>
                                          </p:spTgt>
                                        </p:tgtEl>
                                        <p:attrNameLst>
                                          <p:attrName>ppt_x</p:attrName>
                                        </p:attrNameLst>
                                      </p:cBhvr>
                                      <p:tavLst>
                                        <p:tav tm="0">
                                          <p:val>
                                            <p:strVal val="#ppt_x-#ppt_w*1.125000"/>
                                          </p:val>
                                        </p:tav>
                                        <p:tav tm="100000">
                                          <p:val>
                                            <p:strVal val="#ppt_x"/>
                                          </p:val>
                                        </p:tav>
                                      </p:tavLst>
                                    </p:anim>
                                    <p:animEffect transition="in" filter="wipe(right)">
                                      <p:cBhvr>
                                        <p:cTn id="36" dur="500"/>
                                        <p:tgtEl>
                                          <p:spTgt spid="10">
                                            <p:graphicEl>
                                              <a:chart seriesIdx="-4" categoryIdx="2" bldStep="category"/>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category"/>
        </p:bldSub>
      </p:bldGraphic>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47B15D1-268C-124C-BA4B-8284CF7BC64E}"/>
              </a:ext>
            </a:extLst>
          </p:cNvPr>
          <p:cNvSpPr>
            <a:spLocks noGrp="1"/>
          </p:cNvSpPr>
          <p:nvPr>
            <p:ph type="ftr" sz="quarter" idx="15"/>
          </p:nvPr>
        </p:nvSpPr>
        <p:spPr/>
        <p:txBody>
          <a:bodyPr/>
          <a:lstStyle/>
          <a:p>
            <a:r>
              <a:rPr lang="en-US" dirty="0"/>
              <a:t>TG's Dissertation Proposal</a:t>
            </a:r>
          </a:p>
        </p:txBody>
      </p:sp>
      <p:sp>
        <p:nvSpPr>
          <p:cNvPr id="2" name="Title 1">
            <a:extLst>
              <a:ext uri="{FF2B5EF4-FFF2-40B4-BE49-F238E27FC236}">
                <a16:creationId xmlns:a16="http://schemas.microsoft.com/office/drawing/2014/main" id="{E86A5E0B-1280-0E46-A00B-E9591E0A5C1F}"/>
              </a:ext>
            </a:extLst>
          </p:cNvPr>
          <p:cNvSpPr>
            <a:spLocks noGrp="1"/>
          </p:cNvSpPr>
          <p:nvPr>
            <p:ph type="title"/>
          </p:nvPr>
        </p:nvSpPr>
        <p:spPr>
          <a:xfrm>
            <a:off x="133685" y="137160"/>
            <a:ext cx="2197768" cy="1467052"/>
          </a:xfrm>
        </p:spPr>
        <p:txBody>
          <a:bodyPr anchor="ctr"/>
          <a:lstStyle/>
          <a:p>
            <a:r>
              <a:rPr lang="en-US" sz="2800" dirty="0"/>
              <a:t>Background</a:t>
            </a:r>
          </a:p>
        </p:txBody>
      </p:sp>
      <p:pic>
        <p:nvPicPr>
          <p:cNvPr id="7" name="Picture 6">
            <a:extLst>
              <a:ext uri="{FF2B5EF4-FFF2-40B4-BE49-F238E27FC236}">
                <a16:creationId xmlns:a16="http://schemas.microsoft.com/office/drawing/2014/main" id="{D0F608C4-EE8F-3043-AAFB-B1F3338E8AB1}"/>
              </a:ext>
            </a:extLst>
          </p:cNvPr>
          <p:cNvPicPr>
            <a:picLocks/>
          </p:cNvPicPr>
          <p:nvPr/>
        </p:nvPicPr>
        <p:blipFill>
          <a:blip r:embed="rId3"/>
          <a:stretch>
            <a:fillRect/>
          </a:stretch>
        </p:blipFill>
        <p:spPr>
          <a:xfrm>
            <a:off x="273473" y="1963339"/>
            <a:ext cx="4160520" cy="3108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74F6150-B293-1D4E-932A-AF0716E25941}"/>
              </a:ext>
            </a:extLst>
          </p:cNvPr>
          <p:cNvPicPr>
            <a:picLocks/>
          </p:cNvPicPr>
          <p:nvPr/>
        </p:nvPicPr>
        <p:blipFill>
          <a:blip r:embed="rId4"/>
          <a:stretch>
            <a:fillRect/>
          </a:stretch>
        </p:blipFill>
        <p:spPr>
          <a:xfrm>
            <a:off x="4671839" y="1963339"/>
            <a:ext cx="4160520" cy="3108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ontent Placeholder 2">
            <a:extLst>
              <a:ext uri="{FF2B5EF4-FFF2-40B4-BE49-F238E27FC236}">
                <a16:creationId xmlns:a16="http://schemas.microsoft.com/office/drawing/2014/main" id="{22809C26-2E86-DA41-A11F-2C021FAB3A8E}"/>
              </a:ext>
            </a:extLst>
          </p:cNvPr>
          <p:cNvSpPr>
            <a:spLocks noGrp="1"/>
          </p:cNvSpPr>
          <p:nvPr>
            <p:ph idx="13"/>
          </p:nvPr>
        </p:nvSpPr>
        <p:spPr>
          <a:xfrm>
            <a:off x="2486526" y="74863"/>
            <a:ext cx="6583680" cy="1972079"/>
          </a:xfrm>
        </p:spPr>
        <p:txBody>
          <a:bodyPr vert="horz" lIns="91440" tIns="45720" rIns="91440" bIns="45720" rtlCol="0" anchor="ctr">
            <a:normAutofit/>
          </a:bodyPr>
          <a:lstStyle/>
          <a:p>
            <a:r>
              <a:rPr lang="en-US" sz="1800" dirty="0">
                <a:solidFill>
                  <a:schemeClr val="tx1"/>
                </a:solidFill>
                <a:latin typeface="Garamond" panose="02020404030301010803" pitchFamily="18" charset="0"/>
                <a:ea typeface="+mn-ea"/>
                <a:cs typeface="+mn-cs"/>
              </a:rPr>
              <a:t>Zipfian distribution of word types </a:t>
            </a:r>
            <a:br>
              <a:rPr lang="en-US" sz="1800" dirty="0">
                <a:solidFill>
                  <a:schemeClr val="tx1"/>
                </a:solidFill>
                <a:latin typeface="Garamond" panose="02020404030301010803" pitchFamily="18" charset="0"/>
                <a:ea typeface="+mn-ea"/>
                <a:cs typeface="+mn-cs"/>
              </a:rPr>
            </a:br>
            <a:r>
              <a:rPr lang="en-US" sz="1800" i="1" dirty="0">
                <a:solidFill>
                  <a:schemeClr val="tx1"/>
                </a:solidFill>
                <a:latin typeface="Garamond" panose="02020404030301010803" pitchFamily="18" charset="0"/>
                <a:ea typeface="+mn-ea"/>
                <a:cs typeface="+mn-cs"/>
              </a:rPr>
              <a:t>head:</a:t>
            </a:r>
            <a:r>
              <a:rPr lang="en-US" sz="1800" dirty="0">
                <a:solidFill>
                  <a:schemeClr val="tx1"/>
                </a:solidFill>
                <a:latin typeface="Garamond" panose="02020404030301010803" pitchFamily="18" charset="0"/>
                <a:ea typeface="+mn-ea"/>
                <a:cs typeface="+mn-cs"/>
              </a:rPr>
              <a:t> a few types have a lot of tokens</a:t>
            </a:r>
            <a:br>
              <a:rPr lang="en-US" sz="1800" dirty="0">
                <a:solidFill>
                  <a:schemeClr val="tx1"/>
                </a:solidFill>
                <a:latin typeface="Garamond" panose="02020404030301010803" pitchFamily="18" charset="0"/>
                <a:ea typeface="+mn-ea"/>
                <a:cs typeface="+mn-cs"/>
              </a:rPr>
            </a:br>
            <a:r>
              <a:rPr lang="en-US" sz="1800" i="1" dirty="0">
                <a:solidFill>
                  <a:schemeClr val="tx1"/>
                </a:solidFill>
                <a:latin typeface="Garamond" panose="02020404030301010803" pitchFamily="18" charset="0"/>
              </a:rPr>
              <a:t>long-tail:</a:t>
            </a:r>
            <a:r>
              <a:rPr lang="en-US" sz="1800" dirty="0">
                <a:solidFill>
                  <a:schemeClr val="tx1"/>
                </a:solidFill>
                <a:latin typeface="Garamond" panose="02020404030301010803" pitchFamily="18" charset="0"/>
              </a:rPr>
              <a:t> </a:t>
            </a:r>
            <a:r>
              <a:rPr lang="en-US" sz="1800" dirty="0">
                <a:solidFill>
                  <a:schemeClr val="tx1"/>
                </a:solidFill>
                <a:latin typeface="Garamond" panose="02020404030301010803" pitchFamily="18" charset="0"/>
                <a:ea typeface="+mn-ea"/>
                <a:cs typeface="+mn-cs"/>
              </a:rPr>
              <a:t>a lot of types have only a few tokens each</a:t>
            </a:r>
          </a:p>
          <a:p>
            <a:r>
              <a:rPr lang="en-US" sz="1800" dirty="0">
                <a:solidFill>
                  <a:schemeClr val="tx1"/>
                </a:solidFill>
                <a:latin typeface="Garamond" panose="02020404030301010803" pitchFamily="18" charset="0"/>
                <a:ea typeface="+mn-ea"/>
                <a:cs typeface="+mn-cs"/>
              </a:rPr>
              <a:t>Learning the distribution head gets us an initial working prototype</a:t>
            </a:r>
          </a:p>
          <a:p>
            <a:pPr lvl="1"/>
            <a:r>
              <a:rPr lang="en-US" sz="1800" dirty="0">
                <a:solidFill>
                  <a:schemeClr val="tx1"/>
                </a:solidFill>
                <a:latin typeface="Garamond" panose="02020404030301010803" pitchFamily="18" charset="0"/>
                <a:ea typeface="+mn-ea"/>
                <a:cs typeface="+mn-cs"/>
              </a:rPr>
              <a:t>Machine learning is very promising at this stage</a:t>
            </a:r>
          </a:p>
        </p:txBody>
      </p:sp>
      <p:sp>
        <p:nvSpPr>
          <p:cNvPr id="10" name="Slide Number Placeholder 9">
            <a:extLst>
              <a:ext uri="{FF2B5EF4-FFF2-40B4-BE49-F238E27FC236}">
                <a16:creationId xmlns:a16="http://schemas.microsoft.com/office/drawing/2014/main" id="{7DB6F0D0-00BF-F940-B353-D62759A5CD7B}"/>
              </a:ext>
            </a:extLst>
          </p:cNvPr>
          <p:cNvSpPr>
            <a:spLocks noGrp="1"/>
          </p:cNvSpPr>
          <p:nvPr>
            <p:ph type="sldNum" sz="quarter" idx="16"/>
          </p:nvPr>
        </p:nvSpPr>
        <p:spPr/>
        <p:txBody>
          <a:bodyPr/>
          <a:lstStyle/>
          <a:p>
            <a:fld id="{94484A00-4F00-BC41-AC64-A612D22D8354}" type="slidenum">
              <a:rPr lang="en-US" smtClean="0"/>
              <a:pPr/>
              <a:t>4</a:t>
            </a:fld>
            <a:endParaRPr lang="en-US" dirty="0"/>
          </a:p>
        </p:txBody>
      </p:sp>
    </p:spTree>
    <p:extLst>
      <p:ext uri="{BB962C8B-B14F-4D97-AF65-F5344CB8AC3E}">
        <p14:creationId xmlns:p14="http://schemas.microsoft.com/office/powerpoint/2010/main" val="3502774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3DA199-8364-624B-BD88-18310F658011}"/>
              </a:ext>
            </a:extLst>
          </p:cNvPr>
          <p:cNvSpPr>
            <a:spLocks noGrp="1"/>
          </p:cNvSpPr>
          <p:nvPr>
            <p:ph type="title"/>
          </p:nvPr>
        </p:nvSpPr>
        <p:spPr>
          <a:xfrm>
            <a:off x="914402" y="355183"/>
            <a:ext cx="6934200" cy="479822"/>
          </a:xfrm>
        </p:spPr>
        <p:txBody>
          <a:bodyPr anchor="ctr">
            <a:normAutofit fontScale="90000"/>
          </a:bodyPr>
          <a:lstStyle/>
          <a:p>
            <a:r>
              <a:rPr lang="en-US" dirty="0"/>
              <a:t>MacroF1 for ASR Evaluation</a:t>
            </a:r>
          </a:p>
        </p:txBody>
      </p:sp>
      <p:sp>
        <p:nvSpPr>
          <p:cNvPr id="16" name="Content Placeholder 5">
            <a:extLst>
              <a:ext uri="{FF2B5EF4-FFF2-40B4-BE49-F238E27FC236}">
                <a16:creationId xmlns:a16="http://schemas.microsoft.com/office/drawing/2014/main" id="{DCB0B1D5-33F7-48FE-9478-716C1CF7F0FC}"/>
              </a:ext>
            </a:extLst>
          </p:cNvPr>
          <p:cNvSpPr>
            <a:spLocks noGrp="1"/>
          </p:cNvSpPr>
          <p:nvPr>
            <p:ph sz="half" idx="2"/>
          </p:nvPr>
        </p:nvSpPr>
        <p:spPr>
          <a:xfrm>
            <a:off x="171450" y="1028700"/>
            <a:ext cx="4629150" cy="3500438"/>
          </a:xfrm>
        </p:spPr>
        <p:txBody>
          <a:bodyPr>
            <a:normAutofit fontScale="70000" lnSpcReduction="20000"/>
          </a:bodyPr>
          <a:lstStyle/>
          <a:p>
            <a:r>
              <a:rPr lang="en-US" dirty="0">
                <a:solidFill>
                  <a:schemeClr val="bg2">
                    <a:lumMod val="25000"/>
                  </a:schemeClr>
                </a:solidFill>
              </a:rPr>
              <a:t>Which ASR metric is the best indicator of downstream CLIR task performance?</a:t>
            </a:r>
          </a:p>
          <a:p>
            <a:pPr lvl="1"/>
            <a:r>
              <a:rPr lang="en-US" dirty="0">
                <a:solidFill>
                  <a:schemeClr val="bg2">
                    <a:lumMod val="25000"/>
                  </a:schemeClr>
                </a:solidFill>
              </a:rPr>
              <a:t>Word error rate (WER)</a:t>
            </a:r>
          </a:p>
          <a:p>
            <a:pPr lvl="1"/>
            <a:r>
              <a:rPr lang="en-US" dirty="0">
                <a:solidFill>
                  <a:schemeClr val="bg2">
                    <a:lumMod val="25000"/>
                  </a:schemeClr>
                </a:solidFill>
              </a:rPr>
              <a:t>Match error rare (MER)</a:t>
            </a:r>
          </a:p>
          <a:p>
            <a:pPr lvl="1"/>
            <a:r>
              <a:rPr lang="en-US" dirty="0">
                <a:solidFill>
                  <a:schemeClr val="bg2">
                    <a:lumMod val="25000"/>
                  </a:schemeClr>
                </a:solidFill>
              </a:rPr>
              <a:t>Word information preserved (WIP)</a:t>
            </a:r>
          </a:p>
          <a:p>
            <a:r>
              <a:rPr lang="en-US" dirty="0">
                <a:solidFill>
                  <a:schemeClr val="bg2">
                    <a:lumMod val="25000"/>
                  </a:schemeClr>
                </a:solidFill>
              </a:rPr>
              <a:t>Other metrics: BLEU, MicroF1, MacroF1</a:t>
            </a:r>
          </a:p>
          <a:p>
            <a:r>
              <a:rPr lang="en-US" dirty="0">
                <a:solidFill>
                  <a:schemeClr val="bg2">
                    <a:lumMod val="25000"/>
                  </a:schemeClr>
                </a:solidFill>
              </a:rPr>
              <a:t>Correlation between ASR metrics and AQWV</a:t>
            </a:r>
          </a:p>
          <a:p>
            <a:pPr lvl="1"/>
            <a:r>
              <a:rPr lang="en-US" sz="1650" dirty="0"/>
              <a:t>Using Kendall’s rank coefficient, 𝜏  </a:t>
            </a:r>
          </a:p>
          <a:p>
            <a:pPr marL="0" indent="0">
              <a:buNone/>
            </a:pPr>
            <a:r>
              <a:rPr lang="en-US" dirty="0">
                <a:solidFill>
                  <a:schemeClr val="bg2">
                    <a:lumMod val="25000"/>
                  </a:schemeClr>
                </a:solidFill>
                <a:sym typeface="Wingdings" pitchFamily="2" charset="2"/>
              </a:rPr>
              <a:t></a:t>
            </a:r>
            <a:r>
              <a:rPr lang="en-US" dirty="0">
                <a:solidFill>
                  <a:schemeClr val="bg2">
                    <a:lumMod val="25000"/>
                  </a:schemeClr>
                </a:solidFill>
              </a:rPr>
              <a:t>MacroF1 is a strong indicator, </a:t>
            </a:r>
            <a:r>
              <a:rPr lang="en-US" sz="1725" dirty="0"/>
              <a:t>on Pashto (2C)</a:t>
            </a:r>
            <a:br>
              <a:rPr lang="en-US" sz="1725" dirty="0"/>
            </a:br>
            <a:r>
              <a:rPr lang="en-US" sz="1725" dirty="0"/>
              <a:t>             </a:t>
            </a:r>
            <a:r>
              <a:rPr lang="en-US" sz="1725" i="1" dirty="0"/>
              <a:t>      (with over 99% confidence)</a:t>
            </a:r>
          </a:p>
          <a:p>
            <a:r>
              <a:rPr lang="en-US" dirty="0">
                <a:solidFill>
                  <a:schemeClr val="bg2">
                    <a:lumMod val="25000"/>
                  </a:schemeClr>
                </a:solidFill>
              </a:rPr>
              <a:t>Other languages?</a:t>
            </a:r>
            <a:br>
              <a:rPr lang="en-US" dirty="0">
                <a:solidFill>
                  <a:schemeClr val="bg2">
                    <a:lumMod val="25000"/>
                  </a:schemeClr>
                </a:solidFill>
              </a:rPr>
            </a:br>
            <a:r>
              <a:rPr lang="en-US" dirty="0">
                <a:solidFill>
                  <a:schemeClr val="bg2">
                    <a:lumMod val="25000"/>
                  </a:schemeClr>
                </a:solidFill>
              </a:rPr>
              <a:t> we don’t have enough datapoints; [WIP]</a:t>
            </a:r>
          </a:p>
        </p:txBody>
      </p:sp>
      <p:graphicFrame>
        <p:nvGraphicFramePr>
          <p:cNvPr id="13" name="Chart 12">
            <a:extLst>
              <a:ext uri="{FF2B5EF4-FFF2-40B4-BE49-F238E27FC236}">
                <a16:creationId xmlns:a16="http://schemas.microsoft.com/office/drawing/2014/main" id="{14B65544-DC27-0F42-851D-5732A2B23FF1}"/>
              </a:ext>
            </a:extLst>
          </p:cNvPr>
          <p:cNvGraphicFramePr>
            <a:graphicFrameLocks/>
          </p:cNvGraphicFramePr>
          <p:nvPr>
            <p:extLst>
              <p:ext uri="{D42A27DB-BD31-4B8C-83A1-F6EECF244321}">
                <p14:modId xmlns:p14="http://schemas.microsoft.com/office/powerpoint/2010/main" val="499745916"/>
              </p:ext>
            </p:extLst>
          </p:nvPr>
        </p:nvGraphicFramePr>
        <p:xfrm>
          <a:off x="4793742" y="1185865"/>
          <a:ext cx="4286250" cy="3343276"/>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66066ECB-48F8-C24F-923C-B248F0A92E16}"/>
              </a:ext>
            </a:extLst>
          </p:cNvPr>
          <p:cNvSpPr>
            <a:spLocks noGrp="1"/>
          </p:cNvSpPr>
          <p:nvPr>
            <p:ph type="ftr" sz="quarter" idx="11"/>
          </p:nvPr>
        </p:nvSpPr>
        <p:spPr/>
        <p:txBody>
          <a:bodyPr/>
          <a:lstStyle/>
          <a:p>
            <a:r>
              <a:rPr lang="en-US"/>
              <a:t>TG's Dissertation Proposal</a:t>
            </a:r>
          </a:p>
        </p:txBody>
      </p:sp>
      <p:sp>
        <p:nvSpPr>
          <p:cNvPr id="6" name="Slide Number Placeholder 5">
            <a:extLst>
              <a:ext uri="{FF2B5EF4-FFF2-40B4-BE49-F238E27FC236}">
                <a16:creationId xmlns:a16="http://schemas.microsoft.com/office/drawing/2014/main" id="{B2E7CA0F-1D9C-A145-87E3-6439AAFB50E7}"/>
              </a:ext>
            </a:extLst>
          </p:cNvPr>
          <p:cNvSpPr>
            <a:spLocks noGrp="1"/>
          </p:cNvSpPr>
          <p:nvPr>
            <p:ph type="sldNum" sz="quarter" idx="12"/>
          </p:nvPr>
        </p:nvSpPr>
        <p:spPr/>
        <p:txBody>
          <a:bodyPr/>
          <a:lstStyle/>
          <a:p>
            <a:fld id="{94484A00-4F00-BC41-AC64-A612D22D8354}" type="slidenum">
              <a:rPr lang="en-US" smtClean="0"/>
              <a:t>40</a:t>
            </a:fld>
            <a:endParaRPr lang="en-US"/>
          </a:p>
        </p:txBody>
      </p:sp>
    </p:spTree>
    <p:extLst>
      <p:ext uri="{BB962C8B-B14F-4D97-AF65-F5344CB8AC3E}">
        <p14:creationId xmlns:p14="http://schemas.microsoft.com/office/powerpoint/2010/main" val="285944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graphicEl>
                                              <a:chart seriesIdx="-3" categoryIdx="-3" bldStep="gridLegen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graphicEl>
                                              <a:chart seriesIdx="-4" categoryIdx="0" bldStep="category"/>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graphicEl>
                                              <a:chart seriesIdx="-4" categoryIdx="1" bldStep="category"/>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graphicEl>
                                              <a:chart seriesIdx="-4" categoryIdx="2" bldStep="category"/>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graphicEl>
                                              <a:chart seriesIdx="-4" categoryIdx="3" bldStep="category"/>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graphicEl>
                                              <a:chart seriesIdx="-4" categoryIdx="4" bldStep="category"/>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graphicEl>
                                              <a:chart seriesIdx="-4" categoryIdx="5" bldStep="category"/>
                                            </p:graphic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Chart bld="category"/>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7A68-3E84-014F-A7FC-EED9CD9FBAD1}"/>
              </a:ext>
            </a:extLst>
          </p:cNvPr>
          <p:cNvSpPr>
            <a:spLocks noGrp="1"/>
          </p:cNvSpPr>
          <p:nvPr>
            <p:ph type="title"/>
          </p:nvPr>
        </p:nvSpPr>
        <p:spPr>
          <a:xfrm>
            <a:off x="628650" y="945621"/>
            <a:ext cx="7886700" cy="1191292"/>
          </a:xfrm>
        </p:spPr>
        <p:txBody>
          <a:bodyPr>
            <a:normAutofit fontScale="90000"/>
          </a:bodyPr>
          <a:lstStyle/>
          <a:p>
            <a:r>
              <a:rPr lang="en-US" dirty="0">
                <a:latin typeface="Garamond" panose="02020404030301010803" pitchFamily="18" charset="0"/>
              </a:rPr>
              <a:t>Difference Between Supervised and </a:t>
            </a:r>
            <a:br>
              <a:rPr lang="en-US" dirty="0">
                <a:latin typeface="Garamond" panose="02020404030301010803" pitchFamily="18" charset="0"/>
              </a:rPr>
            </a:br>
            <a:r>
              <a:rPr lang="en-US" dirty="0">
                <a:latin typeface="Garamond" panose="02020404030301010803" pitchFamily="18" charset="0"/>
              </a:rPr>
              <a:t>Unsupervised NMT Performance</a:t>
            </a:r>
            <a:br>
              <a:rPr lang="en-US" dirty="0">
                <a:latin typeface="Garamond" panose="02020404030301010803" pitchFamily="18" charset="0"/>
              </a:rPr>
            </a:br>
            <a:r>
              <a:rPr lang="en-US" sz="2000" dirty="0">
                <a:solidFill>
                  <a:schemeClr val="tx2"/>
                </a:solidFill>
                <a:latin typeface="Garamond" panose="02020404030301010803" pitchFamily="18" charset="0"/>
              </a:rPr>
              <a:t>(Collaboration with </a:t>
            </a:r>
            <a:r>
              <a:rPr lang="en-US" sz="2000" dirty="0" err="1">
                <a:solidFill>
                  <a:schemeClr val="tx2"/>
                </a:solidFill>
                <a:latin typeface="Garamond" panose="02020404030301010803" pitchFamily="18" charset="0"/>
              </a:rPr>
              <a:t>Weiqiu</a:t>
            </a:r>
            <a:r>
              <a:rPr lang="en-US" sz="2000" dirty="0">
                <a:solidFill>
                  <a:schemeClr val="tx2"/>
                </a:solidFill>
                <a:latin typeface="Garamond" panose="02020404030301010803" pitchFamily="18" charset="0"/>
              </a:rPr>
              <a:t> You)</a:t>
            </a:r>
            <a:endParaRPr lang="en-US" dirty="0">
              <a:solidFill>
                <a:schemeClr val="tx2"/>
              </a:solidFill>
              <a:latin typeface="Garamond" panose="02020404030301010803" pitchFamily="18" charset="0"/>
            </a:endParaRPr>
          </a:p>
        </p:txBody>
      </p:sp>
      <p:sp>
        <p:nvSpPr>
          <p:cNvPr id="3" name="Footer Placeholder 2">
            <a:extLst>
              <a:ext uri="{FF2B5EF4-FFF2-40B4-BE49-F238E27FC236}">
                <a16:creationId xmlns:a16="http://schemas.microsoft.com/office/drawing/2014/main" id="{80403699-9DE3-164A-8D53-981B0CE73D08}"/>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FAD79636-C8CE-D144-82C9-6BD69FFAF136}"/>
              </a:ext>
            </a:extLst>
          </p:cNvPr>
          <p:cNvSpPr>
            <a:spLocks noGrp="1"/>
          </p:cNvSpPr>
          <p:nvPr>
            <p:ph type="sldNum" sz="quarter" idx="16"/>
          </p:nvPr>
        </p:nvSpPr>
        <p:spPr/>
        <p:txBody>
          <a:bodyPr/>
          <a:lstStyle/>
          <a:p>
            <a:fld id="{94484A00-4F00-BC41-AC64-A612D22D8354}" type="slidenum">
              <a:rPr lang="en-US" smtClean="0"/>
              <a:pPr/>
              <a:t>41</a:t>
            </a:fld>
            <a:endParaRPr lang="en-US"/>
          </a:p>
        </p:txBody>
      </p:sp>
    </p:spTree>
    <p:extLst>
      <p:ext uri="{BB962C8B-B14F-4D97-AF65-F5344CB8AC3E}">
        <p14:creationId xmlns:p14="http://schemas.microsoft.com/office/powerpoint/2010/main" val="2614365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E0CE12-A939-4048-81DC-4243BD46445A}"/>
              </a:ext>
            </a:extLst>
          </p:cNvPr>
          <p:cNvSpPr/>
          <p:nvPr/>
        </p:nvSpPr>
        <p:spPr>
          <a:xfrm>
            <a:off x="213691" y="795129"/>
            <a:ext cx="8627166" cy="4348371"/>
          </a:xfrm>
          <a:prstGeom prst="rect">
            <a:avLst/>
          </a:prstGeom>
          <a:solidFill>
            <a:schemeClr val="bg1"/>
          </a:solidFill>
          <a:ln>
            <a:solidFill>
              <a:schemeClr val="bg1">
                <a:lumMod val="8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1FF160D-6AA1-C24E-A4E7-0578BBCB502A}"/>
              </a:ext>
            </a:extLst>
          </p:cNvPr>
          <p:cNvSpPr>
            <a:spLocks noGrp="1"/>
          </p:cNvSpPr>
          <p:nvPr>
            <p:ph type="title"/>
          </p:nvPr>
        </p:nvSpPr>
        <p:spPr>
          <a:xfrm>
            <a:off x="623058" y="139457"/>
            <a:ext cx="7886700" cy="537754"/>
          </a:xfrm>
        </p:spPr>
        <p:txBody>
          <a:bodyPr vert="horz" lIns="91440" tIns="45720" rIns="91440" bIns="45720" rtlCol="0" anchor="t">
            <a:noAutofit/>
          </a:bodyPr>
          <a:lstStyle/>
          <a:p>
            <a:r>
              <a:rPr lang="en-US" dirty="0">
                <a:latin typeface="Garamond" panose="02020404030301010803" pitchFamily="18" charset="0"/>
                <a:cs typeface="Gill Sans"/>
              </a:rPr>
              <a:t>SNMT vs UNMT: BLEU and MacroF1</a:t>
            </a:r>
          </a:p>
        </p:txBody>
      </p:sp>
      <p:graphicFrame>
        <p:nvGraphicFramePr>
          <p:cNvPr id="6" name="Chart 5">
            <a:extLst>
              <a:ext uri="{FF2B5EF4-FFF2-40B4-BE49-F238E27FC236}">
                <a16:creationId xmlns:a16="http://schemas.microsoft.com/office/drawing/2014/main" id="{27E89303-7ED5-5546-9DB0-045AA11916BE}"/>
              </a:ext>
            </a:extLst>
          </p:cNvPr>
          <p:cNvGraphicFramePr>
            <a:graphicFrameLocks/>
          </p:cNvGraphicFramePr>
          <p:nvPr>
            <p:extLst>
              <p:ext uri="{D42A27DB-BD31-4B8C-83A1-F6EECF244321}">
                <p14:modId xmlns:p14="http://schemas.microsoft.com/office/powerpoint/2010/main" val="3717236279"/>
              </p:ext>
            </p:extLst>
          </p:nvPr>
        </p:nvGraphicFramePr>
        <p:xfrm>
          <a:off x="303143" y="904461"/>
          <a:ext cx="8526531" cy="3380057"/>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a:extLst>
              <a:ext uri="{FF2B5EF4-FFF2-40B4-BE49-F238E27FC236}">
                <a16:creationId xmlns:a16="http://schemas.microsoft.com/office/drawing/2014/main" id="{F641B7B1-833B-9C48-BBF8-90999083FDC1}"/>
              </a:ext>
            </a:extLst>
          </p:cNvPr>
          <p:cNvSpPr/>
          <p:nvPr/>
        </p:nvSpPr>
        <p:spPr>
          <a:xfrm>
            <a:off x="106894" y="4293403"/>
            <a:ext cx="8612155" cy="338554"/>
          </a:xfrm>
          <a:prstGeom prst="rect">
            <a:avLst/>
          </a:prstGeom>
        </p:spPr>
        <p:txBody>
          <a:bodyPr wrap="square">
            <a:spAutoFit/>
          </a:bodyPr>
          <a:lstStyle/>
          <a:p>
            <a:pPr algn="ctr" fontAlgn="base"/>
            <a:r>
              <a:rPr lang="en-US" sz="1600" i="1" dirty="0">
                <a:solidFill>
                  <a:schemeClr val="tx2">
                    <a:lumMod val="50000"/>
                  </a:schemeClr>
                </a:solidFill>
                <a:effectLst/>
                <a:latin typeface="Garamond" panose="02020404030301010803" pitchFamily="18" charset="0"/>
                <a:ea typeface="Arial Unicode MS"/>
                <a:cs typeface="Arial Unicode MS"/>
              </a:rPr>
              <a:t>In terms of BLEU, UNMT and SNMT performance is comparable*, </a:t>
            </a:r>
            <a:endParaRPr lang="en-US" sz="1100" dirty="0">
              <a:solidFill>
                <a:schemeClr val="tx2">
                  <a:lumMod val="50000"/>
                </a:schemeClr>
              </a:solidFill>
              <a:effectLst/>
              <a:latin typeface="Garamond" panose="02020404030301010803" pitchFamily="18" charset="0"/>
              <a:ea typeface="Arial Unicode MS"/>
              <a:cs typeface="Arial Unicode MS"/>
            </a:endParaRPr>
          </a:p>
        </p:txBody>
      </p:sp>
      <p:sp>
        <p:nvSpPr>
          <p:cNvPr id="2" name="Footer Placeholder 1">
            <a:extLst>
              <a:ext uri="{FF2B5EF4-FFF2-40B4-BE49-F238E27FC236}">
                <a16:creationId xmlns:a16="http://schemas.microsoft.com/office/drawing/2014/main" id="{6D308CC9-8DD3-A446-B732-80D9A415FBE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C58FEA0-5397-9844-8D40-36F35BB9B22B}"/>
              </a:ext>
            </a:extLst>
          </p:cNvPr>
          <p:cNvSpPr>
            <a:spLocks noGrp="1"/>
          </p:cNvSpPr>
          <p:nvPr>
            <p:ph type="sldNum" sz="quarter" idx="16"/>
          </p:nvPr>
        </p:nvSpPr>
        <p:spPr/>
        <p:txBody>
          <a:bodyPr/>
          <a:lstStyle/>
          <a:p>
            <a:fld id="{94484A00-4F00-BC41-AC64-A612D22D8354}" type="slidenum">
              <a:rPr lang="en-US" smtClean="0"/>
              <a:pPr/>
              <a:t>42</a:t>
            </a:fld>
            <a:endParaRPr lang="en-US" dirty="0"/>
          </a:p>
        </p:txBody>
      </p:sp>
      <p:sp>
        <p:nvSpPr>
          <p:cNvPr id="11" name="TextBox 10">
            <a:extLst>
              <a:ext uri="{FF2B5EF4-FFF2-40B4-BE49-F238E27FC236}">
                <a16:creationId xmlns:a16="http://schemas.microsoft.com/office/drawing/2014/main" id="{23CDF300-A3A0-0544-9DEC-7806CBECCA89}"/>
              </a:ext>
            </a:extLst>
          </p:cNvPr>
          <p:cNvSpPr txBox="1"/>
          <p:nvPr/>
        </p:nvSpPr>
        <p:spPr>
          <a:xfrm>
            <a:off x="382657" y="4519282"/>
            <a:ext cx="8284265" cy="553998"/>
          </a:xfrm>
          <a:prstGeom prst="rect">
            <a:avLst/>
          </a:prstGeom>
          <a:noFill/>
        </p:spPr>
        <p:txBody>
          <a:bodyPr wrap="square">
            <a:spAutoFit/>
          </a:bodyPr>
          <a:lstStyle/>
          <a:p>
            <a:pPr algn="ctr" fontAlgn="base"/>
            <a:r>
              <a:rPr lang="en-US" sz="1800" i="1" dirty="0">
                <a:solidFill>
                  <a:schemeClr val="tx2">
                    <a:lumMod val="50000"/>
                  </a:schemeClr>
                </a:solidFill>
                <a:effectLst/>
                <a:latin typeface="Garamond" panose="02020404030301010803" pitchFamily="18" charset="0"/>
                <a:ea typeface="Arial Unicode MS"/>
                <a:cs typeface="Arial Unicode MS"/>
              </a:rPr>
              <a:t>but MacroF1 shows significant differences between SNMT ​and UNMT</a:t>
            </a:r>
          </a:p>
          <a:p>
            <a:pPr algn="ctr" fontAlgn="base"/>
            <a:r>
              <a:rPr lang="en-US" sz="1200" dirty="0">
                <a:solidFill>
                  <a:schemeClr val="bg2">
                    <a:lumMod val="50000"/>
                  </a:schemeClr>
                </a:solidFill>
                <a:effectLst/>
                <a:latin typeface="Garamond" panose="02020404030301010803" pitchFamily="18" charset="0"/>
                <a:ea typeface="Arial Unicode MS"/>
                <a:cs typeface="Arial Unicode MS"/>
              </a:rPr>
              <a:t>* SNMT systems were chosen to match BLEU scores with UNMT</a:t>
            </a:r>
          </a:p>
        </p:txBody>
      </p:sp>
    </p:spTree>
    <p:custDataLst>
      <p:tags r:id="rId1"/>
    </p:custDataLst>
    <p:extLst>
      <p:ext uri="{BB962C8B-B14F-4D97-AF65-F5344CB8AC3E}">
        <p14:creationId xmlns:p14="http://schemas.microsoft.com/office/powerpoint/2010/main" val="140948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0" categoryIdx="-4" bldStep="series"/>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chart seriesIdx="3" categoryIdx="-4" bldStep="series"/>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308CC9-8DD3-A446-B732-80D9A415FBE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C58FEA0-5397-9844-8D40-36F35BB9B22B}"/>
              </a:ext>
            </a:extLst>
          </p:cNvPr>
          <p:cNvSpPr>
            <a:spLocks noGrp="1"/>
          </p:cNvSpPr>
          <p:nvPr>
            <p:ph type="sldNum" sz="quarter" idx="16"/>
          </p:nvPr>
        </p:nvSpPr>
        <p:spPr/>
        <p:txBody>
          <a:bodyPr/>
          <a:lstStyle/>
          <a:p>
            <a:fld id="{94484A00-4F00-BC41-AC64-A612D22D8354}" type="slidenum">
              <a:rPr lang="en-US" smtClean="0"/>
              <a:pPr/>
              <a:t>43</a:t>
            </a:fld>
            <a:endParaRPr lang="en-US" dirty="0"/>
          </a:p>
        </p:txBody>
      </p:sp>
      <p:pic>
        <p:nvPicPr>
          <p:cNvPr id="19" name="Picture 18">
            <a:extLst>
              <a:ext uri="{FF2B5EF4-FFF2-40B4-BE49-F238E27FC236}">
                <a16:creationId xmlns:a16="http://schemas.microsoft.com/office/drawing/2014/main" id="{06462C8F-E3A8-5241-B33C-D14665AE1AD8}"/>
              </a:ext>
            </a:extLst>
          </p:cNvPr>
          <p:cNvPicPr>
            <a:picLocks noChangeAspect="1"/>
          </p:cNvPicPr>
          <p:nvPr/>
        </p:nvPicPr>
        <p:blipFill rotWithShape="1">
          <a:blip r:embed="rId4"/>
          <a:srcRect l="3639" t="3888" r="7935" b="1881"/>
          <a:stretch/>
        </p:blipFill>
        <p:spPr>
          <a:xfrm>
            <a:off x="4532242" y="878633"/>
            <a:ext cx="4337157" cy="2773101"/>
          </a:xfrm>
          <a:prstGeom prst="rect">
            <a:avLst/>
          </a:prstGeom>
          <a:effectLst>
            <a:glow rad="139700">
              <a:schemeClr val="accent3">
                <a:satMod val="175000"/>
                <a:alpha val="40000"/>
              </a:schemeClr>
            </a:glow>
          </a:effectLst>
        </p:spPr>
      </p:pic>
      <p:sp>
        <p:nvSpPr>
          <p:cNvPr id="22" name="TextBox 21">
            <a:extLst>
              <a:ext uri="{FF2B5EF4-FFF2-40B4-BE49-F238E27FC236}">
                <a16:creationId xmlns:a16="http://schemas.microsoft.com/office/drawing/2014/main" id="{832E094A-7B5A-A944-B299-730851963457}"/>
              </a:ext>
            </a:extLst>
          </p:cNvPr>
          <p:cNvSpPr txBox="1"/>
          <p:nvPr/>
        </p:nvSpPr>
        <p:spPr>
          <a:xfrm>
            <a:off x="690770" y="133991"/>
            <a:ext cx="7888784" cy="461665"/>
          </a:xfrm>
          <a:prstGeom prst="rect">
            <a:avLst/>
          </a:prstGeom>
          <a:noFill/>
        </p:spPr>
        <p:txBody>
          <a:bodyPr wrap="square" rtlCol="0">
            <a:spAutoFit/>
          </a:bodyPr>
          <a:lstStyle/>
          <a:p>
            <a:pPr algn="ctr"/>
            <a:r>
              <a:rPr lang="en-US" sz="2400" dirty="0">
                <a:solidFill>
                  <a:srgbClr val="9D1535"/>
                </a:solidFill>
                <a:latin typeface="Garamond" panose="02020404030301010803" pitchFamily="18" charset="0"/>
              </a:rPr>
              <a:t>MacroF1 Difference Between SNMT and UNMT</a:t>
            </a:r>
          </a:p>
        </p:txBody>
      </p:sp>
      <p:sp>
        <p:nvSpPr>
          <p:cNvPr id="23" name="Rounded Rectangular Callout 22">
            <a:extLst>
              <a:ext uri="{FF2B5EF4-FFF2-40B4-BE49-F238E27FC236}">
                <a16:creationId xmlns:a16="http://schemas.microsoft.com/office/drawing/2014/main" id="{AF45A54B-2819-5E4F-A625-EC162A74F190}"/>
              </a:ext>
            </a:extLst>
          </p:cNvPr>
          <p:cNvSpPr/>
          <p:nvPr/>
        </p:nvSpPr>
        <p:spPr>
          <a:xfrm>
            <a:off x="5555570" y="1855569"/>
            <a:ext cx="1011803" cy="287969"/>
          </a:xfrm>
          <a:prstGeom prst="wedgeRoundRectCallout">
            <a:avLst>
              <a:gd name="adj1" fmla="val -40036"/>
              <a:gd name="adj2" fmla="val 103918"/>
              <a:gd name="adj3" fmla="val 16667"/>
            </a:avLst>
          </a:prstGeom>
          <a:solidFill>
            <a:schemeClr val="accent2"/>
          </a:solidFill>
          <a:ln>
            <a:solidFill>
              <a:schemeClr val="accent2">
                <a:lumMod val="5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t>UNMT &gt; SNMT</a:t>
            </a:r>
          </a:p>
        </p:txBody>
      </p:sp>
      <p:sp>
        <p:nvSpPr>
          <p:cNvPr id="49" name="Rounded Rectangular Callout 48">
            <a:extLst>
              <a:ext uri="{FF2B5EF4-FFF2-40B4-BE49-F238E27FC236}">
                <a16:creationId xmlns:a16="http://schemas.microsoft.com/office/drawing/2014/main" id="{AAACD73F-79DE-3D4E-9A39-308DAE089C10}"/>
              </a:ext>
            </a:extLst>
          </p:cNvPr>
          <p:cNvSpPr/>
          <p:nvPr/>
        </p:nvSpPr>
        <p:spPr>
          <a:xfrm>
            <a:off x="7453450" y="1880428"/>
            <a:ext cx="1086346" cy="381714"/>
          </a:xfrm>
          <a:prstGeom prst="wedgeRoundRectCallout">
            <a:avLst>
              <a:gd name="adj1" fmla="val -34325"/>
              <a:gd name="adj2" fmla="val 103372"/>
              <a:gd name="adj3" fmla="val 16667"/>
            </a:avLst>
          </a:prstGeom>
          <a:solidFill>
            <a:schemeClr val="accent1"/>
          </a:solidFill>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t>SNMT &gt; UNMT</a:t>
            </a:r>
          </a:p>
        </p:txBody>
      </p:sp>
      <p:sp>
        <p:nvSpPr>
          <p:cNvPr id="24" name="TextBox 23">
            <a:extLst>
              <a:ext uri="{FF2B5EF4-FFF2-40B4-BE49-F238E27FC236}">
                <a16:creationId xmlns:a16="http://schemas.microsoft.com/office/drawing/2014/main" id="{3E911073-3A3F-624A-8F64-F7B018347A2E}"/>
              </a:ext>
            </a:extLst>
          </p:cNvPr>
          <p:cNvSpPr txBox="1"/>
          <p:nvPr/>
        </p:nvSpPr>
        <p:spPr>
          <a:xfrm>
            <a:off x="332961" y="878633"/>
            <a:ext cx="4199281" cy="3139321"/>
          </a:xfrm>
          <a:prstGeom prst="rect">
            <a:avLst/>
          </a:prstGeom>
          <a:noFill/>
        </p:spPr>
        <p:txBody>
          <a:bodyPr wrap="square" rtlCol="0">
            <a:spAutoFit/>
          </a:bodyPr>
          <a:lstStyle/>
          <a:p>
            <a:pPr marL="228600" indent="-228600">
              <a:buFont typeface="+mj-lt"/>
              <a:buAutoNum type="arabicPeriod"/>
            </a:pPr>
            <a:r>
              <a:rPr lang="en-US" dirty="0">
                <a:latin typeface="Garamond" panose="02020404030301010803" pitchFamily="18" charset="0"/>
              </a:rPr>
              <a:t>UNMT has better performance on frequent types, but SNMT outperforms on rare types </a:t>
            </a:r>
            <a:br>
              <a:rPr lang="en-US" dirty="0">
                <a:latin typeface="Garamond" panose="02020404030301010803" pitchFamily="18" charset="0"/>
              </a:rPr>
            </a:br>
            <a:r>
              <a:rPr lang="en-US" dirty="0">
                <a:latin typeface="Garamond" panose="02020404030301010803" pitchFamily="18" charset="0"/>
              </a:rPr>
              <a:t>⇨ Approximately same BLEU </a:t>
            </a:r>
            <a:br>
              <a:rPr lang="en-US" dirty="0">
                <a:latin typeface="Garamond" panose="02020404030301010803" pitchFamily="18" charset="0"/>
              </a:rPr>
            </a:br>
            <a:r>
              <a:rPr lang="en-US" dirty="0">
                <a:latin typeface="Garamond" panose="02020404030301010803" pitchFamily="18" charset="0"/>
              </a:rPr>
              <a:t>    but a huge difference in MacroF1</a:t>
            </a:r>
            <a:br>
              <a:rPr lang="en-US" dirty="0">
                <a:latin typeface="Garamond" panose="02020404030301010803" pitchFamily="18" charset="0"/>
              </a:rPr>
            </a:br>
            <a:endParaRPr lang="en-US" dirty="0">
              <a:latin typeface="Garamond" panose="02020404030301010803" pitchFamily="18" charset="0"/>
            </a:endParaRPr>
          </a:p>
          <a:p>
            <a:pPr marL="228600" indent="-228600">
              <a:buFont typeface="+mj-lt"/>
              <a:buAutoNum type="arabicPeriod"/>
            </a:pPr>
            <a:r>
              <a:rPr lang="en-US" dirty="0">
                <a:latin typeface="Garamond" panose="02020404030301010803" pitchFamily="18" charset="0"/>
              </a:rPr>
              <a:t>Content types have significantly lower F1 score than </a:t>
            </a:r>
            <a:r>
              <a:rPr lang="en-US" dirty="0" err="1">
                <a:latin typeface="Garamond" panose="02020404030301010803" pitchFamily="18" charset="0"/>
              </a:rPr>
              <a:t>stopwords</a:t>
            </a:r>
            <a:r>
              <a:rPr lang="en-US" dirty="0">
                <a:latin typeface="Garamond" panose="02020404030301010803" pitchFamily="18" charset="0"/>
              </a:rPr>
              <a:t> such as </a:t>
            </a:r>
            <a:r>
              <a:rPr lang="en-US" i="1" dirty="0">
                <a:latin typeface="Garamond" panose="02020404030301010803" pitchFamily="18" charset="0"/>
              </a:rPr>
              <a:t>‘the’. </a:t>
            </a:r>
            <a:br>
              <a:rPr lang="en-US" i="1" dirty="0">
                <a:latin typeface="Garamond" panose="02020404030301010803" pitchFamily="18" charset="0"/>
              </a:rPr>
            </a:br>
            <a:endParaRPr lang="en-US" dirty="0">
              <a:latin typeface="Garamond" panose="02020404030301010803" pitchFamily="18" charset="0"/>
            </a:endParaRPr>
          </a:p>
          <a:p>
            <a:pPr marL="228600" indent="-228600">
              <a:buFont typeface="+mj-lt"/>
              <a:buAutoNum type="arabicPeriod"/>
            </a:pPr>
            <a:r>
              <a:rPr lang="en-US" dirty="0">
                <a:latin typeface="Garamond" panose="02020404030301010803" pitchFamily="18" charset="0"/>
              </a:rPr>
              <a:t>Other metrics do-not offer this level of breakdown. Try: BLEU, CHRF, BLEURT</a:t>
            </a:r>
          </a:p>
        </p:txBody>
      </p:sp>
    </p:spTree>
    <p:custDataLst>
      <p:tags r:id="rId1"/>
    </p:custDataLst>
    <p:extLst>
      <p:ext uri="{BB962C8B-B14F-4D97-AF65-F5344CB8AC3E}">
        <p14:creationId xmlns:p14="http://schemas.microsoft.com/office/powerpoint/2010/main" val="286301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9"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308CC9-8DD3-A446-B732-80D9A415FBE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C58FEA0-5397-9844-8D40-36F35BB9B22B}"/>
              </a:ext>
            </a:extLst>
          </p:cNvPr>
          <p:cNvSpPr>
            <a:spLocks noGrp="1"/>
          </p:cNvSpPr>
          <p:nvPr>
            <p:ph type="sldNum" sz="quarter" idx="16"/>
          </p:nvPr>
        </p:nvSpPr>
        <p:spPr/>
        <p:txBody>
          <a:bodyPr/>
          <a:lstStyle/>
          <a:p>
            <a:fld id="{94484A00-4F00-BC41-AC64-A612D22D8354}" type="slidenum">
              <a:rPr lang="en-US" smtClean="0"/>
              <a:pPr/>
              <a:t>44</a:t>
            </a:fld>
            <a:endParaRPr lang="en-US" dirty="0"/>
          </a:p>
        </p:txBody>
      </p:sp>
      <p:pic>
        <p:nvPicPr>
          <p:cNvPr id="9" name="Picture 8">
            <a:extLst>
              <a:ext uri="{FF2B5EF4-FFF2-40B4-BE49-F238E27FC236}">
                <a16:creationId xmlns:a16="http://schemas.microsoft.com/office/drawing/2014/main" id="{4C633A6F-CD4B-A441-87C4-E387CEDDA332}"/>
              </a:ext>
            </a:extLst>
          </p:cNvPr>
          <p:cNvPicPr>
            <a:picLocks noChangeAspect="1"/>
          </p:cNvPicPr>
          <p:nvPr/>
        </p:nvPicPr>
        <p:blipFill rotWithShape="1">
          <a:blip r:embed="rId4"/>
          <a:srcRect l="4790" t="4688" r="9377" b="2692"/>
          <a:stretch/>
        </p:blipFill>
        <p:spPr>
          <a:xfrm>
            <a:off x="210315" y="1073450"/>
            <a:ext cx="2834640" cy="1835276"/>
          </a:xfrm>
          <a:prstGeom prst="rect">
            <a:avLst/>
          </a:prstGeom>
          <a:effectLst>
            <a:glow rad="127000">
              <a:schemeClr val="accent3">
                <a:satMod val="175000"/>
                <a:alpha val="50000"/>
              </a:schemeClr>
            </a:glow>
          </a:effectLst>
        </p:spPr>
      </p:pic>
      <p:pic>
        <p:nvPicPr>
          <p:cNvPr id="13" name="Picture 12">
            <a:extLst>
              <a:ext uri="{FF2B5EF4-FFF2-40B4-BE49-F238E27FC236}">
                <a16:creationId xmlns:a16="http://schemas.microsoft.com/office/drawing/2014/main" id="{5D47EE16-774B-C840-840F-FDD8EF79D89B}"/>
              </a:ext>
            </a:extLst>
          </p:cNvPr>
          <p:cNvPicPr>
            <a:picLocks noChangeAspect="1"/>
          </p:cNvPicPr>
          <p:nvPr/>
        </p:nvPicPr>
        <p:blipFill rotWithShape="1">
          <a:blip r:embed="rId5"/>
          <a:srcRect l="4082" t="5592" r="8741" b="2447"/>
          <a:stretch/>
        </p:blipFill>
        <p:spPr>
          <a:xfrm>
            <a:off x="210315" y="3208419"/>
            <a:ext cx="2834640" cy="1794065"/>
          </a:xfrm>
          <a:prstGeom prst="rect">
            <a:avLst/>
          </a:prstGeom>
          <a:effectLst>
            <a:glow rad="127000">
              <a:schemeClr val="accent3">
                <a:satMod val="175000"/>
                <a:alpha val="50000"/>
              </a:schemeClr>
            </a:glow>
          </a:effectLst>
        </p:spPr>
      </p:pic>
      <p:pic>
        <p:nvPicPr>
          <p:cNvPr id="15" name="Picture 14">
            <a:extLst>
              <a:ext uri="{FF2B5EF4-FFF2-40B4-BE49-F238E27FC236}">
                <a16:creationId xmlns:a16="http://schemas.microsoft.com/office/drawing/2014/main" id="{B1D133E3-C6AE-9142-A3F0-6588A49182C3}"/>
              </a:ext>
            </a:extLst>
          </p:cNvPr>
          <p:cNvPicPr>
            <a:picLocks noChangeAspect="1"/>
          </p:cNvPicPr>
          <p:nvPr/>
        </p:nvPicPr>
        <p:blipFill rotWithShape="1">
          <a:blip r:embed="rId6"/>
          <a:srcRect l="5046" t="5140" r="9676" b="3997"/>
          <a:stretch/>
        </p:blipFill>
        <p:spPr>
          <a:xfrm>
            <a:off x="3214117" y="3208420"/>
            <a:ext cx="2834640" cy="1812179"/>
          </a:xfrm>
          <a:prstGeom prst="rect">
            <a:avLst/>
          </a:prstGeom>
          <a:effectLst>
            <a:glow rad="127000">
              <a:schemeClr val="accent3">
                <a:satMod val="175000"/>
                <a:alpha val="50000"/>
              </a:schemeClr>
            </a:glow>
          </a:effectLst>
        </p:spPr>
      </p:pic>
      <p:pic>
        <p:nvPicPr>
          <p:cNvPr id="17" name="Picture 16">
            <a:extLst>
              <a:ext uri="{FF2B5EF4-FFF2-40B4-BE49-F238E27FC236}">
                <a16:creationId xmlns:a16="http://schemas.microsoft.com/office/drawing/2014/main" id="{4BCA1FB3-C189-0248-A1EF-762287940B9B}"/>
              </a:ext>
            </a:extLst>
          </p:cNvPr>
          <p:cNvPicPr>
            <a:picLocks noChangeAspect="1"/>
          </p:cNvPicPr>
          <p:nvPr/>
        </p:nvPicPr>
        <p:blipFill rotWithShape="1">
          <a:blip r:embed="rId7"/>
          <a:srcRect l="3762" t="2769" r="8268" b="5071"/>
          <a:stretch/>
        </p:blipFill>
        <p:spPr>
          <a:xfrm>
            <a:off x="6178161" y="1096308"/>
            <a:ext cx="2834640" cy="1781845"/>
          </a:xfrm>
          <a:prstGeom prst="rect">
            <a:avLst/>
          </a:prstGeom>
          <a:effectLst>
            <a:glow rad="127000">
              <a:schemeClr val="accent3">
                <a:satMod val="175000"/>
                <a:alpha val="50000"/>
              </a:schemeClr>
            </a:glow>
          </a:effectLst>
        </p:spPr>
      </p:pic>
      <p:pic>
        <p:nvPicPr>
          <p:cNvPr id="21" name="Picture 20">
            <a:extLst>
              <a:ext uri="{FF2B5EF4-FFF2-40B4-BE49-F238E27FC236}">
                <a16:creationId xmlns:a16="http://schemas.microsoft.com/office/drawing/2014/main" id="{58D30AA4-1F68-7041-BA1E-0F4C25529E5A}"/>
              </a:ext>
            </a:extLst>
          </p:cNvPr>
          <p:cNvPicPr>
            <a:picLocks noChangeAspect="1"/>
          </p:cNvPicPr>
          <p:nvPr/>
        </p:nvPicPr>
        <p:blipFill rotWithShape="1">
          <a:blip r:embed="rId8"/>
          <a:srcRect l="4939" t="6144" r="9160" b="3861"/>
          <a:stretch/>
        </p:blipFill>
        <p:spPr>
          <a:xfrm>
            <a:off x="6178162" y="3193924"/>
            <a:ext cx="2834640" cy="1781845"/>
          </a:xfrm>
          <a:prstGeom prst="rect">
            <a:avLst/>
          </a:prstGeom>
          <a:effectLst>
            <a:glow rad="127000">
              <a:schemeClr val="accent3">
                <a:satMod val="175000"/>
                <a:alpha val="50000"/>
              </a:schemeClr>
            </a:glow>
          </a:effectLst>
        </p:spPr>
      </p:pic>
      <p:pic>
        <p:nvPicPr>
          <p:cNvPr id="14" name="Picture 13">
            <a:extLst>
              <a:ext uri="{FF2B5EF4-FFF2-40B4-BE49-F238E27FC236}">
                <a16:creationId xmlns:a16="http://schemas.microsoft.com/office/drawing/2014/main" id="{2CAF8B52-769E-0741-8E63-2FA95FF1A1A6}"/>
              </a:ext>
            </a:extLst>
          </p:cNvPr>
          <p:cNvPicPr>
            <a:picLocks noChangeAspect="1"/>
          </p:cNvPicPr>
          <p:nvPr/>
        </p:nvPicPr>
        <p:blipFill rotWithShape="1">
          <a:blip r:embed="rId9"/>
          <a:srcRect l="3639" t="3888" r="7935" b="1881"/>
          <a:stretch/>
        </p:blipFill>
        <p:spPr>
          <a:xfrm>
            <a:off x="3194238" y="1096308"/>
            <a:ext cx="2834640" cy="1812418"/>
          </a:xfrm>
          <a:prstGeom prst="rect">
            <a:avLst/>
          </a:prstGeom>
          <a:effectLst>
            <a:glow rad="127000">
              <a:schemeClr val="accent3">
                <a:satMod val="175000"/>
                <a:alpha val="50000"/>
              </a:schemeClr>
            </a:glow>
          </a:effectLst>
        </p:spPr>
      </p:pic>
      <p:sp>
        <p:nvSpPr>
          <p:cNvPr id="16" name="TextBox 15">
            <a:extLst>
              <a:ext uri="{FF2B5EF4-FFF2-40B4-BE49-F238E27FC236}">
                <a16:creationId xmlns:a16="http://schemas.microsoft.com/office/drawing/2014/main" id="{E812FE67-C245-134A-A9D3-3FBF97D9911B}"/>
              </a:ext>
            </a:extLst>
          </p:cNvPr>
          <p:cNvSpPr txBox="1"/>
          <p:nvPr/>
        </p:nvSpPr>
        <p:spPr>
          <a:xfrm>
            <a:off x="690770" y="133991"/>
            <a:ext cx="7888784" cy="461665"/>
          </a:xfrm>
          <a:prstGeom prst="rect">
            <a:avLst/>
          </a:prstGeom>
          <a:noFill/>
        </p:spPr>
        <p:txBody>
          <a:bodyPr wrap="square" rtlCol="0">
            <a:spAutoFit/>
          </a:bodyPr>
          <a:lstStyle/>
          <a:p>
            <a:pPr algn="ctr"/>
            <a:r>
              <a:rPr lang="en-US" sz="2400" dirty="0">
                <a:solidFill>
                  <a:srgbClr val="9D1535"/>
                </a:solidFill>
                <a:latin typeface="Garamond" panose="02020404030301010803" pitchFamily="18" charset="0"/>
              </a:rPr>
              <a:t>MacroF1 Difference Between SNMT and UNMT</a:t>
            </a:r>
          </a:p>
        </p:txBody>
      </p:sp>
      <p:sp>
        <p:nvSpPr>
          <p:cNvPr id="3" name="TextBox 2">
            <a:extLst>
              <a:ext uri="{FF2B5EF4-FFF2-40B4-BE49-F238E27FC236}">
                <a16:creationId xmlns:a16="http://schemas.microsoft.com/office/drawing/2014/main" id="{9BE731D1-0CA6-CE40-AC9D-D532F81FFA81}"/>
              </a:ext>
            </a:extLst>
          </p:cNvPr>
          <p:cNvSpPr txBox="1"/>
          <p:nvPr/>
        </p:nvSpPr>
        <p:spPr>
          <a:xfrm>
            <a:off x="894522" y="625456"/>
            <a:ext cx="7113742" cy="369332"/>
          </a:xfrm>
          <a:prstGeom prst="rect">
            <a:avLst/>
          </a:prstGeom>
          <a:noFill/>
        </p:spPr>
        <p:txBody>
          <a:bodyPr wrap="none" rtlCol="0">
            <a:spAutoFit/>
          </a:bodyPr>
          <a:lstStyle/>
          <a:p>
            <a:r>
              <a:rPr lang="en-US" dirty="0">
                <a:latin typeface="Garamond" panose="02020404030301010803" pitchFamily="18" charset="0"/>
              </a:rPr>
              <a:t>Similar trend across all languages: SNMT is better than UNMT on rare words</a:t>
            </a:r>
          </a:p>
        </p:txBody>
      </p:sp>
    </p:spTree>
    <p:custDataLst>
      <p:tags r:id="rId1"/>
    </p:custDataLst>
    <p:extLst>
      <p:ext uri="{BB962C8B-B14F-4D97-AF65-F5344CB8AC3E}">
        <p14:creationId xmlns:p14="http://schemas.microsoft.com/office/powerpoint/2010/main" val="1282478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EA02-FBDF-5A41-91E5-C86D4135060E}"/>
              </a:ext>
            </a:extLst>
          </p:cNvPr>
          <p:cNvSpPr>
            <a:spLocks noGrp="1"/>
          </p:cNvSpPr>
          <p:nvPr>
            <p:ph type="title"/>
          </p:nvPr>
        </p:nvSpPr>
        <p:spPr>
          <a:xfrm>
            <a:off x="285749" y="137160"/>
            <a:ext cx="8029697" cy="523460"/>
          </a:xfrm>
        </p:spPr>
        <p:txBody>
          <a:bodyPr/>
          <a:lstStyle/>
          <a:p>
            <a:r>
              <a:rPr lang="en-US" dirty="0">
                <a:latin typeface="Garamond" panose="02020404030301010803" pitchFamily="18" charset="0"/>
              </a:rPr>
              <a:t>Scaling NMT to 500 Languages</a:t>
            </a:r>
          </a:p>
        </p:txBody>
      </p:sp>
      <p:sp>
        <p:nvSpPr>
          <p:cNvPr id="3" name="Content Placeholder 2">
            <a:extLst>
              <a:ext uri="{FF2B5EF4-FFF2-40B4-BE49-F238E27FC236}">
                <a16:creationId xmlns:a16="http://schemas.microsoft.com/office/drawing/2014/main" id="{2FAD193D-06D0-0045-B533-30F8E0D9374C}"/>
              </a:ext>
            </a:extLst>
          </p:cNvPr>
          <p:cNvSpPr>
            <a:spLocks noGrp="1"/>
          </p:cNvSpPr>
          <p:nvPr>
            <p:ph idx="13"/>
          </p:nvPr>
        </p:nvSpPr>
        <p:spPr>
          <a:xfrm>
            <a:off x="285749" y="676656"/>
            <a:ext cx="8709809" cy="4645164"/>
          </a:xfrm>
        </p:spPr>
        <p:txBody>
          <a:bodyPr/>
          <a:lstStyle/>
          <a:p>
            <a:r>
              <a:rPr lang="en-US" dirty="0">
                <a:latin typeface="Garamond" panose="02020404030301010803" pitchFamily="18" charset="0"/>
              </a:rPr>
              <a:t>Data</a:t>
            </a:r>
          </a:p>
          <a:p>
            <a:r>
              <a:rPr lang="en-US" dirty="0">
                <a:latin typeface="Garamond" panose="02020404030301010803" pitchFamily="18" charset="0"/>
              </a:rPr>
              <a:t>Model</a:t>
            </a:r>
          </a:p>
          <a:p>
            <a:r>
              <a:rPr lang="en-US" dirty="0">
                <a:latin typeface="Garamond" panose="02020404030301010803" pitchFamily="18" charset="0"/>
              </a:rPr>
              <a:t>Tools</a:t>
            </a:r>
          </a:p>
          <a:p>
            <a:endParaRPr lang="en-US" dirty="0">
              <a:latin typeface="Garamond" panose="02020404030301010803" pitchFamily="18" charset="0"/>
            </a:endParaRPr>
          </a:p>
        </p:txBody>
      </p:sp>
      <p:sp>
        <p:nvSpPr>
          <p:cNvPr id="4" name="Footer Placeholder 3">
            <a:extLst>
              <a:ext uri="{FF2B5EF4-FFF2-40B4-BE49-F238E27FC236}">
                <a16:creationId xmlns:a16="http://schemas.microsoft.com/office/drawing/2014/main" id="{13049807-CED7-3E4F-827D-05326EC1CF89}"/>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EB856533-1D50-9E46-A172-B652D950CF25}"/>
              </a:ext>
            </a:extLst>
          </p:cNvPr>
          <p:cNvSpPr>
            <a:spLocks noGrp="1"/>
          </p:cNvSpPr>
          <p:nvPr>
            <p:ph type="sldNum" sz="quarter" idx="16"/>
          </p:nvPr>
        </p:nvSpPr>
        <p:spPr/>
        <p:txBody>
          <a:bodyPr/>
          <a:lstStyle/>
          <a:p>
            <a:fld id="{94484A00-4F00-BC41-AC64-A612D22D8354}" type="slidenum">
              <a:rPr lang="en-US" smtClean="0"/>
              <a:pPr/>
              <a:t>45</a:t>
            </a:fld>
            <a:endParaRPr lang="en-US"/>
          </a:p>
        </p:txBody>
      </p:sp>
    </p:spTree>
    <p:extLst>
      <p:ext uri="{BB962C8B-B14F-4D97-AF65-F5344CB8AC3E}">
        <p14:creationId xmlns:p14="http://schemas.microsoft.com/office/powerpoint/2010/main" val="3169621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5D41-47DB-D44F-97BE-5BF262741CEE}"/>
              </a:ext>
            </a:extLst>
          </p:cNvPr>
          <p:cNvSpPr>
            <a:spLocks noGrp="1"/>
          </p:cNvSpPr>
          <p:nvPr>
            <p:ph type="title"/>
          </p:nvPr>
        </p:nvSpPr>
        <p:spPr/>
        <p:txBody>
          <a:bodyPr/>
          <a:lstStyle/>
          <a:p>
            <a:r>
              <a:rPr lang="en-US" dirty="0" err="1"/>
              <a:t>Multiligual</a:t>
            </a:r>
            <a:r>
              <a:rPr lang="en-US" dirty="0"/>
              <a:t> NMT</a:t>
            </a:r>
          </a:p>
        </p:txBody>
      </p:sp>
      <p:sp>
        <p:nvSpPr>
          <p:cNvPr id="3" name="Content Placeholder 2">
            <a:extLst>
              <a:ext uri="{FF2B5EF4-FFF2-40B4-BE49-F238E27FC236}">
                <a16:creationId xmlns:a16="http://schemas.microsoft.com/office/drawing/2014/main" id="{37F17943-1531-CB4C-A32F-28F849CC711E}"/>
              </a:ext>
            </a:extLst>
          </p:cNvPr>
          <p:cNvSpPr>
            <a:spLocks noGrp="1"/>
          </p:cNvSpPr>
          <p:nvPr>
            <p:ph idx="13"/>
          </p:nvPr>
        </p:nvSpPr>
        <p:spPr/>
        <p:txBody>
          <a:bodyPr/>
          <a:lstStyle/>
          <a:p>
            <a:r>
              <a:rPr lang="en-US" dirty="0"/>
              <a:t>There are 7000+ languages on earth</a:t>
            </a:r>
          </a:p>
          <a:p>
            <a:r>
              <a:rPr lang="en-US" dirty="0"/>
              <a:t>Commercial MT support  *checked on Nov 2021</a:t>
            </a:r>
          </a:p>
          <a:p>
            <a:pPr lvl="1"/>
            <a:r>
              <a:rPr lang="en-US" dirty="0"/>
              <a:t>Google Translator: 107-to-107 languages  *</a:t>
            </a:r>
          </a:p>
          <a:p>
            <a:pPr lvl="1"/>
            <a:r>
              <a:rPr lang="en-US" dirty="0"/>
              <a:t>Microsoft Translator: 104-to-104 languages</a:t>
            </a:r>
          </a:p>
          <a:p>
            <a:pPr lvl="1"/>
            <a:r>
              <a:rPr lang="en-US" dirty="0" err="1"/>
              <a:t>DeepL</a:t>
            </a:r>
            <a:r>
              <a:rPr lang="en-US" dirty="0"/>
              <a:t>: 25-to-25 languages</a:t>
            </a:r>
          </a:p>
          <a:p>
            <a:r>
              <a:rPr lang="en-US" dirty="0"/>
              <a:t>All the above are based on proprietary datasets</a:t>
            </a:r>
          </a:p>
          <a:p>
            <a:r>
              <a:rPr lang="en-US" dirty="0" err="1"/>
              <a:t>Researchy</a:t>
            </a:r>
            <a:endParaRPr lang="en-US" dirty="0"/>
          </a:p>
          <a:p>
            <a:pPr lvl="1"/>
            <a:r>
              <a:rPr lang="en-US" dirty="0"/>
              <a:t>Facebook AI’s Translator: 100-to-100 languages</a:t>
            </a:r>
          </a:p>
          <a:p>
            <a:pPr lvl="1"/>
            <a:r>
              <a:rPr lang="en-US" dirty="0"/>
              <a:t>OPUS100: 100-Eng and Eng-t0-100 </a:t>
            </a:r>
          </a:p>
          <a:p>
            <a:pPr lvl="1"/>
            <a:r>
              <a:rPr lang="en-US" dirty="0"/>
              <a:t>Google’s </a:t>
            </a:r>
            <a:br>
              <a:rPr lang="en-US" dirty="0"/>
            </a:br>
            <a:endParaRPr lang="en-US" dirty="0"/>
          </a:p>
          <a:p>
            <a:r>
              <a:rPr lang="en-US" dirty="0"/>
              <a:t>We train 500-to-English model in an open-source way</a:t>
            </a:r>
          </a:p>
          <a:p>
            <a:pPr lvl="1"/>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F06F0737-B2BA-FB40-8EAA-667A1B4594A8}"/>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168C990-9358-4E49-9776-8AA907B36868}"/>
              </a:ext>
            </a:extLst>
          </p:cNvPr>
          <p:cNvSpPr>
            <a:spLocks noGrp="1"/>
          </p:cNvSpPr>
          <p:nvPr>
            <p:ph type="sldNum" sz="quarter" idx="16"/>
          </p:nvPr>
        </p:nvSpPr>
        <p:spPr/>
        <p:txBody>
          <a:bodyPr/>
          <a:lstStyle/>
          <a:p>
            <a:fld id="{94484A00-4F00-BC41-AC64-A612D22D8354}" type="slidenum">
              <a:rPr lang="en-US" smtClean="0"/>
              <a:pPr/>
              <a:t>46</a:t>
            </a:fld>
            <a:endParaRPr lang="en-US"/>
          </a:p>
        </p:txBody>
      </p:sp>
    </p:spTree>
    <p:extLst>
      <p:ext uri="{BB962C8B-B14F-4D97-AF65-F5344CB8AC3E}">
        <p14:creationId xmlns:p14="http://schemas.microsoft.com/office/powerpoint/2010/main" val="662459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C56E-7362-804E-8E35-A851202BC1C8}"/>
              </a:ext>
            </a:extLst>
          </p:cNvPr>
          <p:cNvSpPr>
            <a:spLocks noGrp="1"/>
          </p:cNvSpPr>
          <p:nvPr>
            <p:ph type="title"/>
          </p:nvPr>
        </p:nvSpPr>
        <p:spPr/>
        <p:txBody>
          <a:bodyPr/>
          <a:lstStyle/>
          <a:p>
            <a:r>
              <a:rPr lang="en-US" dirty="0"/>
              <a:t>500 Languages..</a:t>
            </a:r>
          </a:p>
        </p:txBody>
      </p:sp>
      <p:sp>
        <p:nvSpPr>
          <p:cNvPr id="3" name="Content Placeholder 2">
            <a:extLst>
              <a:ext uri="{FF2B5EF4-FFF2-40B4-BE49-F238E27FC236}">
                <a16:creationId xmlns:a16="http://schemas.microsoft.com/office/drawing/2014/main" id="{FA0DADFA-02AD-E44D-8D7E-DB481B823872}"/>
              </a:ext>
            </a:extLst>
          </p:cNvPr>
          <p:cNvSpPr>
            <a:spLocks noGrp="1"/>
          </p:cNvSpPr>
          <p:nvPr>
            <p:ph idx="13"/>
          </p:nvPr>
        </p:nvSpPr>
        <p:spPr/>
        <p:txBody>
          <a:bodyPr>
            <a:normAutofit/>
          </a:bodyPr>
          <a:lstStyle/>
          <a:p>
            <a:r>
              <a:rPr lang="en-US" dirty="0"/>
              <a:t>Where are the datasets?</a:t>
            </a:r>
          </a:p>
          <a:p>
            <a:pPr lvl="1"/>
            <a:r>
              <a:rPr lang="en-US" sz="1800" dirty="0"/>
              <a:t>WMT and </a:t>
            </a:r>
            <a:r>
              <a:rPr lang="en-US" sz="1800" dirty="0" err="1"/>
              <a:t>Statmt.org</a:t>
            </a:r>
            <a:endParaRPr lang="en-US" sz="1800" dirty="0"/>
          </a:p>
          <a:p>
            <a:pPr lvl="1"/>
            <a:r>
              <a:rPr lang="en-US" sz="1800" dirty="0"/>
              <a:t>OPUS</a:t>
            </a:r>
          </a:p>
          <a:p>
            <a:pPr lvl="1"/>
            <a:r>
              <a:rPr lang="en-US" sz="1800" dirty="0"/>
              <a:t>Facebook AI Research</a:t>
            </a:r>
          </a:p>
          <a:p>
            <a:pPr lvl="1"/>
            <a:r>
              <a:rPr lang="en-US" sz="1800" dirty="0" err="1"/>
              <a:t>Paracrawl</a:t>
            </a:r>
            <a:endParaRPr lang="en-US" sz="1800" dirty="0"/>
          </a:p>
          <a:p>
            <a:pPr lvl="1"/>
            <a:r>
              <a:rPr lang="en-US" sz="1800" dirty="0"/>
              <a:t>Bible(s) and </a:t>
            </a:r>
            <a:r>
              <a:rPr lang="en-US" sz="1800" dirty="0" err="1"/>
              <a:t>JW.org</a:t>
            </a:r>
            <a:r>
              <a:rPr lang="en-US" sz="1800" dirty="0"/>
              <a:t> derived datasets</a:t>
            </a:r>
          </a:p>
          <a:p>
            <a:pPr lvl="1"/>
            <a:r>
              <a:rPr lang="en-US" sz="1800" dirty="0"/>
              <a:t>Datasets derived from European and </a:t>
            </a:r>
            <a:r>
              <a:rPr lang="en-US" sz="1800" dirty="0" err="1"/>
              <a:t>Candian</a:t>
            </a:r>
            <a:r>
              <a:rPr lang="en-US" sz="1800" dirty="0"/>
              <a:t> govt. sites</a:t>
            </a:r>
          </a:p>
          <a:p>
            <a:pPr lvl="1"/>
            <a:r>
              <a:rPr lang="en-US" sz="1800" dirty="0"/>
              <a:t>United Nations corpus</a:t>
            </a:r>
          </a:p>
          <a:p>
            <a:pPr lvl="1"/>
            <a:r>
              <a:rPr lang="en-US" sz="1800" dirty="0"/>
              <a:t>Wikipedia titles / Wikimedia …</a:t>
            </a:r>
          </a:p>
          <a:p>
            <a:pPr lvl="1"/>
            <a:r>
              <a:rPr lang="en-US" sz="1800" dirty="0"/>
              <a:t>WAT</a:t>
            </a:r>
          </a:p>
          <a:p>
            <a:pPr lvl="1"/>
            <a:r>
              <a:rPr lang="en-US" sz="1800" dirty="0"/>
              <a:t>IITB, </a:t>
            </a:r>
            <a:r>
              <a:rPr lang="en-US" sz="1800" dirty="0" err="1"/>
              <a:t>JoshuaDecoder</a:t>
            </a:r>
            <a:r>
              <a:rPr lang="en-US" sz="1800" dirty="0"/>
              <a:t>, </a:t>
            </a:r>
          </a:p>
          <a:p>
            <a:pPr lvl="1"/>
            <a:r>
              <a:rPr lang="en-US" sz="1800" dirty="0"/>
              <a:t>…. (anything I could hold my hands on)</a:t>
            </a:r>
          </a:p>
          <a:p>
            <a:r>
              <a:rPr lang="en-US" dirty="0"/>
              <a:t>Created a downloader tool and made it free/open; </a:t>
            </a:r>
            <a:r>
              <a:rPr lang="en-US" dirty="0" err="1"/>
              <a:t>mtdata</a:t>
            </a:r>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68E698CC-589B-0540-AE31-3D6F614F1503}"/>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257B339-101E-9844-A381-26437F13BCC8}"/>
              </a:ext>
            </a:extLst>
          </p:cNvPr>
          <p:cNvSpPr>
            <a:spLocks noGrp="1"/>
          </p:cNvSpPr>
          <p:nvPr>
            <p:ph type="sldNum" sz="quarter" idx="16"/>
          </p:nvPr>
        </p:nvSpPr>
        <p:spPr/>
        <p:txBody>
          <a:bodyPr/>
          <a:lstStyle/>
          <a:p>
            <a:fld id="{94484A00-4F00-BC41-AC64-A612D22D8354}" type="slidenum">
              <a:rPr lang="en-US" smtClean="0"/>
              <a:pPr/>
              <a:t>47</a:t>
            </a:fld>
            <a:endParaRPr lang="en-US"/>
          </a:p>
        </p:txBody>
      </p:sp>
    </p:spTree>
    <p:extLst>
      <p:ext uri="{BB962C8B-B14F-4D97-AF65-F5344CB8AC3E}">
        <p14:creationId xmlns:p14="http://schemas.microsoft.com/office/powerpoint/2010/main" val="3729136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EA02-FBDF-5A41-91E5-C86D4135060E}"/>
              </a:ext>
            </a:extLst>
          </p:cNvPr>
          <p:cNvSpPr>
            <a:spLocks noGrp="1"/>
          </p:cNvSpPr>
          <p:nvPr>
            <p:ph type="title"/>
          </p:nvPr>
        </p:nvSpPr>
        <p:spPr/>
        <p:txBody>
          <a:bodyPr>
            <a:normAutofit fontScale="90000"/>
          </a:bodyPr>
          <a:lstStyle/>
          <a:p>
            <a:r>
              <a:rPr lang="en-US" dirty="0">
                <a:latin typeface="Garamond" panose="02020404030301010803" pitchFamily="18" charset="0"/>
              </a:rPr>
              <a:t>Scaling NMT to 500 Languages</a:t>
            </a:r>
          </a:p>
        </p:txBody>
      </p:sp>
      <p:pic>
        <p:nvPicPr>
          <p:cNvPr id="5" name="Content Placeholder 4">
            <a:extLst>
              <a:ext uri="{FF2B5EF4-FFF2-40B4-BE49-F238E27FC236}">
                <a16:creationId xmlns:a16="http://schemas.microsoft.com/office/drawing/2014/main" id="{5D3C56A0-B1E8-C943-8E8A-4CB657241D6B}"/>
              </a:ext>
            </a:extLst>
          </p:cNvPr>
          <p:cNvPicPr>
            <a:picLocks noGrp="1" noChangeAspect="1"/>
          </p:cNvPicPr>
          <p:nvPr>
            <p:ph idx="13"/>
          </p:nvPr>
        </p:nvPicPr>
        <p:blipFill>
          <a:blip r:embed="rId2"/>
          <a:stretch>
            <a:fillRect/>
          </a:stretch>
        </p:blipFill>
        <p:spPr>
          <a:xfrm>
            <a:off x="148590" y="2210562"/>
            <a:ext cx="8846820" cy="1548194"/>
          </a:xfrm>
        </p:spPr>
      </p:pic>
      <p:pic>
        <p:nvPicPr>
          <p:cNvPr id="7" name="Picture 6">
            <a:extLst>
              <a:ext uri="{FF2B5EF4-FFF2-40B4-BE49-F238E27FC236}">
                <a16:creationId xmlns:a16="http://schemas.microsoft.com/office/drawing/2014/main" id="{23E9EEA1-0B49-2D4B-B644-30237799D778}"/>
              </a:ext>
            </a:extLst>
          </p:cNvPr>
          <p:cNvPicPr>
            <a:picLocks noChangeAspect="1"/>
          </p:cNvPicPr>
          <p:nvPr/>
        </p:nvPicPr>
        <p:blipFill>
          <a:blip r:embed="rId3"/>
          <a:stretch>
            <a:fillRect/>
          </a:stretch>
        </p:blipFill>
        <p:spPr>
          <a:xfrm>
            <a:off x="149226" y="2214095"/>
            <a:ext cx="8845551" cy="1547971"/>
          </a:xfrm>
          <a:prstGeom prst="rect">
            <a:avLst/>
          </a:prstGeom>
        </p:spPr>
      </p:pic>
      <p:pic>
        <p:nvPicPr>
          <p:cNvPr id="9" name="Picture 8">
            <a:extLst>
              <a:ext uri="{FF2B5EF4-FFF2-40B4-BE49-F238E27FC236}">
                <a16:creationId xmlns:a16="http://schemas.microsoft.com/office/drawing/2014/main" id="{4D297BD1-A9F8-4245-B028-C499E56DF40B}"/>
              </a:ext>
            </a:extLst>
          </p:cNvPr>
          <p:cNvPicPr>
            <a:picLocks noChangeAspect="1"/>
          </p:cNvPicPr>
          <p:nvPr/>
        </p:nvPicPr>
        <p:blipFill>
          <a:blip r:embed="rId4"/>
          <a:stretch>
            <a:fillRect/>
          </a:stretch>
        </p:blipFill>
        <p:spPr>
          <a:xfrm>
            <a:off x="149227" y="3669054"/>
            <a:ext cx="8845554" cy="1547971"/>
          </a:xfrm>
          <a:prstGeom prst="rect">
            <a:avLst/>
          </a:prstGeom>
        </p:spPr>
      </p:pic>
      <p:pic>
        <p:nvPicPr>
          <p:cNvPr id="15" name="Picture 14">
            <a:extLst>
              <a:ext uri="{FF2B5EF4-FFF2-40B4-BE49-F238E27FC236}">
                <a16:creationId xmlns:a16="http://schemas.microsoft.com/office/drawing/2014/main" id="{B1133229-DE4C-4E45-8748-5F019850BA1E}"/>
              </a:ext>
            </a:extLst>
          </p:cNvPr>
          <p:cNvPicPr>
            <a:picLocks noChangeAspect="1"/>
          </p:cNvPicPr>
          <p:nvPr/>
        </p:nvPicPr>
        <p:blipFill>
          <a:blip r:embed="rId2"/>
          <a:stretch>
            <a:fillRect/>
          </a:stretch>
        </p:blipFill>
        <p:spPr>
          <a:xfrm>
            <a:off x="149226" y="749715"/>
            <a:ext cx="8845551" cy="1547971"/>
          </a:xfrm>
          <a:prstGeom prst="rect">
            <a:avLst/>
          </a:prstGeom>
        </p:spPr>
      </p:pic>
      <p:sp>
        <p:nvSpPr>
          <p:cNvPr id="3" name="Footer Placeholder 2">
            <a:extLst>
              <a:ext uri="{FF2B5EF4-FFF2-40B4-BE49-F238E27FC236}">
                <a16:creationId xmlns:a16="http://schemas.microsoft.com/office/drawing/2014/main" id="{24FDBAC5-3806-7144-A69A-516EB0EBF905}"/>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5688CEAD-2952-3E46-992A-789D409F82FA}"/>
              </a:ext>
            </a:extLst>
          </p:cNvPr>
          <p:cNvSpPr>
            <a:spLocks noGrp="1"/>
          </p:cNvSpPr>
          <p:nvPr>
            <p:ph type="sldNum" sz="quarter" idx="16"/>
          </p:nvPr>
        </p:nvSpPr>
        <p:spPr/>
        <p:txBody>
          <a:bodyPr/>
          <a:lstStyle/>
          <a:p>
            <a:fld id="{94484A00-4F00-BC41-AC64-A612D22D8354}" type="slidenum">
              <a:rPr lang="en-US" smtClean="0"/>
              <a:pPr/>
              <a:t>48</a:t>
            </a:fld>
            <a:endParaRPr lang="en-US"/>
          </a:p>
        </p:txBody>
      </p:sp>
    </p:spTree>
    <p:extLst>
      <p:ext uri="{BB962C8B-B14F-4D97-AF65-F5344CB8AC3E}">
        <p14:creationId xmlns:p14="http://schemas.microsoft.com/office/powerpoint/2010/main" val="1079683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EA02-FBDF-5A41-91E5-C86D4135060E}"/>
              </a:ext>
            </a:extLst>
          </p:cNvPr>
          <p:cNvSpPr>
            <a:spLocks noGrp="1"/>
          </p:cNvSpPr>
          <p:nvPr>
            <p:ph type="title"/>
          </p:nvPr>
        </p:nvSpPr>
        <p:spPr/>
        <p:txBody>
          <a:bodyPr>
            <a:normAutofit fontScale="90000"/>
          </a:bodyPr>
          <a:lstStyle/>
          <a:p>
            <a:r>
              <a:rPr lang="en-US" dirty="0">
                <a:latin typeface="Garamond" panose="02020404030301010803" pitchFamily="18" charset="0"/>
              </a:rPr>
              <a:t>Scaling NMT to 500 Languages</a:t>
            </a:r>
          </a:p>
        </p:txBody>
      </p:sp>
      <p:pic>
        <p:nvPicPr>
          <p:cNvPr id="5" name="Content Placeholder 4">
            <a:extLst>
              <a:ext uri="{FF2B5EF4-FFF2-40B4-BE49-F238E27FC236}">
                <a16:creationId xmlns:a16="http://schemas.microsoft.com/office/drawing/2014/main" id="{5D3C56A0-B1E8-C943-8E8A-4CB657241D6B}"/>
              </a:ext>
            </a:extLst>
          </p:cNvPr>
          <p:cNvPicPr>
            <a:picLocks noGrp="1" noChangeAspect="1"/>
          </p:cNvPicPr>
          <p:nvPr>
            <p:ph idx="13"/>
          </p:nvPr>
        </p:nvPicPr>
        <p:blipFill>
          <a:blip r:embed="rId2"/>
          <a:stretch>
            <a:fillRect/>
          </a:stretch>
        </p:blipFill>
        <p:spPr>
          <a:xfrm>
            <a:off x="148590" y="2210562"/>
            <a:ext cx="8846820" cy="1548194"/>
          </a:xfrm>
        </p:spPr>
      </p:pic>
      <p:pic>
        <p:nvPicPr>
          <p:cNvPr id="11" name="Picture 10">
            <a:extLst>
              <a:ext uri="{FF2B5EF4-FFF2-40B4-BE49-F238E27FC236}">
                <a16:creationId xmlns:a16="http://schemas.microsoft.com/office/drawing/2014/main" id="{DE5260BF-EF16-9245-9E3C-0182584332E5}"/>
              </a:ext>
            </a:extLst>
          </p:cNvPr>
          <p:cNvPicPr>
            <a:picLocks noChangeAspect="1"/>
          </p:cNvPicPr>
          <p:nvPr/>
        </p:nvPicPr>
        <p:blipFill>
          <a:blip r:embed="rId3"/>
          <a:stretch>
            <a:fillRect/>
          </a:stretch>
        </p:blipFill>
        <p:spPr>
          <a:xfrm>
            <a:off x="93149" y="902796"/>
            <a:ext cx="8957708" cy="1567599"/>
          </a:xfrm>
          <a:prstGeom prst="rect">
            <a:avLst/>
          </a:prstGeom>
        </p:spPr>
      </p:pic>
      <p:pic>
        <p:nvPicPr>
          <p:cNvPr id="13" name="Picture 12">
            <a:extLst>
              <a:ext uri="{FF2B5EF4-FFF2-40B4-BE49-F238E27FC236}">
                <a16:creationId xmlns:a16="http://schemas.microsoft.com/office/drawing/2014/main" id="{ED1E81BB-DDAB-9746-81F4-2A9FF2111D12}"/>
              </a:ext>
            </a:extLst>
          </p:cNvPr>
          <p:cNvPicPr>
            <a:picLocks noChangeAspect="1"/>
          </p:cNvPicPr>
          <p:nvPr/>
        </p:nvPicPr>
        <p:blipFill>
          <a:blip r:embed="rId4"/>
          <a:stretch>
            <a:fillRect/>
          </a:stretch>
        </p:blipFill>
        <p:spPr>
          <a:xfrm>
            <a:off x="3" y="2463909"/>
            <a:ext cx="8994775" cy="1574085"/>
          </a:xfrm>
          <a:prstGeom prst="rect">
            <a:avLst/>
          </a:prstGeom>
        </p:spPr>
      </p:pic>
      <p:sp>
        <p:nvSpPr>
          <p:cNvPr id="3" name="Footer Placeholder 2">
            <a:extLst>
              <a:ext uri="{FF2B5EF4-FFF2-40B4-BE49-F238E27FC236}">
                <a16:creationId xmlns:a16="http://schemas.microsoft.com/office/drawing/2014/main" id="{37F4555D-3D05-0A49-BE5C-CD74361B88B5}"/>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9786368C-9673-C44E-8540-59EE7CE9CE0D}"/>
              </a:ext>
            </a:extLst>
          </p:cNvPr>
          <p:cNvSpPr>
            <a:spLocks noGrp="1"/>
          </p:cNvSpPr>
          <p:nvPr>
            <p:ph type="sldNum" sz="quarter" idx="16"/>
          </p:nvPr>
        </p:nvSpPr>
        <p:spPr/>
        <p:txBody>
          <a:bodyPr/>
          <a:lstStyle/>
          <a:p>
            <a:fld id="{94484A00-4F00-BC41-AC64-A612D22D8354}" type="slidenum">
              <a:rPr lang="en-US" smtClean="0"/>
              <a:pPr/>
              <a:t>49</a:t>
            </a:fld>
            <a:endParaRPr lang="en-US"/>
          </a:p>
        </p:txBody>
      </p:sp>
    </p:spTree>
    <p:extLst>
      <p:ext uri="{BB962C8B-B14F-4D97-AF65-F5344CB8AC3E}">
        <p14:creationId xmlns:p14="http://schemas.microsoft.com/office/powerpoint/2010/main" val="245097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C8C1792-5500-2F40-A821-2E8F1AA67A88}"/>
              </a:ext>
            </a:extLst>
          </p:cNvPr>
          <p:cNvSpPr>
            <a:spLocks noGrp="1"/>
          </p:cNvSpPr>
          <p:nvPr>
            <p:ph type="ftr" sz="quarter" idx="15"/>
          </p:nvPr>
        </p:nvSpPr>
        <p:spPr/>
        <p:txBody>
          <a:bodyPr/>
          <a:lstStyle/>
          <a:p>
            <a:r>
              <a:rPr lang="en-US" dirty="0"/>
              <a:t>TG's Dissertation Proposal</a:t>
            </a:r>
          </a:p>
        </p:txBody>
      </p:sp>
      <p:sp>
        <p:nvSpPr>
          <p:cNvPr id="2" name="Title 1">
            <a:extLst>
              <a:ext uri="{FF2B5EF4-FFF2-40B4-BE49-F238E27FC236}">
                <a16:creationId xmlns:a16="http://schemas.microsoft.com/office/drawing/2014/main" id="{E86A5E0B-1280-0E46-A00B-E9591E0A5C1F}"/>
              </a:ext>
            </a:extLst>
          </p:cNvPr>
          <p:cNvSpPr>
            <a:spLocks noGrp="1"/>
          </p:cNvSpPr>
          <p:nvPr>
            <p:ph type="title"/>
          </p:nvPr>
        </p:nvSpPr>
        <p:spPr>
          <a:xfrm>
            <a:off x="133684" y="274236"/>
            <a:ext cx="2138948" cy="689724"/>
          </a:xfrm>
        </p:spPr>
        <p:txBody>
          <a:bodyPr/>
          <a:lstStyle/>
          <a:p>
            <a:r>
              <a:rPr lang="en-US" sz="2800" dirty="0"/>
              <a:t>Long-tail: Curse</a:t>
            </a:r>
          </a:p>
        </p:txBody>
      </p:sp>
      <p:pic>
        <p:nvPicPr>
          <p:cNvPr id="8" name="Picture 7">
            <a:extLst>
              <a:ext uri="{FF2B5EF4-FFF2-40B4-BE49-F238E27FC236}">
                <a16:creationId xmlns:a16="http://schemas.microsoft.com/office/drawing/2014/main" id="{7736E52D-7A91-CC40-8D5B-F5E85AF25FD7}"/>
              </a:ext>
            </a:extLst>
          </p:cNvPr>
          <p:cNvPicPr>
            <a:picLocks/>
          </p:cNvPicPr>
          <p:nvPr/>
        </p:nvPicPr>
        <p:blipFill>
          <a:blip r:embed="rId2"/>
          <a:stretch>
            <a:fillRect/>
          </a:stretch>
        </p:blipFill>
        <p:spPr>
          <a:xfrm>
            <a:off x="230050" y="1375698"/>
            <a:ext cx="4206240" cy="3291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C26CA63-D7F7-2947-BF21-F3F2614F72A6}"/>
                  </a:ext>
                </a:extLst>
              </p:cNvPr>
              <p:cNvSpPr txBox="1"/>
              <p:nvPr/>
            </p:nvSpPr>
            <p:spPr>
              <a:xfrm>
                <a:off x="2277981" y="200347"/>
                <a:ext cx="6866019" cy="1015663"/>
              </a:xfrm>
              <a:prstGeom prst="rect">
                <a:avLst/>
              </a:prstGeom>
              <a:noFill/>
            </p:spPr>
            <p:txBody>
              <a:bodyPr wrap="square" anchor="ctr">
                <a:spAutoFit/>
              </a:bodyPr>
              <a:lstStyle/>
              <a:p>
                <a:pPr marL="57148" indent="-285744" defTabSz="914382">
                  <a:buFont typeface="Arial" panose="020B0604020202020204" pitchFamily="34" charset="0"/>
                  <a:buChar char="•"/>
                </a:pPr>
                <a:r>
                  <a:rPr lang="en-US" sz="2000" dirty="0">
                    <a:latin typeface="Garamond" panose="02020404030301010803" pitchFamily="18" charset="0"/>
                  </a:rPr>
                  <a:t>Much of </a:t>
                </a:r>
                <a:r>
                  <a:rPr lang="en-US" sz="2000" i="1" dirty="0">
                    <a:latin typeface="Garamond" panose="02020404030301010803" pitchFamily="18" charset="0"/>
                  </a:rPr>
                  <a:t>information of language systems</a:t>
                </a:r>
                <a:r>
                  <a:rPr lang="en-US" sz="2000" dirty="0">
                    <a:latin typeface="Garamond" panose="02020404030301010803" pitchFamily="18" charset="0"/>
                  </a:rPr>
                  <a:t> is in its rare types</a:t>
                </a:r>
              </a:p>
              <a:p>
                <a:pPr marL="514315" lvl="1" indent="-285744" defTabSz="914382">
                  <a:buFont typeface="Arial" panose="020B0604020202020204" pitchFamily="34" charset="0"/>
                  <a:buChar char="•"/>
                </a:pPr>
                <a:r>
                  <a:rPr lang="en-US" sz="2000" dirty="0">
                    <a:latin typeface="Garamond" panose="02020404030301010803" pitchFamily="18" charset="0"/>
                  </a:rPr>
                  <a:t>Information content = </a:t>
                </a:r>
                <a14:m>
                  <m:oMath xmlns:m="http://schemas.openxmlformats.org/officeDocument/2006/math">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log</m:t>
                            </m:r>
                          </m:e>
                          <m:sub>
                            <m:r>
                              <a:rPr lang="en-US" sz="2000" b="0" i="1" smtClean="0">
                                <a:latin typeface="Cambria Math" panose="02040503050406030204" pitchFamily="18" charset="0"/>
                              </a:rPr>
                              <m:t>2</m:t>
                            </m:r>
                          </m:sub>
                        </m:sSub>
                      </m:fName>
                      <m:e>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func>
                    <m:r>
                      <a:rPr lang="en-US" sz="2000" b="0" i="1" smtClean="0">
                        <a:latin typeface="Cambria Math" panose="02040503050406030204" pitchFamily="18" charset="0"/>
                      </a:rPr>
                      <m:t> </m:t>
                    </m:r>
                  </m:oMath>
                </a14:m>
                <a:endParaRPr lang="en-US" sz="2000" dirty="0">
                  <a:latin typeface="Garamond" panose="02020404030301010803" pitchFamily="18" charset="0"/>
                </a:endParaRPr>
              </a:p>
              <a:p>
                <a:pPr marL="57148" indent="-285744" defTabSz="914382">
                  <a:buFont typeface="Arial" panose="020B0604020202020204" pitchFamily="34" charset="0"/>
                  <a:buChar char="•"/>
                </a:pPr>
                <a:r>
                  <a:rPr lang="en-US" sz="2000" dirty="0">
                    <a:latin typeface="Garamond" panose="02020404030301010803" pitchFamily="18" charset="0"/>
                  </a:rPr>
                  <a:t>Machine learning techniques stutter on data scarcity</a:t>
                </a:r>
              </a:p>
            </p:txBody>
          </p:sp>
        </mc:Choice>
        <mc:Fallback>
          <p:sp>
            <p:nvSpPr>
              <p:cNvPr id="11" name="TextBox 10">
                <a:extLst>
                  <a:ext uri="{FF2B5EF4-FFF2-40B4-BE49-F238E27FC236}">
                    <a16:creationId xmlns:a16="http://schemas.microsoft.com/office/drawing/2014/main" id="{EC26CA63-D7F7-2947-BF21-F3F2614F72A6}"/>
                  </a:ext>
                </a:extLst>
              </p:cNvPr>
              <p:cNvSpPr txBox="1">
                <a:spLocks noRot="1" noChangeAspect="1" noMove="1" noResize="1" noEditPoints="1" noAdjustHandles="1" noChangeArrowheads="1" noChangeShapeType="1" noTextEdit="1"/>
              </p:cNvSpPr>
              <p:nvPr/>
            </p:nvSpPr>
            <p:spPr>
              <a:xfrm>
                <a:off x="2277981" y="200347"/>
                <a:ext cx="6866019" cy="1015663"/>
              </a:xfrm>
              <a:prstGeom prst="rect">
                <a:avLst/>
              </a:prstGeom>
              <a:blipFill>
                <a:blip r:embed="rId3"/>
                <a:stretch>
                  <a:fillRect l="-739" t="-2469" b="-1111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BA22D4A-8CC5-584F-BCA8-2F51E45DF5BE}"/>
              </a:ext>
            </a:extLst>
          </p:cNvPr>
          <p:cNvPicPr>
            <a:picLocks/>
          </p:cNvPicPr>
          <p:nvPr/>
        </p:nvPicPr>
        <p:blipFill>
          <a:blip r:embed="rId4"/>
          <a:stretch>
            <a:fillRect/>
          </a:stretch>
        </p:blipFill>
        <p:spPr>
          <a:xfrm>
            <a:off x="4707710" y="1375698"/>
            <a:ext cx="4206240" cy="3291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Slide Number Placeholder 6">
            <a:extLst>
              <a:ext uri="{FF2B5EF4-FFF2-40B4-BE49-F238E27FC236}">
                <a16:creationId xmlns:a16="http://schemas.microsoft.com/office/drawing/2014/main" id="{4FF5D111-21E0-EE47-9CB4-DD62BC232334}"/>
              </a:ext>
            </a:extLst>
          </p:cNvPr>
          <p:cNvSpPr>
            <a:spLocks noGrp="1"/>
          </p:cNvSpPr>
          <p:nvPr>
            <p:ph type="sldNum" sz="quarter" idx="16"/>
          </p:nvPr>
        </p:nvSpPr>
        <p:spPr/>
        <p:txBody>
          <a:bodyPr/>
          <a:lstStyle/>
          <a:p>
            <a:fld id="{94484A00-4F00-BC41-AC64-A612D22D8354}" type="slidenum">
              <a:rPr lang="en-US" smtClean="0"/>
              <a:pPr/>
              <a:t>5</a:t>
            </a:fld>
            <a:endParaRPr lang="en-US"/>
          </a:p>
        </p:txBody>
      </p:sp>
      <p:sp>
        <p:nvSpPr>
          <p:cNvPr id="5" name="TextBox 4">
            <a:extLst>
              <a:ext uri="{FF2B5EF4-FFF2-40B4-BE49-F238E27FC236}">
                <a16:creationId xmlns:a16="http://schemas.microsoft.com/office/drawing/2014/main" id="{5D5E1E24-D925-D24A-901B-A91779E25E27}"/>
              </a:ext>
            </a:extLst>
          </p:cNvPr>
          <p:cNvSpPr txBox="1"/>
          <p:nvPr/>
        </p:nvSpPr>
        <p:spPr>
          <a:xfrm>
            <a:off x="1668162" y="5055625"/>
            <a:ext cx="6955404" cy="369332"/>
          </a:xfrm>
          <a:prstGeom prst="rect">
            <a:avLst/>
          </a:prstGeom>
          <a:noFill/>
        </p:spPr>
        <p:txBody>
          <a:bodyPr wrap="square" rtlCol="0">
            <a:spAutoFit/>
          </a:bodyPr>
          <a:lstStyle/>
          <a:p>
            <a:r>
              <a:rPr lang="en-US" dirty="0">
                <a:latin typeface="Garamond" panose="02020404030301010803" pitchFamily="18" charset="0"/>
              </a:rPr>
              <a:t>(1) NLP is not solved, not even MT; let me tell you about the long-tail</a:t>
            </a:r>
          </a:p>
        </p:txBody>
      </p:sp>
    </p:spTree>
    <p:extLst>
      <p:ext uri="{BB962C8B-B14F-4D97-AF65-F5344CB8AC3E}">
        <p14:creationId xmlns:p14="http://schemas.microsoft.com/office/powerpoint/2010/main" val="1827923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FC98-9FF2-9C46-9F7B-5F43C3793424}"/>
              </a:ext>
            </a:extLst>
          </p:cNvPr>
          <p:cNvSpPr>
            <a:spLocks noGrp="1"/>
          </p:cNvSpPr>
          <p:nvPr>
            <p:ph type="title"/>
          </p:nvPr>
        </p:nvSpPr>
        <p:spPr/>
        <p:txBody>
          <a:bodyPr>
            <a:normAutofit fontScale="90000"/>
          </a:bodyPr>
          <a:lstStyle/>
          <a:p>
            <a:r>
              <a:rPr lang="en-US" dirty="0">
                <a:latin typeface="Garamond" panose="02020404030301010803" pitchFamily="18" charset="0"/>
              </a:rPr>
              <a:t>Tools</a:t>
            </a:r>
          </a:p>
        </p:txBody>
      </p:sp>
      <p:sp>
        <p:nvSpPr>
          <p:cNvPr id="3" name="Content Placeholder 2">
            <a:extLst>
              <a:ext uri="{FF2B5EF4-FFF2-40B4-BE49-F238E27FC236}">
                <a16:creationId xmlns:a16="http://schemas.microsoft.com/office/drawing/2014/main" id="{E1F94520-AEF8-204D-B7FC-7D0C3652C3B8}"/>
              </a:ext>
            </a:extLst>
          </p:cNvPr>
          <p:cNvSpPr>
            <a:spLocks noGrp="1"/>
          </p:cNvSpPr>
          <p:nvPr>
            <p:ph idx="13"/>
          </p:nvPr>
        </p:nvSpPr>
        <p:spPr>
          <a:xfrm>
            <a:off x="410547" y="858494"/>
            <a:ext cx="8534350" cy="4198698"/>
          </a:xfrm>
        </p:spPr>
        <p:txBody>
          <a:bodyPr/>
          <a:lstStyle/>
          <a:p>
            <a:pPr marL="0" indent="0">
              <a:buNone/>
            </a:pPr>
            <a:r>
              <a:rPr lang="en-US" i="1" dirty="0">
                <a:solidFill>
                  <a:schemeClr val="tx2"/>
                </a:solidFill>
                <a:latin typeface="Garamond" panose="02020404030301010803" pitchFamily="18" charset="0"/>
              </a:rPr>
              <a:t>Focus: reproducibility and scalability</a:t>
            </a:r>
          </a:p>
          <a:p>
            <a:pPr marL="457187" indent="-457187">
              <a:buFont typeface="+mj-lt"/>
              <a:buAutoNum type="arabicPeriod"/>
            </a:pPr>
            <a:r>
              <a:rPr lang="en-US" dirty="0" err="1">
                <a:solidFill>
                  <a:srgbClr val="990000"/>
                </a:solidFill>
                <a:latin typeface="Garamond" panose="02020404030301010803" pitchFamily="18" charset="0"/>
              </a:rPr>
              <a:t>MTData</a:t>
            </a:r>
            <a:r>
              <a:rPr lang="en-US" dirty="0">
                <a:solidFill>
                  <a:schemeClr val="tx2"/>
                </a:solidFill>
                <a:latin typeface="Garamond" panose="02020404030301010803" pitchFamily="18" charset="0"/>
              </a:rPr>
              <a:t>: parallel dataset catalog and downloader</a:t>
            </a:r>
          </a:p>
          <a:p>
            <a:pPr lvl="1"/>
            <a:r>
              <a:rPr lang="en-US" sz="1600" dirty="0">
                <a:solidFill>
                  <a:schemeClr val="tx2"/>
                </a:solidFill>
                <a:latin typeface="Garamond" panose="02020404030301010803" pitchFamily="18" charset="0"/>
              </a:rPr>
              <a:t>As of June 2021</a:t>
            </a:r>
            <a:r>
              <a:rPr lang="en-US" dirty="0">
                <a:solidFill>
                  <a:schemeClr val="tx2"/>
                </a:solidFill>
                <a:latin typeface="Garamond" panose="02020404030301010803" pitchFamily="18" charset="0"/>
              </a:rPr>
              <a:t>, 120K+ datasets, hundreds of languages; ISO 639-3</a:t>
            </a:r>
          </a:p>
          <a:p>
            <a:pPr lvl="1"/>
            <a:r>
              <a:rPr lang="en-US" dirty="0">
                <a:solidFill>
                  <a:schemeClr val="tx2"/>
                </a:solidFill>
                <a:latin typeface="Garamond" panose="02020404030301010803" pitchFamily="18" charset="0"/>
              </a:rPr>
              <a:t>Publicly listed datasets: OPUS, </a:t>
            </a:r>
            <a:r>
              <a:rPr lang="en-US" dirty="0" err="1">
                <a:solidFill>
                  <a:schemeClr val="tx2"/>
                </a:solidFill>
                <a:latin typeface="Garamond" panose="02020404030301010803" pitchFamily="18" charset="0"/>
              </a:rPr>
              <a:t>Statmt.org</a:t>
            </a:r>
            <a:r>
              <a:rPr lang="en-US" dirty="0">
                <a:solidFill>
                  <a:schemeClr val="tx2"/>
                </a:solidFill>
                <a:latin typeface="Garamond" panose="02020404030301010803" pitchFamily="18" charset="0"/>
              </a:rPr>
              <a:t>, </a:t>
            </a:r>
            <a:r>
              <a:rPr lang="en-US" dirty="0" err="1">
                <a:solidFill>
                  <a:schemeClr val="tx2"/>
                </a:solidFill>
                <a:latin typeface="Garamond" panose="02020404030301010803" pitchFamily="18" charset="0"/>
              </a:rPr>
              <a:t>Paracrawl</a:t>
            </a:r>
            <a:r>
              <a:rPr lang="en-US" dirty="0">
                <a:solidFill>
                  <a:schemeClr val="tx2"/>
                </a:solidFill>
                <a:latin typeface="Garamond" panose="02020404030301010803" pitchFamily="18" charset="0"/>
              </a:rPr>
              <a:t>, ... </a:t>
            </a:r>
          </a:p>
          <a:p>
            <a:pPr marL="457187" indent="-457187">
              <a:buFont typeface="+mj-lt"/>
              <a:buAutoNum type="arabicPeriod"/>
            </a:pPr>
            <a:r>
              <a:rPr lang="en-US" dirty="0" err="1">
                <a:solidFill>
                  <a:srgbClr val="990000"/>
                </a:solidFill>
                <a:latin typeface="Garamond" panose="02020404030301010803" pitchFamily="18" charset="0"/>
              </a:rPr>
              <a:t>NLCodec</a:t>
            </a:r>
            <a:r>
              <a:rPr lang="en-US" dirty="0">
                <a:solidFill>
                  <a:schemeClr val="tx2"/>
                </a:solidFill>
                <a:latin typeface="Garamond" panose="02020404030301010803" pitchFamily="18" charset="0"/>
              </a:rPr>
              <a:t>: Vocabulary manager; and database layer</a:t>
            </a:r>
          </a:p>
          <a:p>
            <a:pPr lvl="1"/>
            <a:r>
              <a:rPr lang="en-US" dirty="0" err="1">
                <a:solidFill>
                  <a:schemeClr val="tx2"/>
                </a:solidFill>
                <a:latin typeface="Garamond" panose="02020404030301010803" pitchFamily="18" charset="0"/>
              </a:rPr>
              <a:t>PySpark</a:t>
            </a:r>
            <a:r>
              <a:rPr lang="en-US" dirty="0">
                <a:solidFill>
                  <a:schemeClr val="tx2"/>
                </a:solidFill>
                <a:latin typeface="Garamond" panose="02020404030301010803" pitchFamily="18" charset="0"/>
              </a:rPr>
              <a:t> backend for large datasets</a:t>
            </a:r>
          </a:p>
          <a:p>
            <a:pPr lvl="1"/>
            <a:r>
              <a:rPr lang="en-US" dirty="0" err="1">
                <a:solidFill>
                  <a:schemeClr val="tx2"/>
                </a:solidFill>
                <a:latin typeface="Garamond" panose="02020404030301010803" pitchFamily="18" charset="0"/>
              </a:rPr>
              <a:t>NLDb</a:t>
            </a:r>
            <a:r>
              <a:rPr lang="en-US" dirty="0">
                <a:solidFill>
                  <a:schemeClr val="tx2"/>
                </a:solidFill>
                <a:latin typeface="Garamond" panose="02020404030301010803" pitchFamily="18" charset="0"/>
              </a:rPr>
              <a:t>: Efficient storage and retrieval layer; parallelizable</a:t>
            </a:r>
          </a:p>
          <a:p>
            <a:pPr marL="457187" indent="-457187">
              <a:buFont typeface="+mj-lt"/>
              <a:buAutoNum type="arabicPeriod"/>
            </a:pPr>
            <a:r>
              <a:rPr lang="en-US" sz="2000" dirty="0">
                <a:solidFill>
                  <a:srgbClr val="990000"/>
                </a:solidFill>
                <a:latin typeface="Garamond" panose="02020404030301010803" pitchFamily="18" charset="0"/>
              </a:rPr>
              <a:t>Reader Translator Generator </a:t>
            </a:r>
            <a:r>
              <a:rPr lang="en-US" sz="2400" dirty="0">
                <a:solidFill>
                  <a:srgbClr val="990000"/>
                </a:solidFill>
                <a:latin typeface="Garamond" panose="02020404030301010803" pitchFamily="18" charset="0"/>
              </a:rPr>
              <a:t>(RTG)</a:t>
            </a:r>
            <a:r>
              <a:rPr lang="en-US" sz="2400" dirty="0">
                <a:solidFill>
                  <a:schemeClr val="tx2"/>
                </a:solidFill>
                <a:latin typeface="Garamond" panose="02020404030301010803" pitchFamily="18" charset="0"/>
              </a:rPr>
              <a:t>: </a:t>
            </a:r>
            <a:r>
              <a:rPr lang="en-US" sz="2066" dirty="0">
                <a:solidFill>
                  <a:schemeClr val="tx2"/>
                </a:solidFill>
                <a:latin typeface="Garamond" panose="02020404030301010803" pitchFamily="18" charset="0"/>
              </a:rPr>
              <a:t>NMT toolkit based on </a:t>
            </a:r>
            <a:r>
              <a:rPr lang="en-US" sz="2066" dirty="0" err="1">
                <a:solidFill>
                  <a:schemeClr val="tx2"/>
                </a:solidFill>
                <a:latin typeface="Garamond" panose="02020404030301010803" pitchFamily="18" charset="0"/>
              </a:rPr>
              <a:t>Pytorch</a:t>
            </a:r>
            <a:endParaRPr lang="en-US" sz="2066" dirty="0">
              <a:solidFill>
                <a:schemeClr val="tx2"/>
              </a:solidFill>
              <a:latin typeface="Garamond" panose="02020404030301010803" pitchFamily="18" charset="0"/>
            </a:endParaRPr>
          </a:p>
          <a:p>
            <a:pPr lvl="1"/>
            <a:r>
              <a:rPr lang="en-US" dirty="0">
                <a:solidFill>
                  <a:schemeClr val="tx2"/>
                </a:solidFill>
                <a:latin typeface="Garamond" panose="02020404030301010803" pitchFamily="18" charset="0"/>
              </a:rPr>
              <a:t>Reproducible experiments; a </a:t>
            </a:r>
            <a:r>
              <a:rPr lang="en-US" dirty="0" err="1">
                <a:solidFill>
                  <a:srgbClr val="990000"/>
                </a:solidFill>
                <a:latin typeface="Garamond" panose="02020404030301010803" pitchFamily="18" charset="0"/>
                <a:cs typeface="Consolas" panose="020B0609020204030204" pitchFamily="49" charset="0"/>
              </a:rPr>
              <a:t>conf.yml</a:t>
            </a:r>
            <a:r>
              <a:rPr lang="en-US" dirty="0">
                <a:solidFill>
                  <a:srgbClr val="990000"/>
                </a:solidFill>
                <a:latin typeface="Garamond" panose="02020404030301010803" pitchFamily="18" charset="0"/>
                <a:cs typeface="Consolas" panose="020B0609020204030204" pitchFamily="49" charset="0"/>
              </a:rPr>
              <a:t> </a:t>
            </a:r>
            <a:r>
              <a:rPr lang="en-US" dirty="0">
                <a:solidFill>
                  <a:schemeClr val="tx2"/>
                </a:solidFill>
                <a:latin typeface="Garamond" panose="02020404030301010803" pitchFamily="18" charset="0"/>
              </a:rPr>
              <a:t>per experiment</a:t>
            </a:r>
          </a:p>
          <a:p>
            <a:pPr lvl="1"/>
            <a:r>
              <a:rPr lang="en-US" dirty="0">
                <a:solidFill>
                  <a:schemeClr val="tx2"/>
                </a:solidFill>
                <a:latin typeface="Garamond" panose="02020404030301010803" pitchFamily="18" charset="0"/>
              </a:rPr>
              <a:t>All the necessary ingredients for NMT research </a:t>
            </a:r>
            <a:r>
              <a:rPr lang="en-US" dirty="0">
                <a:solidFill>
                  <a:schemeClr val="tx2"/>
                </a:solidFill>
                <a:latin typeface="Garamond" panose="02020404030301010803" pitchFamily="18" charset="0"/>
                <a:sym typeface="Wingdings" pitchFamily="2" charset="2"/>
              </a:rPr>
              <a:t> production</a:t>
            </a:r>
          </a:p>
          <a:p>
            <a:r>
              <a:rPr lang="en-US" sz="2000" dirty="0">
                <a:solidFill>
                  <a:srgbClr val="990000"/>
                </a:solidFill>
                <a:latin typeface="Garamond" panose="02020404030301010803" pitchFamily="18" charset="0"/>
                <a:cs typeface="Consolas" panose="020B0609020204030204" pitchFamily="49" charset="0"/>
                <a:sym typeface="Wingdings" pitchFamily="2" charset="2"/>
              </a:rPr>
              <a:t>pip install </a:t>
            </a:r>
            <a:r>
              <a:rPr lang="en-US" sz="2000" dirty="0" err="1">
                <a:solidFill>
                  <a:srgbClr val="990000"/>
                </a:solidFill>
                <a:latin typeface="Garamond" panose="02020404030301010803" pitchFamily="18" charset="0"/>
                <a:cs typeface="Consolas" panose="020B0609020204030204" pitchFamily="49" charset="0"/>
                <a:sym typeface="Wingdings" pitchFamily="2" charset="2"/>
              </a:rPr>
              <a:t>mtdata</a:t>
            </a:r>
            <a:r>
              <a:rPr lang="en-US" sz="2000" dirty="0">
                <a:solidFill>
                  <a:srgbClr val="990000"/>
                </a:solidFill>
                <a:latin typeface="Garamond" panose="02020404030301010803" pitchFamily="18" charset="0"/>
                <a:cs typeface="Consolas" panose="020B0609020204030204" pitchFamily="49" charset="0"/>
                <a:sym typeface="Wingdings" pitchFamily="2" charset="2"/>
              </a:rPr>
              <a:t> </a:t>
            </a:r>
            <a:r>
              <a:rPr lang="en-US" sz="2000" dirty="0" err="1">
                <a:solidFill>
                  <a:srgbClr val="990000"/>
                </a:solidFill>
                <a:latin typeface="Garamond" panose="02020404030301010803" pitchFamily="18" charset="0"/>
                <a:cs typeface="Consolas" panose="020B0609020204030204" pitchFamily="49" charset="0"/>
                <a:sym typeface="Wingdings" pitchFamily="2" charset="2"/>
              </a:rPr>
              <a:t>nlcodec</a:t>
            </a:r>
            <a:r>
              <a:rPr lang="en-US" sz="2000" dirty="0">
                <a:solidFill>
                  <a:srgbClr val="990000"/>
                </a:solidFill>
                <a:latin typeface="Garamond" panose="02020404030301010803" pitchFamily="18" charset="0"/>
                <a:cs typeface="Consolas" panose="020B0609020204030204" pitchFamily="49" charset="0"/>
                <a:sym typeface="Wingdings" pitchFamily="2" charset="2"/>
              </a:rPr>
              <a:t> </a:t>
            </a:r>
            <a:r>
              <a:rPr lang="en-US" sz="2000" dirty="0" err="1">
                <a:solidFill>
                  <a:srgbClr val="990000"/>
                </a:solidFill>
                <a:latin typeface="Garamond" panose="02020404030301010803" pitchFamily="18" charset="0"/>
                <a:cs typeface="Consolas" panose="020B0609020204030204" pitchFamily="49" charset="0"/>
                <a:sym typeface="Wingdings" pitchFamily="2" charset="2"/>
              </a:rPr>
              <a:t>rtg</a:t>
            </a:r>
            <a:endParaRPr lang="en-US" sz="2000" dirty="0">
              <a:solidFill>
                <a:srgbClr val="990000"/>
              </a:solidFill>
              <a:latin typeface="Garamond" panose="02020404030301010803" pitchFamily="18" charset="0"/>
              <a:cs typeface="Consolas" panose="020B0609020204030204" pitchFamily="49" charset="0"/>
              <a:sym typeface="Wingdings" pitchFamily="2" charset="2"/>
            </a:endParaRPr>
          </a:p>
          <a:p>
            <a:pPr lvl="1"/>
            <a:endParaRPr lang="en-US" sz="2066" dirty="0">
              <a:solidFill>
                <a:schemeClr val="tx2"/>
              </a:solidFill>
              <a:latin typeface="Garamond" panose="02020404030301010803" pitchFamily="18" charset="0"/>
            </a:endParaRPr>
          </a:p>
        </p:txBody>
      </p:sp>
      <p:sp>
        <p:nvSpPr>
          <p:cNvPr id="4" name="Footer Placeholder 3">
            <a:extLst>
              <a:ext uri="{FF2B5EF4-FFF2-40B4-BE49-F238E27FC236}">
                <a16:creationId xmlns:a16="http://schemas.microsoft.com/office/drawing/2014/main" id="{4935566C-C68F-CA43-BF24-EA7C1479F3F2}"/>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D251A79-7F83-5447-9C28-95E2CA88617B}"/>
              </a:ext>
            </a:extLst>
          </p:cNvPr>
          <p:cNvSpPr>
            <a:spLocks noGrp="1"/>
          </p:cNvSpPr>
          <p:nvPr>
            <p:ph type="sldNum" sz="quarter" idx="16"/>
          </p:nvPr>
        </p:nvSpPr>
        <p:spPr/>
        <p:txBody>
          <a:bodyPr/>
          <a:lstStyle/>
          <a:p>
            <a:fld id="{94484A00-4F00-BC41-AC64-A612D22D8354}" type="slidenum">
              <a:rPr lang="en-US" smtClean="0"/>
              <a:pPr/>
              <a:t>50</a:t>
            </a:fld>
            <a:endParaRPr lang="en-US"/>
          </a:p>
        </p:txBody>
      </p:sp>
    </p:spTree>
    <p:extLst>
      <p:ext uri="{BB962C8B-B14F-4D97-AF65-F5344CB8AC3E}">
        <p14:creationId xmlns:p14="http://schemas.microsoft.com/office/powerpoint/2010/main" val="2509929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61BFE6-8EB4-7F49-A62E-1C062D2E38AA}"/>
              </a:ext>
            </a:extLst>
          </p:cNvPr>
          <p:cNvSpPr>
            <a:spLocks noGrp="1"/>
          </p:cNvSpPr>
          <p:nvPr>
            <p:ph idx="1"/>
          </p:nvPr>
        </p:nvSpPr>
        <p:spPr/>
        <p:txBody>
          <a:bodyPr>
            <a:normAutofit fontScale="85000" lnSpcReduction="10000"/>
          </a:bodyPr>
          <a:lstStyle/>
          <a:p>
            <a:r>
              <a:rPr lang="en-US" dirty="0">
                <a:latin typeface="Consolas" panose="020B0609020204030204" pitchFamily="49" charset="0"/>
                <a:cs typeface="Consolas" panose="020B0609020204030204" pitchFamily="49" charset="0"/>
              </a:rPr>
              <a:t>pip install </a:t>
            </a:r>
            <a:r>
              <a:rPr lang="en-US" dirty="0" err="1">
                <a:latin typeface="Consolas" panose="020B0609020204030204" pitchFamily="49" charset="0"/>
                <a:cs typeface="Consolas" panose="020B0609020204030204" pitchFamily="49" charset="0"/>
              </a:rPr>
              <a:t>mtdata</a:t>
            </a:r>
            <a:r>
              <a:rPr lang="en-US" dirty="0">
                <a:latin typeface="Consolas" panose="020B0609020204030204" pitchFamily="49" charset="0"/>
                <a:cs typeface="Consolas" panose="020B0609020204030204" pitchFamily="49" charset="0"/>
              </a:rPr>
              <a:t>     </a:t>
            </a:r>
            <a:r>
              <a:rPr lang="en-US" dirty="0">
                <a:hlinkClick r:id="rId2"/>
              </a:rPr>
              <a:t>github.com/thammegowda/mtdata/</a:t>
            </a:r>
            <a:r>
              <a:rPr lang="en-US" dirty="0"/>
              <a:t>           </a:t>
            </a:r>
            <a:endParaRPr lang="en-US" dirty="0">
              <a:cs typeface="Consolas" panose="020B0609020204030204" pitchFamily="49" charset="0"/>
            </a:endParaRPr>
          </a:p>
          <a:p>
            <a:r>
              <a:rPr lang="en-US" sz="1800" dirty="0">
                <a:solidFill>
                  <a:schemeClr val="tx2"/>
                </a:solidFill>
                <a:latin typeface="Consolas" panose="020B0609020204030204" pitchFamily="49" charset="0"/>
                <a:cs typeface="Consolas" panose="020B0609020204030204" pitchFamily="49" charset="0"/>
              </a:rPr>
              <a:t>$ </a:t>
            </a:r>
            <a:r>
              <a:rPr lang="en-US" sz="1800" dirty="0" err="1">
                <a:solidFill>
                  <a:schemeClr val="tx2"/>
                </a:solidFill>
                <a:latin typeface="Consolas" panose="020B0609020204030204" pitchFamily="49" charset="0"/>
                <a:cs typeface="Consolas" panose="020B0609020204030204" pitchFamily="49" charset="0"/>
              </a:rPr>
              <a:t>mtdata</a:t>
            </a:r>
            <a:r>
              <a:rPr lang="en-US" sz="1800" dirty="0">
                <a:solidFill>
                  <a:schemeClr val="tx2"/>
                </a:solidFill>
                <a:latin typeface="Consolas" panose="020B0609020204030204" pitchFamily="49" charset="0"/>
                <a:cs typeface="Consolas" panose="020B0609020204030204" pitchFamily="49" charset="0"/>
              </a:rPr>
              <a:t> list [-l lang1-lang2] [-n &lt;name&gt;]</a:t>
            </a:r>
          </a:p>
          <a:p>
            <a:r>
              <a:rPr lang="en-US" sz="1800" dirty="0">
                <a:solidFill>
                  <a:schemeClr val="tx2"/>
                </a:solidFill>
                <a:latin typeface="Consolas" panose="020B0609020204030204" pitchFamily="49" charset="0"/>
                <a:cs typeface="Consolas" panose="020B0609020204030204" pitchFamily="49" charset="0"/>
              </a:rPr>
              <a:t>$ </a:t>
            </a:r>
            <a:r>
              <a:rPr lang="en-US" sz="1800" dirty="0" err="1">
                <a:solidFill>
                  <a:schemeClr val="tx2"/>
                </a:solidFill>
                <a:latin typeface="Consolas" panose="020B0609020204030204" pitchFamily="49" charset="0"/>
                <a:cs typeface="Consolas" panose="020B0609020204030204" pitchFamily="49" charset="0"/>
              </a:rPr>
              <a:t>mtdata</a:t>
            </a:r>
            <a:r>
              <a:rPr lang="en-US" sz="1800" dirty="0">
                <a:solidFill>
                  <a:schemeClr val="tx2"/>
                </a:solidFill>
                <a:latin typeface="Consolas" panose="020B0609020204030204" pitchFamily="49" charset="0"/>
                <a:cs typeface="Consolas" panose="020B0609020204030204" pitchFamily="49" charset="0"/>
              </a:rPr>
              <a:t> get -l lang1-lang2 --out /path/to/</a:t>
            </a:r>
            <a:r>
              <a:rPr lang="en-US" sz="1800" dirty="0" err="1">
                <a:solidFill>
                  <a:schemeClr val="tx2"/>
                </a:solidFill>
                <a:latin typeface="Consolas" panose="020B0609020204030204" pitchFamily="49" charset="0"/>
                <a:cs typeface="Consolas" panose="020B0609020204030204" pitchFamily="49" charset="0"/>
              </a:rPr>
              <a:t>dir</a:t>
            </a:r>
            <a:br>
              <a:rPr lang="en-US" sz="1800" dirty="0">
                <a:solidFill>
                  <a:schemeClr val="tx2"/>
                </a:solidFill>
                <a:latin typeface="Consolas" panose="020B0609020204030204" pitchFamily="49" charset="0"/>
                <a:cs typeface="Consolas" panose="020B0609020204030204" pitchFamily="49" charset="0"/>
              </a:rPr>
            </a:br>
            <a:r>
              <a:rPr lang="en-US" sz="1800" dirty="0">
                <a:solidFill>
                  <a:schemeClr val="tx2"/>
                </a:solidFill>
                <a:latin typeface="Consolas" panose="020B0609020204030204" pitchFamily="49" charset="0"/>
                <a:cs typeface="Consolas" panose="020B0609020204030204" pitchFamily="49" charset="0"/>
              </a:rPr>
              <a:t>             --merge --train name1 name2 … --test name1 name2 …</a:t>
            </a:r>
          </a:p>
          <a:p>
            <a:r>
              <a:rPr lang="en-US" dirty="0">
                <a:cs typeface="Consolas" panose="020B0609020204030204" pitchFamily="49" charset="0"/>
              </a:rPr>
              <a:t>ISO 639-3 codes and names  [7000+ language codes] </a:t>
            </a:r>
            <a:r>
              <a:rPr lang="en-US" sz="1950" dirty="0">
                <a:cs typeface="Consolas" panose="020B0609020204030204" pitchFamily="49" charset="0"/>
              </a:rPr>
              <a:t> $ </a:t>
            </a:r>
            <a:r>
              <a:rPr lang="en-US" sz="1950" dirty="0" err="1">
                <a:solidFill>
                  <a:schemeClr val="tx2"/>
                </a:solidFill>
                <a:latin typeface="Consolas" panose="020B0609020204030204" pitchFamily="49" charset="0"/>
                <a:cs typeface="Consolas" panose="020B0609020204030204" pitchFamily="49" charset="0"/>
              </a:rPr>
              <a:t>mtdata</a:t>
            </a:r>
            <a:r>
              <a:rPr lang="en-US" sz="1950" dirty="0">
                <a:solidFill>
                  <a:schemeClr val="tx2"/>
                </a:solidFill>
                <a:latin typeface="Consolas" panose="020B0609020204030204" pitchFamily="49" charset="0"/>
                <a:cs typeface="Consolas" panose="020B0609020204030204" pitchFamily="49" charset="0"/>
              </a:rPr>
              <a:t>-iso &lt;lookup&gt; </a:t>
            </a:r>
          </a:p>
          <a:p>
            <a:pPr marL="0" indent="0">
              <a:buNone/>
            </a:pPr>
            <a:endParaRPr lang="en-US" dirty="0">
              <a:solidFill>
                <a:schemeClr val="tx2"/>
              </a:solidFill>
              <a:latin typeface="Consolas" panose="020B0609020204030204" pitchFamily="49" charset="0"/>
              <a:cs typeface="Consolas" panose="020B0609020204030204" pitchFamily="49" charset="0"/>
            </a:endParaRPr>
          </a:p>
          <a:p>
            <a:r>
              <a:rPr lang="en-US" dirty="0">
                <a:cs typeface="Consolas" panose="020B0609020204030204" pitchFamily="49" charset="0"/>
              </a:rPr>
              <a:t>Data sources: OPUS, </a:t>
            </a:r>
            <a:r>
              <a:rPr lang="en-US" dirty="0" err="1">
                <a:cs typeface="Consolas" panose="020B0609020204030204" pitchFamily="49" charset="0"/>
              </a:rPr>
              <a:t>Statmt</a:t>
            </a:r>
            <a:r>
              <a:rPr lang="en-US" dirty="0">
                <a:cs typeface="Consolas" panose="020B0609020204030204" pitchFamily="49" charset="0"/>
              </a:rPr>
              <a:t>, </a:t>
            </a:r>
            <a:r>
              <a:rPr lang="en-US" dirty="0" err="1">
                <a:cs typeface="Consolas" panose="020B0609020204030204" pitchFamily="49" charset="0"/>
              </a:rPr>
              <a:t>Paracrawl</a:t>
            </a:r>
            <a:r>
              <a:rPr lang="en-US" dirty="0">
                <a:cs typeface="Consolas" panose="020B0609020204030204" pitchFamily="49" charset="0"/>
              </a:rPr>
              <a:t>, UNPC,…  ELRC-Share*  …</a:t>
            </a:r>
          </a:p>
          <a:p>
            <a:r>
              <a:rPr lang="en-US" dirty="0">
                <a:cs typeface="Consolas" panose="020B0609020204030204" pitchFamily="49" charset="0"/>
              </a:rPr>
              <a:t>Data formats: XML, SGM, TMX, TSV, … .tar, .zip, .</a:t>
            </a:r>
            <a:r>
              <a:rPr lang="en-US" dirty="0" err="1">
                <a:cs typeface="Consolas" panose="020B0609020204030204" pitchFamily="49" charset="0"/>
              </a:rPr>
              <a:t>tgz</a:t>
            </a:r>
            <a:r>
              <a:rPr lang="en-US" dirty="0">
                <a:cs typeface="Consolas" panose="020B0609020204030204" pitchFamily="49" charset="0"/>
              </a:rPr>
              <a:t>, .</a:t>
            </a:r>
            <a:r>
              <a:rPr lang="en-US" dirty="0" err="1">
                <a:cs typeface="Consolas" panose="020B0609020204030204" pitchFamily="49" charset="0"/>
              </a:rPr>
              <a:t>gz</a:t>
            </a:r>
            <a:r>
              <a:rPr lang="en-US" dirty="0">
                <a:cs typeface="Consolas" panose="020B0609020204030204" pitchFamily="49" charset="0"/>
              </a:rPr>
              <a:t>, .bz2, .</a:t>
            </a:r>
            <a:r>
              <a:rPr lang="en-US" dirty="0" err="1">
                <a:cs typeface="Consolas" panose="020B0609020204030204" pitchFamily="49" charset="0"/>
              </a:rPr>
              <a:t>xz</a:t>
            </a:r>
            <a:r>
              <a:rPr lang="en-US" dirty="0">
                <a:cs typeface="Consolas" panose="020B0609020204030204" pitchFamily="49" charset="0"/>
              </a:rPr>
              <a:t> …</a:t>
            </a:r>
          </a:p>
          <a:p>
            <a:r>
              <a:rPr lang="en-US" dirty="0">
                <a:cs typeface="Consolas" panose="020B0609020204030204" pitchFamily="49" charset="0"/>
              </a:rPr>
              <a:t>Avoids repetitive downloads by managing a local cache</a:t>
            </a:r>
          </a:p>
          <a:p>
            <a:r>
              <a:rPr lang="en-US" dirty="0">
                <a:cs typeface="Consolas" panose="020B0609020204030204" pitchFamily="49" charset="0"/>
              </a:rPr>
              <a:t>Hundreds of languages, ~125K datasets as of now            </a:t>
            </a:r>
            <a:r>
              <a:rPr lang="en-US" sz="1650" i="1" dirty="0">
                <a:cs typeface="Consolas" panose="020B0609020204030204" pitchFamily="49" charset="0"/>
              </a:rPr>
              <a:t>*thanks to Kenneth </a:t>
            </a:r>
            <a:r>
              <a:rPr lang="en-US" sz="1650" i="1" dirty="0" err="1">
                <a:cs typeface="Consolas" panose="020B0609020204030204" pitchFamily="49" charset="0"/>
              </a:rPr>
              <a:t>Heafield</a:t>
            </a:r>
            <a:r>
              <a:rPr lang="en-US" sz="1650" i="1" dirty="0">
                <a:cs typeface="Consolas" panose="020B0609020204030204" pitchFamily="49" charset="0"/>
              </a:rPr>
              <a:t> </a:t>
            </a:r>
            <a:endParaRPr lang="en-US" i="1" dirty="0">
              <a:cs typeface="Consolas" panose="020B0609020204030204" pitchFamily="49" charset="0"/>
            </a:endParaRPr>
          </a:p>
        </p:txBody>
      </p:sp>
      <p:sp>
        <p:nvSpPr>
          <p:cNvPr id="3" name="Title 2">
            <a:extLst>
              <a:ext uri="{FF2B5EF4-FFF2-40B4-BE49-F238E27FC236}">
                <a16:creationId xmlns:a16="http://schemas.microsoft.com/office/drawing/2014/main" id="{1EE6EA31-3C00-E54A-8EC2-2E1D37413812}"/>
              </a:ext>
            </a:extLst>
          </p:cNvPr>
          <p:cNvSpPr>
            <a:spLocks noGrp="1"/>
          </p:cNvSpPr>
          <p:nvPr>
            <p:ph type="title"/>
          </p:nvPr>
        </p:nvSpPr>
        <p:spPr/>
        <p:txBody>
          <a:bodyPr/>
          <a:lstStyle/>
          <a:p>
            <a:r>
              <a:rPr lang="en-US" dirty="0" err="1"/>
              <a:t>mtdata</a:t>
            </a:r>
            <a:r>
              <a:rPr lang="en-US" dirty="0"/>
              <a:t>: dataset catalogue and downloader</a:t>
            </a:r>
          </a:p>
        </p:txBody>
      </p:sp>
      <p:sp>
        <p:nvSpPr>
          <p:cNvPr id="4" name="Slide Number Placeholder 3">
            <a:extLst>
              <a:ext uri="{FF2B5EF4-FFF2-40B4-BE49-F238E27FC236}">
                <a16:creationId xmlns:a16="http://schemas.microsoft.com/office/drawing/2014/main" id="{6DA29C7B-873D-4047-9008-170782F5E48B}"/>
              </a:ext>
            </a:extLst>
          </p:cNvPr>
          <p:cNvSpPr>
            <a:spLocks noGrp="1"/>
          </p:cNvSpPr>
          <p:nvPr>
            <p:ph type="sldNum" sz="quarter" idx="10"/>
          </p:nvPr>
        </p:nvSpPr>
        <p:spPr/>
        <p:txBody>
          <a:bodyPr/>
          <a:lstStyle/>
          <a:p>
            <a:fld id="{FFF830CD-155B-44E2-B503-3BCACD705026}" type="slidenum">
              <a:rPr lang="en-US" smtClean="0"/>
              <a:pPr/>
              <a:t>51</a:t>
            </a:fld>
            <a:endParaRPr lang="en-US" dirty="0"/>
          </a:p>
        </p:txBody>
      </p:sp>
    </p:spTree>
    <p:extLst>
      <p:ext uri="{BB962C8B-B14F-4D97-AF65-F5344CB8AC3E}">
        <p14:creationId xmlns:p14="http://schemas.microsoft.com/office/powerpoint/2010/main" val="287699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0E0C70-BBE6-D944-AC18-7FAACFB1FA7C}"/>
              </a:ext>
            </a:extLst>
          </p:cNvPr>
          <p:cNvSpPr>
            <a:spLocks noGrp="1"/>
          </p:cNvSpPr>
          <p:nvPr>
            <p:ph idx="1"/>
          </p:nvPr>
        </p:nvSpPr>
        <p:spPr/>
        <p:txBody>
          <a:bodyPr>
            <a:normAutofit fontScale="92500" lnSpcReduction="10000"/>
          </a:bodyPr>
          <a:lstStyle/>
          <a:p>
            <a:r>
              <a:rPr lang="en-US" dirty="0">
                <a:hlinkClick r:id="rId2"/>
              </a:rPr>
              <a:t>isi-nlp.github.io/nlcodec/</a:t>
            </a:r>
            <a:r>
              <a:rPr lang="en-US" dirty="0"/>
              <a:t>           </a:t>
            </a:r>
            <a:r>
              <a:rPr lang="en-US" dirty="0">
                <a:latin typeface="Consolas" panose="020B0609020204030204" pitchFamily="49" charset="0"/>
                <a:cs typeface="Consolas" panose="020B0609020204030204" pitchFamily="49" charset="0"/>
              </a:rPr>
              <a:t>pip install </a:t>
            </a:r>
            <a:r>
              <a:rPr lang="en-US" dirty="0" err="1">
                <a:latin typeface="Consolas" panose="020B0609020204030204" pitchFamily="49" charset="0"/>
                <a:cs typeface="Consolas" panose="020B0609020204030204" pitchFamily="49" charset="0"/>
              </a:rPr>
              <a:t>nlcodec</a:t>
            </a:r>
            <a:endParaRPr lang="en-US" dirty="0"/>
          </a:p>
          <a:p>
            <a:r>
              <a:rPr lang="en-US" dirty="0"/>
              <a:t>Vocabulary types: word, char, BPE </a:t>
            </a:r>
            <a:r>
              <a:rPr lang="en-US" dirty="0" err="1"/>
              <a:t>subword</a:t>
            </a:r>
            <a:endParaRPr lang="en-US" dirty="0"/>
          </a:p>
          <a:p>
            <a:r>
              <a:rPr lang="en-US" dirty="0"/>
              <a:t>Python implementation with </a:t>
            </a:r>
            <a:r>
              <a:rPr lang="en-US" dirty="0" err="1"/>
              <a:t>PySpark</a:t>
            </a:r>
            <a:r>
              <a:rPr lang="en-US" dirty="0"/>
              <a:t> backend (scalable!)</a:t>
            </a:r>
          </a:p>
          <a:p>
            <a:r>
              <a:rPr lang="en-US" dirty="0"/>
              <a:t>Optimized storage for </a:t>
            </a:r>
            <a:r>
              <a:rPr lang="en-US" i="1" dirty="0"/>
              <a:t>variable length integer sequences </a:t>
            </a:r>
          </a:p>
          <a:p>
            <a:pPr marL="342900" lvl="1" indent="0">
              <a:buNone/>
            </a:pPr>
            <a:r>
              <a:rPr lang="en-US" dirty="0"/>
              <a:t>Efficient storage helps keep large chunks of data in RAM for random lookups</a:t>
            </a:r>
          </a:p>
          <a:p>
            <a:pPr lvl="1">
              <a:buFont typeface="Wingdings" pitchFamily="2" charset="2"/>
              <a:buChar char="§"/>
            </a:pPr>
            <a:r>
              <a:rPr lang="en-US" dirty="0"/>
              <a:t>Up to 255 (e.g., chars) 1-byte; up to 65.5K (e.g., BPE </a:t>
            </a:r>
            <a:r>
              <a:rPr lang="en-US" dirty="0" err="1"/>
              <a:t>subwords</a:t>
            </a:r>
            <a:r>
              <a:rPr lang="en-US" dirty="0"/>
              <a:t>) 2-bytes</a:t>
            </a:r>
          </a:p>
          <a:p>
            <a:pPr>
              <a:buFont typeface="Wingdings" pitchFamily="2" charset="2"/>
              <a:buChar char="§"/>
            </a:pPr>
            <a:r>
              <a:rPr lang="en-US" dirty="0"/>
              <a:t>Horizontal </a:t>
            </a:r>
            <a:r>
              <a:rPr lang="en-US" dirty="0" err="1"/>
              <a:t>sharding</a:t>
            </a:r>
            <a:r>
              <a:rPr lang="en-US" dirty="0"/>
              <a:t>: parallel writes (data prep on Spark) </a:t>
            </a:r>
            <a:br>
              <a:rPr lang="en-US" dirty="0"/>
            </a:br>
            <a:r>
              <a:rPr lang="en-US" dirty="0"/>
              <a:t>                                   and parallel reads (e.g., distributed training)</a:t>
            </a:r>
          </a:p>
          <a:p>
            <a:r>
              <a:rPr lang="en-US" dirty="0"/>
              <a:t>CLI, in addition to Python API:</a:t>
            </a:r>
          </a:p>
          <a:p>
            <a:pPr marL="342900" lvl="1" indent="0">
              <a:buNone/>
            </a:pPr>
            <a:r>
              <a:rPr lang="en-US" dirty="0">
                <a:latin typeface="American Typewriter" panose="02090604020004020304" pitchFamily="18" charset="77"/>
              </a:rPr>
              <a:t>$ </a:t>
            </a:r>
            <a:r>
              <a:rPr lang="en-US" dirty="0" err="1">
                <a:latin typeface="American Typewriter" panose="02090604020004020304" pitchFamily="18" charset="77"/>
              </a:rPr>
              <a:t>nlcodec</a:t>
            </a:r>
            <a:r>
              <a:rPr lang="en-US" dirty="0">
                <a:latin typeface="American Typewriter" panose="02090604020004020304" pitchFamily="18" charset="77"/>
              </a:rPr>
              <a:t> [</a:t>
            </a:r>
            <a:r>
              <a:rPr lang="en-US" dirty="0" err="1">
                <a:latin typeface="American Typewriter" panose="02090604020004020304" pitchFamily="18" charset="77"/>
              </a:rPr>
              <a:t>learn|encode|decode</a:t>
            </a:r>
            <a:r>
              <a:rPr lang="en-US" dirty="0">
                <a:latin typeface="American Typewriter" panose="02090604020004020304" pitchFamily="18" charset="77"/>
              </a:rPr>
              <a:t>] …</a:t>
            </a:r>
          </a:p>
          <a:p>
            <a:pPr marL="342900" lvl="1" indent="0">
              <a:buNone/>
            </a:pPr>
            <a:r>
              <a:rPr lang="en-US" dirty="0">
                <a:latin typeface="American Typewriter" panose="02090604020004020304" pitchFamily="18" charset="77"/>
              </a:rPr>
              <a:t>$ </a:t>
            </a:r>
            <a:r>
              <a:rPr lang="en-US" dirty="0" err="1">
                <a:latin typeface="American Typewriter" panose="02090604020004020304" pitchFamily="18" charset="77"/>
              </a:rPr>
              <a:t>nlcodec-db</a:t>
            </a:r>
            <a:r>
              <a:rPr lang="en-US" dirty="0">
                <a:latin typeface="American Typewriter" panose="02090604020004020304" pitchFamily="18" charset="77"/>
              </a:rPr>
              <a:t> … </a:t>
            </a:r>
          </a:p>
          <a:p>
            <a:pPr marL="342900" lvl="1" indent="0">
              <a:buNone/>
            </a:pPr>
            <a:endParaRPr lang="en-US" dirty="0"/>
          </a:p>
          <a:p>
            <a:pPr lvl="1"/>
            <a:endParaRPr lang="en-US" dirty="0"/>
          </a:p>
          <a:p>
            <a:pPr>
              <a:buFont typeface="Wingdings" pitchFamily="2" charset="2"/>
              <a:buChar char="§"/>
            </a:pPr>
            <a:endParaRPr lang="en-US" dirty="0"/>
          </a:p>
        </p:txBody>
      </p:sp>
      <p:sp>
        <p:nvSpPr>
          <p:cNvPr id="3" name="Title 2">
            <a:extLst>
              <a:ext uri="{FF2B5EF4-FFF2-40B4-BE49-F238E27FC236}">
                <a16:creationId xmlns:a16="http://schemas.microsoft.com/office/drawing/2014/main" id="{E9216604-65D5-5548-8ADD-590DF8D88842}"/>
              </a:ext>
            </a:extLst>
          </p:cNvPr>
          <p:cNvSpPr>
            <a:spLocks noGrp="1"/>
          </p:cNvSpPr>
          <p:nvPr>
            <p:ph type="title"/>
          </p:nvPr>
        </p:nvSpPr>
        <p:spPr/>
        <p:txBody>
          <a:bodyPr/>
          <a:lstStyle/>
          <a:p>
            <a:r>
              <a:rPr lang="en-US" dirty="0" err="1"/>
              <a:t>NLCodec</a:t>
            </a:r>
            <a:r>
              <a:rPr lang="en-US" dirty="0"/>
              <a:t>: Vocabulary Manager and Training Data Storage</a:t>
            </a:r>
          </a:p>
        </p:txBody>
      </p:sp>
      <p:sp>
        <p:nvSpPr>
          <p:cNvPr id="4" name="Slide Number Placeholder 3">
            <a:extLst>
              <a:ext uri="{FF2B5EF4-FFF2-40B4-BE49-F238E27FC236}">
                <a16:creationId xmlns:a16="http://schemas.microsoft.com/office/drawing/2014/main" id="{A2E27149-0A89-4947-AD0F-6444632CF2CB}"/>
              </a:ext>
            </a:extLst>
          </p:cNvPr>
          <p:cNvSpPr>
            <a:spLocks noGrp="1"/>
          </p:cNvSpPr>
          <p:nvPr>
            <p:ph type="sldNum" sz="quarter" idx="10"/>
          </p:nvPr>
        </p:nvSpPr>
        <p:spPr/>
        <p:txBody>
          <a:bodyPr/>
          <a:lstStyle/>
          <a:p>
            <a:fld id="{FFF830CD-155B-44E2-B503-3BCACD705026}" type="slidenum">
              <a:rPr lang="en-US" smtClean="0"/>
              <a:pPr/>
              <a:t>52</a:t>
            </a:fld>
            <a:endParaRPr lang="en-US" dirty="0"/>
          </a:p>
        </p:txBody>
      </p:sp>
    </p:spTree>
    <p:extLst>
      <p:ext uri="{BB962C8B-B14F-4D97-AF65-F5344CB8AC3E}">
        <p14:creationId xmlns:p14="http://schemas.microsoft.com/office/powerpoint/2010/main" val="1125165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951CC-6720-224C-905F-DFAFECC2194D}"/>
              </a:ext>
            </a:extLst>
          </p:cNvPr>
          <p:cNvSpPr>
            <a:spLocks noGrp="1"/>
          </p:cNvSpPr>
          <p:nvPr>
            <p:ph idx="1"/>
          </p:nvPr>
        </p:nvSpPr>
        <p:spPr/>
        <p:txBody>
          <a:bodyPr>
            <a:normAutofit fontScale="85000" lnSpcReduction="20000"/>
          </a:bodyPr>
          <a:lstStyle/>
          <a:p>
            <a:r>
              <a:rPr lang="en-US" dirty="0">
                <a:hlinkClick r:id="rId2"/>
              </a:rPr>
              <a:t>https://isi-nlp.github.io/rtg/</a:t>
            </a:r>
            <a:r>
              <a:rPr lang="en-US" dirty="0"/>
              <a:t>    </a:t>
            </a:r>
            <a:r>
              <a:rPr lang="en-US" dirty="0">
                <a:latin typeface="American Typewriter" panose="02090604020004020304" pitchFamily="18" charset="77"/>
                <a:cs typeface="Consolas" panose="020B0609020204030204" pitchFamily="49" charset="0"/>
              </a:rPr>
              <a:t>pip install </a:t>
            </a:r>
            <a:r>
              <a:rPr lang="en-US" dirty="0" err="1">
                <a:latin typeface="American Typewriter" panose="02090604020004020304" pitchFamily="18" charset="77"/>
                <a:cs typeface="Consolas" panose="020B0609020204030204" pitchFamily="49" charset="0"/>
              </a:rPr>
              <a:t>rtg</a:t>
            </a:r>
            <a:endParaRPr lang="en-US" dirty="0">
              <a:latin typeface="American Typewriter" panose="02090604020004020304" pitchFamily="18" charset="77"/>
              <a:cs typeface="Consolas" panose="020B0609020204030204" pitchFamily="49" charset="0"/>
            </a:endParaRPr>
          </a:p>
          <a:p>
            <a:r>
              <a:rPr lang="en-US" dirty="0"/>
              <a:t>Based on </a:t>
            </a:r>
            <a:r>
              <a:rPr lang="en-US" dirty="0" err="1"/>
              <a:t>PyTorch</a:t>
            </a:r>
            <a:r>
              <a:rPr lang="en-US" dirty="0"/>
              <a:t> </a:t>
            </a:r>
          </a:p>
          <a:p>
            <a:r>
              <a:rPr lang="en-US" dirty="0"/>
              <a:t>Reproducible experiments: all hyper params in a </a:t>
            </a:r>
            <a:r>
              <a:rPr lang="en-US" dirty="0" err="1">
                <a:latin typeface="American Typewriter" panose="02090604020004020304" pitchFamily="18" charset="77"/>
                <a:cs typeface="Consolas" panose="020B0609020204030204" pitchFamily="49" charset="0"/>
              </a:rPr>
              <a:t>conf.yml</a:t>
            </a:r>
            <a:endParaRPr lang="en-US" dirty="0"/>
          </a:p>
          <a:p>
            <a:r>
              <a:rPr lang="en-US" dirty="0"/>
              <a:t>Packs all the necessary ingredients for NMT research </a:t>
            </a:r>
            <a:r>
              <a:rPr lang="en-US" dirty="0">
                <a:sym typeface="Wingdings" pitchFamily="2" charset="2"/>
              </a:rPr>
              <a:t> production</a:t>
            </a:r>
          </a:p>
          <a:p>
            <a:pPr lvl="1"/>
            <a:r>
              <a:rPr lang="en-US" dirty="0">
                <a:sym typeface="Wingdings" pitchFamily="2" charset="2"/>
              </a:rPr>
              <a:t>Data distributed parallel (multi-node multi-GPU) and FP16/mixed-precision training</a:t>
            </a:r>
          </a:p>
          <a:p>
            <a:pPr lvl="1"/>
            <a:r>
              <a:rPr lang="en-US" dirty="0">
                <a:sym typeface="Wingdings" pitchFamily="2" charset="2"/>
              </a:rPr>
              <a:t>Transfer learning, weight tying, freezing some layers, </a:t>
            </a:r>
          </a:p>
          <a:p>
            <a:pPr lvl="1"/>
            <a:r>
              <a:rPr lang="en-US" dirty="0">
                <a:sym typeface="Wingdings" pitchFamily="2" charset="2"/>
              </a:rPr>
              <a:t>Beam search, length penalty, gradient accumulation, … </a:t>
            </a:r>
          </a:p>
          <a:p>
            <a:pPr lvl="1"/>
            <a:r>
              <a:rPr lang="en-US" dirty="0"/>
              <a:t>Flexible vocabulary options: </a:t>
            </a:r>
            <a:r>
              <a:rPr lang="en-US" dirty="0" err="1"/>
              <a:t>sentencepiece</a:t>
            </a:r>
            <a:r>
              <a:rPr lang="en-US" dirty="0"/>
              <a:t>, and </a:t>
            </a:r>
            <a:r>
              <a:rPr lang="en-US" dirty="0" err="1"/>
              <a:t>nlcodec</a:t>
            </a:r>
            <a:r>
              <a:rPr lang="en-US" dirty="0"/>
              <a:t>; shared or separate</a:t>
            </a:r>
          </a:p>
          <a:p>
            <a:pPr lvl="1"/>
            <a:r>
              <a:rPr lang="en-US" dirty="0">
                <a:sym typeface="Wingdings" pitchFamily="2" charset="2"/>
              </a:rPr>
              <a:t>CLI</a:t>
            </a:r>
            <a:r>
              <a:rPr lang="en-US" dirty="0">
                <a:latin typeface="American Typewriter" panose="02090604020004020304" pitchFamily="18" charset="77"/>
                <a:sym typeface="Wingdings" pitchFamily="2" charset="2"/>
              </a:rPr>
              <a:t>: </a:t>
            </a:r>
            <a:r>
              <a:rPr lang="en-US" dirty="0" err="1">
                <a:latin typeface="American Typewriter" panose="02090604020004020304" pitchFamily="18" charset="77"/>
                <a:sym typeface="Wingdings" pitchFamily="2" charset="2"/>
              </a:rPr>
              <a:t>rtg</a:t>
            </a:r>
            <a:r>
              <a:rPr lang="en-US" dirty="0">
                <a:latin typeface="American Typewriter" panose="02090604020004020304" pitchFamily="18" charset="77"/>
                <a:sym typeface="Wingdings" pitchFamily="2" charset="2"/>
              </a:rPr>
              <a:t>-pipe, </a:t>
            </a:r>
            <a:r>
              <a:rPr lang="en-US" dirty="0" err="1">
                <a:latin typeface="American Typewriter" panose="02090604020004020304" pitchFamily="18" charset="77"/>
                <a:sym typeface="Wingdings" pitchFamily="2" charset="2"/>
              </a:rPr>
              <a:t>rtg</a:t>
            </a:r>
            <a:r>
              <a:rPr lang="en-US" dirty="0">
                <a:latin typeface="American Typewriter" panose="02090604020004020304" pitchFamily="18" charset="77"/>
                <a:sym typeface="Wingdings" pitchFamily="2" charset="2"/>
              </a:rPr>
              <a:t>-decode, </a:t>
            </a:r>
            <a:r>
              <a:rPr lang="en-US" dirty="0" err="1">
                <a:latin typeface="American Typewriter" panose="02090604020004020304" pitchFamily="18" charset="77"/>
                <a:sym typeface="Wingdings" pitchFamily="2" charset="2"/>
              </a:rPr>
              <a:t>rtg</a:t>
            </a:r>
            <a:r>
              <a:rPr lang="en-US" dirty="0">
                <a:latin typeface="American Typewriter" panose="02090604020004020304" pitchFamily="18" charset="77"/>
                <a:sym typeface="Wingdings" pitchFamily="2" charset="2"/>
              </a:rPr>
              <a:t>-export, </a:t>
            </a:r>
            <a:r>
              <a:rPr lang="en-US" dirty="0" err="1">
                <a:latin typeface="American Typewriter" panose="02090604020004020304" pitchFamily="18" charset="77"/>
                <a:sym typeface="Wingdings" pitchFamily="2" charset="2"/>
              </a:rPr>
              <a:t>rtg</a:t>
            </a:r>
            <a:r>
              <a:rPr lang="en-US" dirty="0">
                <a:latin typeface="American Typewriter" panose="02090604020004020304" pitchFamily="18" charset="77"/>
                <a:sym typeface="Wingdings" pitchFamily="2" charset="2"/>
              </a:rPr>
              <a:t>-serve … </a:t>
            </a:r>
          </a:p>
          <a:p>
            <a:pPr lvl="1"/>
            <a:r>
              <a:rPr lang="en-US" dirty="0">
                <a:latin typeface="American Typewriter" panose="02090604020004020304" pitchFamily="18" charset="77"/>
                <a:sym typeface="Wingdings" pitchFamily="2" charset="2"/>
              </a:rPr>
              <a:t>   </a:t>
            </a:r>
            <a:r>
              <a:rPr lang="en-US" dirty="0" err="1">
                <a:latin typeface="American Typewriter" panose="02090604020004020304" pitchFamily="18" charset="77"/>
                <a:sym typeface="Wingdings" pitchFamily="2" charset="2"/>
              </a:rPr>
              <a:t>rtg</a:t>
            </a:r>
            <a:r>
              <a:rPr lang="en-US" dirty="0">
                <a:latin typeface="American Typewriter" panose="02090604020004020304" pitchFamily="18" charset="77"/>
                <a:sym typeface="Wingdings" pitchFamily="2" charset="2"/>
              </a:rPr>
              <a:t>-pipe /path/to/exp-</a:t>
            </a:r>
            <a:r>
              <a:rPr lang="en-US" dirty="0" err="1">
                <a:latin typeface="American Typewriter" panose="02090604020004020304" pitchFamily="18" charset="77"/>
                <a:sym typeface="Wingdings" pitchFamily="2" charset="2"/>
              </a:rPr>
              <a:t>dir</a:t>
            </a:r>
            <a:r>
              <a:rPr lang="en-US" dirty="0">
                <a:latin typeface="American Typewriter" panose="02090604020004020304" pitchFamily="18" charset="77"/>
                <a:sym typeface="Wingdings" pitchFamily="2" charset="2"/>
              </a:rPr>
              <a:t>                                #</a:t>
            </a:r>
            <a:r>
              <a:rPr lang="en-US" dirty="0">
                <a:sym typeface="Wingdings" pitchFamily="2" charset="2"/>
              </a:rPr>
              <a:t> assumption </a:t>
            </a:r>
            <a:r>
              <a:rPr lang="en-US" dirty="0" err="1">
                <a:latin typeface="American Typewriter" panose="02090604020004020304" pitchFamily="18" charset="77"/>
                <a:sym typeface="Wingdings" pitchFamily="2" charset="2"/>
              </a:rPr>
              <a:t>conf.yml</a:t>
            </a:r>
            <a:r>
              <a:rPr lang="en-US" dirty="0">
                <a:latin typeface="American Typewriter" panose="02090604020004020304" pitchFamily="18" charset="77"/>
                <a:sym typeface="Wingdings" pitchFamily="2" charset="2"/>
              </a:rPr>
              <a:t> </a:t>
            </a:r>
            <a:r>
              <a:rPr lang="en-US" dirty="0">
                <a:sym typeface="Wingdings" pitchFamily="2" charset="2"/>
              </a:rPr>
              <a:t>inside the </a:t>
            </a:r>
            <a:r>
              <a:rPr lang="en-US" dirty="0" err="1">
                <a:sym typeface="Wingdings" pitchFamily="2" charset="2"/>
              </a:rPr>
              <a:t>dir</a:t>
            </a:r>
            <a:endParaRPr lang="en-US" dirty="0">
              <a:sym typeface="Wingdings" pitchFamily="2" charset="2"/>
            </a:endParaRPr>
          </a:p>
          <a:p>
            <a:r>
              <a:rPr lang="en-US" dirty="0"/>
              <a:t>Model serving via REST API and minimal web interface in addition to CLI</a:t>
            </a:r>
          </a:p>
        </p:txBody>
      </p:sp>
      <p:sp>
        <p:nvSpPr>
          <p:cNvPr id="3" name="Title 2">
            <a:extLst>
              <a:ext uri="{FF2B5EF4-FFF2-40B4-BE49-F238E27FC236}">
                <a16:creationId xmlns:a16="http://schemas.microsoft.com/office/drawing/2014/main" id="{4967097D-B229-504D-8EFF-0863BC0EABA4}"/>
              </a:ext>
            </a:extLst>
          </p:cNvPr>
          <p:cNvSpPr>
            <a:spLocks noGrp="1"/>
          </p:cNvSpPr>
          <p:nvPr>
            <p:ph type="title"/>
          </p:nvPr>
        </p:nvSpPr>
        <p:spPr/>
        <p:txBody>
          <a:bodyPr/>
          <a:lstStyle/>
          <a:p>
            <a:r>
              <a:rPr lang="en-US" dirty="0"/>
              <a:t>RTG: NMT toolkit</a:t>
            </a:r>
          </a:p>
        </p:txBody>
      </p:sp>
      <p:sp>
        <p:nvSpPr>
          <p:cNvPr id="4" name="Slide Number Placeholder 3">
            <a:extLst>
              <a:ext uri="{FF2B5EF4-FFF2-40B4-BE49-F238E27FC236}">
                <a16:creationId xmlns:a16="http://schemas.microsoft.com/office/drawing/2014/main" id="{ACACCAFD-C51C-5749-9131-FC9B3EEC96C8}"/>
              </a:ext>
            </a:extLst>
          </p:cNvPr>
          <p:cNvSpPr>
            <a:spLocks noGrp="1"/>
          </p:cNvSpPr>
          <p:nvPr>
            <p:ph type="sldNum" sz="quarter" idx="10"/>
          </p:nvPr>
        </p:nvSpPr>
        <p:spPr/>
        <p:txBody>
          <a:bodyPr/>
          <a:lstStyle/>
          <a:p>
            <a:fld id="{FFF830CD-155B-44E2-B503-3BCACD705026}" type="slidenum">
              <a:rPr lang="en-US" smtClean="0"/>
              <a:pPr/>
              <a:t>53</a:t>
            </a:fld>
            <a:endParaRPr lang="en-US" dirty="0"/>
          </a:p>
        </p:txBody>
      </p:sp>
    </p:spTree>
    <p:extLst>
      <p:ext uri="{BB962C8B-B14F-4D97-AF65-F5344CB8AC3E}">
        <p14:creationId xmlns:p14="http://schemas.microsoft.com/office/powerpoint/2010/main" val="3758397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CC33EF-50F0-B246-A5CE-E78ACF3CDA3D}"/>
              </a:ext>
            </a:extLst>
          </p:cNvPr>
          <p:cNvSpPr>
            <a:spLocks noGrp="1"/>
          </p:cNvSpPr>
          <p:nvPr>
            <p:ph type="title"/>
          </p:nvPr>
        </p:nvSpPr>
        <p:spPr>
          <a:xfrm>
            <a:off x="914400" y="355183"/>
            <a:ext cx="6934200" cy="479822"/>
          </a:xfrm>
        </p:spPr>
        <p:txBody>
          <a:bodyPr anchor="ctr">
            <a:normAutofit fontScale="90000"/>
          </a:bodyPr>
          <a:lstStyle/>
          <a:p>
            <a:r>
              <a:rPr lang="en-US" dirty="0"/>
              <a:t>500-English NMT</a:t>
            </a:r>
          </a:p>
        </p:txBody>
      </p:sp>
      <p:sp>
        <p:nvSpPr>
          <p:cNvPr id="26" name="Content Placeholder 2">
            <a:extLst>
              <a:ext uri="{FF2B5EF4-FFF2-40B4-BE49-F238E27FC236}">
                <a16:creationId xmlns:a16="http://schemas.microsoft.com/office/drawing/2014/main" id="{58DC801A-CD74-4B61-B017-7E79115B9D6F}"/>
              </a:ext>
            </a:extLst>
          </p:cNvPr>
          <p:cNvSpPr>
            <a:spLocks noGrp="1"/>
          </p:cNvSpPr>
          <p:nvPr>
            <p:ph sz="half" idx="1"/>
          </p:nvPr>
        </p:nvSpPr>
        <p:spPr>
          <a:xfrm>
            <a:off x="171450" y="1085851"/>
            <a:ext cx="4629150" cy="3794523"/>
          </a:xfrm>
        </p:spPr>
        <p:txBody>
          <a:bodyPr>
            <a:normAutofit fontScale="70000" lnSpcReduction="20000"/>
          </a:bodyPr>
          <a:lstStyle/>
          <a:p>
            <a:r>
              <a:rPr lang="en-US" dirty="0" err="1"/>
              <a:t>MTData</a:t>
            </a:r>
            <a:r>
              <a:rPr lang="en-US" dirty="0"/>
              <a:t>   : download datasets</a:t>
            </a:r>
            <a:br>
              <a:rPr lang="en-US" dirty="0"/>
            </a:br>
            <a:r>
              <a:rPr lang="en-US" dirty="0" err="1"/>
              <a:t>NLCodec</a:t>
            </a:r>
            <a:r>
              <a:rPr lang="en-US" dirty="0"/>
              <a:t>: prepare store training data</a:t>
            </a:r>
            <a:br>
              <a:rPr lang="en-US" dirty="0"/>
            </a:br>
            <a:r>
              <a:rPr lang="en-US" dirty="0"/>
              <a:t>RTG        : train NMT models and serve</a:t>
            </a:r>
          </a:p>
          <a:p>
            <a:r>
              <a:rPr lang="en-US" dirty="0"/>
              <a:t>Our largest NMT experiment so far</a:t>
            </a:r>
          </a:p>
          <a:p>
            <a:pPr lvl="1"/>
            <a:r>
              <a:rPr lang="en-US" dirty="0"/>
              <a:t>500 source </a:t>
            </a:r>
            <a:r>
              <a:rPr lang="en-US" dirty="0" err="1"/>
              <a:t>langs</a:t>
            </a:r>
            <a:r>
              <a:rPr lang="en-US" dirty="0"/>
              <a:t>; 9 billion tokens</a:t>
            </a:r>
          </a:p>
          <a:p>
            <a:pPr lvl="1"/>
            <a:r>
              <a:rPr lang="en-US" dirty="0"/>
              <a:t>Transformer, 768dims 9 Encoder 6 Decoders</a:t>
            </a:r>
          </a:p>
          <a:p>
            <a:pPr lvl="1"/>
            <a:r>
              <a:rPr lang="en-US" dirty="0"/>
              <a:t> 512k source and 64k target embeddings</a:t>
            </a:r>
          </a:p>
          <a:p>
            <a:r>
              <a:rPr lang="en-US" dirty="0">
                <a:hlinkClick r:id="rId2"/>
              </a:rPr>
              <a:t>http://rtg.isi.edu/many-eng/</a:t>
            </a:r>
            <a:r>
              <a:rPr lang="en-US" dirty="0"/>
              <a:t> </a:t>
            </a:r>
          </a:p>
          <a:p>
            <a:pPr marL="342900" lvl="1" indent="0">
              <a:buNone/>
            </a:pPr>
            <a:r>
              <a:rPr lang="en-US" dirty="0"/>
              <a:t>Datasets, pretrained models, and usage guide</a:t>
            </a:r>
            <a:endParaRPr lang="en-US" b="1" dirty="0">
              <a:latin typeface="AMERICAN TYPEWRITER CONDENSED L" panose="02090306020004020304" pitchFamily="18" charset="77"/>
              <a:ea typeface="Apple Symbols" panose="02000000000000000000" pitchFamily="2" charset="-79"/>
              <a:cs typeface="Apple Symbols" panose="02000000000000000000" pitchFamily="2" charset="-79"/>
            </a:endParaRPr>
          </a:p>
          <a:p>
            <a:pPr marL="42863" indent="0">
              <a:buNone/>
            </a:pPr>
            <a:endParaRPr lang="en-US" sz="1650" dirty="0">
              <a:latin typeface="American Typewriter" panose="02090604020004020304" pitchFamily="18" charset="77"/>
              <a:ea typeface="Apple Symbols" panose="02000000000000000000" pitchFamily="2" charset="-79"/>
              <a:cs typeface="Apple Symbols" panose="02000000000000000000" pitchFamily="2" charset="-79"/>
            </a:endParaRPr>
          </a:p>
          <a:p>
            <a:pPr marL="42863" indent="0">
              <a:buNone/>
            </a:pPr>
            <a:r>
              <a:rPr lang="en-US" sz="1650" dirty="0">
                <a:latin typeface="American Typewriter" panose="02090604020004020304" pitchFamily="18" charset="77"/>
                <a:ea typeface="Apple Symbols" panose="02000000000000000000" pitchFamily="2" charset="-79"/>
                <a:cs typeface="Apple Symbols" panose="02000000000000000000" pitchFamily="2" charset="-79"/>
              </a:rPr>
              <a:t>$ docker run --</a:t>
            </a:r>
            <a:r>
              <a:rPr lang="en-US" sz="1650" dirty="0" err="1">
                <a:latin typeface="American Typewriter" panose="02090604020004020304" pitchFamily="18" charset="77"/>
                <a:ea typeface="Apple Symbols" panose="02000000000000000000" pitchFamily="2" charset="-79"/>
                <a:cs typeface="Apple Symbols" panose="02000000000000000000" pitchFamily="2" charset="-79"/>
              </a:rPr>
              <a:t>gpus</a:t>
            </a:r>
            <a:r>
              <a:rPr lang="en-US" sz="1650" dirty="0">
                <a:latin typeface="American Typewriter" panose="02090604020004020304" pitchFamily="18" charset="77"/>
                <a:ea typeface="Apple Symbols" panose="02000000000000000000" pitchFamily="2" charset="-79"/>
                <a:cs typeface="Apple Symbols" panose="02000000000000000000" pitchFamily="2" charset="-79"/>
              </a:rPr>
              <a:t> '"device=0”’ --rm –</a:t>
            </a:r>
            <a:r>
              <a:rPr lang="en-US" sz="1650" dirty="0" err="1">
                <a:latin typeface="American Typewriter" panose="02090604020004020304" pitchFamily="18" charset="77"/>
                <a:ea typeface="Apple Symbols" panose="02000000000000000000" pitchFamily="2" charset="-79"/>
                <a:cs typeface="Apple Symbols" panose="02000000000000000000" pitchFamily="2" charset="-79"/>
              </a:rPr>
              <a:t>i</a:t>
            </a:r>
            <a:r>
              <a:rPr lang="en-US" sz="1650" dirty="0">
                <a:latin typeface="American Typewriter" panose="02090604020004020304" pitchFamily="18" charset="77"/>
                <a:ea typeface="Apple Symbols" panose="02000000000000000000" pitchFamily="2" charset="-79"/>
                <a:cs typeface="Apple Symbols" panose="02000000000000000000" pitchFamily="2" charset="-79"/>
              </a:rPr>
              <a:t> \</a:t>
            </a:r>
          </a:p>
          <a:p>
            <a:pPr marL="0" indent="0">
              <a:buNone/>
            </a:pPr>
            <a:r>
              <a:rPr lang="en-US" sz="1650" dirty="0">
                <a:latin typeface="American Typewriter" panose="02090604020004020304" pitchFamily="18" charset="77"/>
                <a:ea typeface="Apple Symbols" panose="02000000000000000000" pitchFamily="2" charset="-79"/>
                <a:cs typeface="Apple Symbols" panose="02000000000000000000" pitchFamily="2" charset="-79"/>
              </a:rPr>
              <a:t>    -p 6060:6060 </a:t>
            </a:r>
            <a:r>
              <a:rPr lang="en-US" sz="1650" dirty="0" err="1">
                <a:latin typeface="American Typewriter" panose="02090604020004020304" pitchFamily="18" charset="77"/>
                <a:ea typeface="Apple Symbols" panose="02000000000000000000" pitchFamily="2" charset="-79"/>
                <a:cs typeface="Apple Symbols" panose="02000000000000000000" pitchFamily="2" charset="-79"/>
              </a:rPr>
              <a:t>tgowda</a:t>
            </a:r>
            <a:r>
              <a:rPr lang="en-US" sz="1650" dirty="0">
                <a:latin typeface="American Typewriter" panose="02090604020004020304" pitchFamily="18" charset="77"/>
                <a:ea typeface="Apple Symbols" panose="02000000000000000000" pitchFamily="2" charset="-79"/>
                <a:cs typeface="Apple Symbols" panose="02000000000000000000" pitchFamily="2" charset="-79"/>
              </a:rPr>
              <a:t>/rtg-model:500toEng-v1</a:t>
            </a:r>
            <a:endParaRPr lang="en-US" sz="1650" dirty="0">
              <a:latin typeface="American Typewriter" panose="02090604020004020304" pitchFamily="18" charset="77"/>
            </a:endParaRPr>
          </a:p>
        </p:txBody>
      </p:sp>
      <p:pic>
        <p:nvPicPr>
          <p:cNvPr id="6" name="Content Placeholder 5" descr="Table&#10;&#10;Description automatically generated">
            <a:extLst>
              <a:ext uri="{FF2B5EF4-FFF2-40B4-BE49-F238E27FC236}">
                <a16:creationId xmlns:a16="http://schemas.microsoft.com/office/drawing/2014/main" id="{4804D970-F86D-214A-8A0E-F1A175F3EED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734" r="4896" b="5752"/>
          <a:stretch/>
        </p:blipFill>
        <p:spPr>
          <a:xfrm>
            <a:off x="4800601" y="1314451"/>
            <a:ext cx="4348163" cy="3086099"/>
          </a:xfrm>
          <a:noFill/>
        </p:spPr>
      </p:pic>
      <p:sp>
        <p:nvSpPr>
          <p:cNvPr id="4" name="Slide Number Placeholder 3" hidden="1">
            <a:extLst>
              <a:ext uri="{FF2B5EF4-FFF2-40B4-BE49-F238E27FC236}">
                <a16:creationId xmlns:a16="http://schemas.microsoft.com/office/drawing/2014/main" id="{B86D02BA-E6FA-9C44-8E73-FA5DA548C42E}"/>
              </a:ext>
            </a:extLst>
          </p:cNvPr>
          <p:cNvSpPr>
            <a:spLocks noGrp="1"/>
          </p:cNvSpPr>
          <p:nvPr>
            <p:ph type="sldNum" sz="quarter" idx="4294967295"/>
          </p:nvPr>
        </p:nvSpPr>
        <p:spPr>
          <a:xfrm>
            <a:off x="8458200" y="4967867"/>
            <a:ext cx="457200" cy="466758"/>
          </a:xfrm>
        </p:spPr>
        <p:txBody>
          <a:bodyPr/>
          <a:lstStyle/>
          <a:p>
            <a:pPr>
              <a:spcAft>
                <a:spcPts val="450"/>
              </a:spcAft>
            </a:pPr>
            <a:fld id="{FFF830CD-155B-44E2-B503-3BCACD705026}" type="slidenum">
              <a:rPr lang="en-US" smtClean="0"/>
              <a:pPr>
                <a:spcAft>
                  <a:spcPts val="450"/>
                </a:spcAft>
              </a:pPr>
              <a:t>54</a:t>
            </a:fld>
            <a:endParaRPr lang="en-US"/>
          </a:p>
        </p:txBody>
      </p:sp>
      <p:sp>
        <p:nvSpPr>
          <p:cNvPr id="7" name="Rectangle 6">
            <a:extLst>
              <a:ext uri="{FF2B5EF4-FFF2-40B4-BE49-F238E27FC236}">
                <a16:creationId xmlns:a16="http://schemas.microsoft.com/office/drawing/2014/main" id="{59FB29BB-9184-244B-A7D4-9BA3326A253F}"/>
              </a:ext>
            </a:extLst>
          </p:cNvPr>
          <p:cNvSpPr/>
          <p:nvPr/>
        </p:nvSpPr>
        <p:spPr>
          <a:xfrm>
            <a:off x="6343650" y="1037451"/>
            <a:ext cx="1022844" cy="300082"/>
          </a:xfrm>
          <a:prstGeom prst="rect">
            <a:avLst/>
          </a:prstGeom>
        </p:spPr>
        <p:txBody>
          <a:bodyPr wrap="none">
            <a:spAutoFit/>
          </a:bodyPr>
          <a:lstStyle/>
          <a:p>
            <a:r>
              <a:rPr lang="en-US" sz="1350" dirty="0"/>
              <a:t>RTG Web UI</a:t>
            </a:r>
            <a:endParaRPr lang="en-US" sz="1350" dirty="0">
              <a:sym typeface="Wingdings" pitchFamily="2" charset="2"/>
            </a:endParaRPr>
          </a:p>
        </p:txBody>
      </p:sp>
      <p:sp>
        <p:nvSpPr>
          <p:cNvPr id="8" name="TextBox 7">
            <a:extLst>
              <a:ext uri="{FF2B5EF4-FFF2-40B4-BE49-F238E27FC236}">
                <a16:creationId xmlns:a16="http://schemas.microsoft.com/office/drawing/2014/main" id="{24C69454-AEE6-224E-97DD-4AE005CE8D74}"/>
              </a:ext>
            </a:extLst>
          </p:cNvPr>
          <p:cNvSpPr txBox="1"/>
          <p:nvPr/>
        </p:nvSpPr>
        <p:spPr>
          <a:xfrm>
            <a:off x="5369907" y="4539049"/>
            <a:ext cx="2856679" cy="300082"/>
          </a:xfrm>
          <a:prstGeom prst="rect">
            <a:avLst/>
          </a:prstGeom>
          <a:noFill/>
        </p:spPr>
        <p:txBody>
          <a:bodyPr wrap="none" rtlCol="0">
            <a:spAutoFit/>
          </a:bodyPr>
          <a:lstStyle/>
          <a:p>
            <a:r>
              <a:rPr lang="en-US" sz="1350" i="1" dirty="0"/>
              <a:t> REST API behind the scenes (via AJAX)</a:t>
            </a:r>
          </a:p>
        </p:txBody>
      </p:sp>
    </p:spTree>
    <p:extLst>
      <p:ext uri="{BB962C8B-B14F-4D97-AF65-F5344CB8AC3E}">
        <p14:creationId xmlns:p14="http://schemas.microsoft.com/office/powerpoint/2010/main" val="16795043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ACC8-4FBD-D34C-A0A8-8247F869F437}"/>
              </a:ext>
            </a:extLst>
          </p:cNvPr>
          <p:cNvSpPr>
            <a:spLocks noGrp="1"/>
          </p:cNvSpPr>
          <p:nvPr>
            <p:ph type="title"/>
          </p:nvPr>
        </p:nvSpPr>
        <p:spPr/>
        <p:txBody>
          <a:bodyPr>
            <a:normAutofit fontScale="90000"/>
          </a:bodyPr>
          <a:lstStyle/>
          <a:p>
            <a:r>
              <a:rPr lang="en-US" dirty="0">
                <a:latin typeface="Garamond" panose="02020404030301010803" pitchFamily="18" charset="0"/>
              </a:rPr>
              <a:t>500</a:t>
            </a:r>
            <a:r>
              <a:rPr lang="en-US" dirty="0">
                <a:latin typeface="Garamond" panose="02020404030301010803" pitchFamily="18" charset="0"/>
                <a:sym typeface="Wingdings" pitchFamily="2" charset="2"/>
              </a:rPr>
              <a:t>→</a:t>
            </a:r>
            <a:r>
              <a:rPr lang="en-US" dirty="0">
                <a:latin typeface="Garamond" panose="02020404030301010803" pitchFamily="18" charset="0"/>
              </a:rPr>
              <a:t>English Translation</a:t>
            </a:r>
          </a:p>
        </p:txBody>
      </p:sp>
      <p:sp>
        <p:nvSpPr>
          <p:cNvPr id="3" name="Content Placeholder 2">
            <a:extLst>
              <a:ext uri="{FF2B5EF4-FFF2-40B4-BE49-F238E27FC236}">
                <a16:creationId xmlns:a16="http://schemas.microsoft.com/office/drawing/2014/main" id="{75B900D8-DDEB-D54E-B237-182A62B40B55}"/>
              </a:ext>
            </a:extLst>
          </p:cNvPr>
          <p:cNvSpPr>
            <a:spLocks noGrp="1"/>
          </p:cNvSpPr>
          <p:nvPr>
            <p:ph idx="13"/>
          </p:nvPr>
        </p:nvSpPr>
        <p:spPr>
          <a:xfrm>
            <a:off x="410552" y="858494"/>
            <a:ext cx="8346173" cy="4198698"/>
          </a:xfrm>
        </p:spPr>
        <p:txBody>
          <a:bodyPr/>
          <a:lstStyle/>
          <a:p>
            <a:r>
              <a:rPr lang="en-US" dirty="0">
                <a:solidFill>
                  <a:schemeClr val="tx2"/>
                </a:solidFill>
                <a:latin typeface="Garamond" panose="02020404030301010803" pitchFamily="18" charset="0"/>
              </a:rPr>
              <a:t>Dataset: 500+ languages</a:t>
            </a:r>
          </a:p>
          <a:p>
            <a:pPr lvl="1"/>
            <a:r>
              <a:rPr lang="en-US" dirty="0">
                <a:solidFill>
                  <a:schemeClr val="tx2"/>
                </a:solidFill>
                <a:latin typeface="Garamond" panose="02020404030301010803" pitchFamily="18" charset="0"/>
              </a:rPr>
              <a:t>Dedupe, cleaning, </a:t>
            </a:r>
            <a:r>
              <a:rPr lang="en-US" dirty="0" err="1">
                <a:solidFill>
                  <a:schemeClr val="tx2"/>
                </a:solidFill>
                <a:latin typeface="Garamond" panose="02020404030301010803" pitchFamily="18" charset="0"/>
              </a:rPr>
              <a:t>etc</a:t>
            </a:r>
            <a:r>
              <a:rPr lang="en-US" dirty="0">
                <a:solidFill>
                  <a:schemeClr val="tx2"/>
                </a:solidFill>
                <a:latin typeface="Garamond" panose="02020404030301010803" pitchFamily="18" charset="0"/>
              </a:rPr>
              <a:t> ... </a:t>
            </a:r>
          </a:p>
          <a:p>
            <a:pPr lvl="1"/>
            <a:r>
              <a:rPr lang="en-US" dirty="0">
                <a:solidFill>
                  <a:schemeClr val="tx2"/>
                </a:solidFill>
                <a:latin typeface="Garamond" panose="02020404030301010803" pitchFamily="18" charset="0"/>
              </a:rPr>
              <a:t>Excluding the known test sets e.g. </a:t>
            </a:r>
            <a:r>
              <a:rPr lang="en-US" dirty="0" err="1">
                <a:solidFill>
                  <a:schemeClr val="tx2"/>
                </a:solidFill>
                <a:latin typeface="Garamond" panose="02020404030301010803" pitchFamily="18" charset="0"/>
              </a:rPr>
              <a:t>NewsTest</a:t>
            </a:r>
            <a:r>
              <a:rPr lang="en-US" dirty="0">
                <a:solidFill>
                  <a:schemeClr val="tx2"/>
                </a:solidFill>
                <a:latin typeface="Garamond" panose="02020404030301010803" pitchFamily="18" charset="0"/>
              </a:rPr>
              <a:t>, OPUS-100, ...</a:t>
            </a:r>
          </a:p>
          <a:p>
            <a:pPr marL="380974" lvl="1" indent="0">
              <a:buNone/>
            </a:pPr>
            <a:r>
              <a:rPr lang="en-US" sz="2400" dirty="0">
                <a:solidFill>
                  <a:schemeClr val="tx2"/>
                </a:solidFill>
                <a:latin typeface="Garamond" panose="02020404030301010803" pitchFamily="18" charset="0"/>
                <a:sym typeface="Wingdings" pitchFamily="2" charset="2"/>
              </a:rPr>
              <a:t> </a:t>
            </a:r>
            <a:r>
              <a:rPr lang="en-US" sz="2300" dirty="0">
                <a:solidFill>
                  <a:schemeClr val="tx2"/>
                </a:solidFill>
                <a:latin typeface="Garamond" panose="02020404030301010803" pitchFamily="18" charset="0"/>
              </a:rPr>
              <a:t>~474 million sentence pairs; </a:t>
            </a:r>
            <a:r>
              <a:rPr lang="en-US" sz="2300" dirty="0">
                <a:solidFill>
                  <a:srgbClr val="990000"/>
                </a:solidFill>
                <a:latin typeface="Garamond" panose="02020404030301010803" pitchFamily="18" charset="0"/>
              </a:rPr>
              <a:t>9 billion</a:t>
            </a:r>
            <a:r>
              <a:rPr lang="en-US" sz="2300" dirty="0">
                <a:solidFill>
                  <a:schemeClr val="tx2"/>
                </a:solidFill>
                <a:latin typeface="Garamond" panose="02020404030301010803" pitchFamily="18" charset="0"/>
              </a:rPr>
              <a:t> tokens on each side</a:t>
            </a:r>
            <a:endParaRPr lang="en-US" sz="2300" dirty="0">
              <a:latin typeface="Garamond" panose="02020404030301010803" pitchFamily="18" charset="0"/>
            </a:endParaRPr>
          </a:p>
          <a:p>
            <a:r>
              <a:rPr lang="en-US" dirty="0">
                <a:solidFill>
                  <a:schemeClr val="tx2"/>
                </a:solidFill>
                <a:latin typeface="Garamond" panose="02020404030301010803" pitchFamily="18" charset="0"/>
              </a:rPr>
              <a:t>Model:  </a:t>
            </a:r>
            <a:r>
              <a:rPr lang="en-US" sz="2400" dirty="0">
                <a:solidFill>
                  <a:schemeClr val="tx2"/>
                </a:solidFill>
                <a:latin typeface="Garamond" panose="02020404030301010803" pitchFamily="18" charset="0"/>
              </a:rPr>
              <a:t>Transformer: </a:t>
            </a:r>
            <a:r>
              <a:rPr lang="en-US" sz="2000" dirty="0">
                <a:solidFill>
                  <a:schemeClr val="tx2"/>
                </a:solidFill>
                <a:latin typeface="Garamond" panose="02020404030301010803" pitchFamily="18" charset="0"/>
              </a:rPr>
              <a:t>768d, 9 encoder, 6 decoder, </a:t>
            </a:r>
          </a:p>
          <a:p>
            <a:pPr lvl="1"/>
            <a:r>
              <a:rPr lang="en-US" dirty="0">
                <a:solidFill>
                  <a:schemeClr val="tx2"/>
                </a:solidFill>
                <a:latin typeface="Garamond" panose="02020404030301010803" pitchFamily="18" charset="0"/>
              </a:rPr>
              <a:t>Separate BPE vocabularies: 512k source  and 64k target embeddings</a:t>
            </a:r>
          </a:p>
          <a:p>
            <a:pPr lvl="1"/>
            <a:r>
              <a:rPr lang="en-US" dirty="0">
                <a:solidFill>
                  <a:schemeClr val="tx2"/>
                </a:solidFill>
                <a:latin typeface="Garamond" panose="02020404030301010803" pitchFamily="18" charset="0"/>
              </a:rPr>
              <a:t>Large batches: ~720k </a:t>
            </a:r>
            <a:r>
              <a:rPr lang="en-US" dirty="0" err="1">
                <a:solidFill>
                  <a:schemeClr val="tx2"/>
                </a:solidFill>
                <a:latin typeface="Garamond" panose="02020404030301010803" pitchFamily="18" charset="0"/>
              </a:rPr>
              <a:t>toks</a:t>
            </a:r>
            <a:r>
              <a:rPr lang="en-US" dirty="0">
                <a:solidFill>
                  <a:schemeClr val="tx2"/>
                </a:solidFill>
                <a:latin typeface="Garamond" panose="02020404030301010803" pitchFamily="18" charset="0"/>
              </a:rPr>
              <a:t> per step, 200K steps </a:t>
            </a:r>
          </a:p>
          <a:p>
            <a:pPr lvl="1"/>
            <a:r>
              <a:rPr lang="en-US" dirty="0">
                <a:solidFill>
                  <a:schemeClr val="tx2"/>
                </a:solidFill>
                <a:latin typeface="Garamond" panose="02020404030301010803" pitchFamily="18" charset="0"/>
              </a:rPr>
              <a:t>Gradient accumulation (5x), Float-16 ops, </a:t>
            </a:r>
            <a:br>
              <a:rPr lang="en-US" dirty="0">
                <a:solidFill>
                  <a:schemeClr val="tx2"/>
                </a:solidFill>
                <a:latin typeface="Garamond" panose="02020404030301010803" pitchFamily="18" charset="0"/>
              </a:rPr>
            </a:br>
            <a:r>
              <a:rPr lang="en-US" dirty="0">
                <a:solidFill>
                  <a:schemeClr val="tx2"/>
                </a:solidFill>
                <a:latin typeface="Garamond" panose="02020404030301010803" pitchFamily="18" charset="0"/>
              </a:rPr>
              <a:t> and distributed training on 8x A100 GPUs </a:t>
            </a:r>
          </a:p>
          <a:p>
            <a:pPr lvl="2"/>
            <a:r>
              <a:rPr lang="en-US" dirty="0">
                <a:solidFill>
                  <a:schemeClr val="bg2">
                    <a:lumMod val="75000"/>
                  </a:schemeClr>
                </a:solidFill>
                <a:latin typeface="Garamond" panose="02020404030301010803" pitchFamily="18" charset="0"/>
              </a:rPr>
              <a:t>Thanks to TACC and Zhao Zhang</a:t>
            </a:r>
          </a:p>
        </p:txBody>
      </p:sp>
      <p:sp>
        <p:nvSpPr>
          <p:cNvPr id="4" name="Footer Placeholder 3">
            <a:extLst>
              <a:ext uri="{FF2B5EF4-FFF2-40B4-BE49-F238E27FC236}">
                <a16:creationId xmlns:a16="http://schemas.microsoft.com/office/drawing/2014/main" id="{91FCDBBC-1090-6E4B-94D5-B8B63A5F1CCD}"/>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35FAA7DC-5BE6-D748-886E-BE5D932B3282}"/>
              </a:ext>
            </a:extLst>
          </p:cNvPr>
          <p:cNvSpPr>
            <a:spLocks noGrp="1"/>
          </p:cNvSpPr>
          <p:nvPr>
            <p:ph type="sldNum" sz="quarter" idx="16"/>
          </p:nvPr>
        </p:nvSpPr>
        <p:spPr/>
        <p:txBody>
          <a:bodyPr/>
          <a:lstStyle/>
          <a:p>
            <a:fld id="{94484A00-4F00-BC41-AC64-A612D22D8354}" type="slidenum">
              <a:rPr lang="en-US" smtClean="0"/>
              <a:pPr/>
              <a:t>55</a:t>
            </a:fld>
            <a:endParaRPr lang="en-US"/>
          </a:p>
        </p:txBody>
      </p:sp>
    </p:spTree>
    <p:extLst>
      <p:ext uri="{BB962C8B-B14F-4D97-AF65-F5344CB8AC3E}">
        <p14:creationId xmlns:p14="http://schemas.microsoft.com/office/powerpoint/2010/main" val="2036570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96D3-D3AB-6A41-98E7-6451F476C3C8}"/>
              </a:ext>
            </a:extLst>
          </p:cNvPr>
          <p:cNvSpPr>
            <a:spLocks noGrp="1"/>
          </p:cNvSpPr>
          <p:nvPr>
            <p:ph type="title"/>
          </p:nvPr>
        </p:nvSpPr>
        <p:spPr>
          <a:xfrm>
            <a:off x="628650" y="53879"/>
            <a:ext cx="7886700" cy="523460"/>
          </a:xfrm>
        </p:spPr>
        <p:txBody>
          <a:bodyPr/>
          <a:lstStyle/>
          <a:p>
            <a:r>
              <a:rPr lang="en-US" sz="2000" dirty="0">
                <a:latin typeface="Garamond" panose="02020404030301010803" pitchFamily="18" charset="0"/>
              </a:rPr>
              <a:t>Translation Service: BLEU on OPUS-100 Test Set</a:t>
            </a:r>
          </a:p>
        </p:txBody>
      </p:sp>
      <p:pic>
        <p:nvPicPr>
          <p:cNvPr id="7" name="Picture 6">
            <a:extLst>
              <a:ext uri="{FF2B5EF4-FFF2-40B4-BE49-F238E27FC236}">
                <a16:creationId xmlns:a16="http://schemas.microsoft.com/office/drawing/2014/main" id="{AB1B7AFA-C16F-4A4C-A79D-C7179400D3F1}"/>
              </a:ext>
            </a:extLst>
          </p:cNvPr>
          <p:cNvPicPr>
            <a:picLocks noChangeAspect="1"/>
          </p:cNvPicPr>
          <p:nvPr/>
        </p:nvPicPr>
        <p:blipFill rotWithShape="1">
          <a:blip r:embed="rId3"/>
          <a:srcRect t="8387" b="8185"/>
          <a:stretch/>
        </p:blipFill>
        <p:spPr>
          <a:xfrm>
            <a:off x="265018" y="503587"/>
            <a:ext cx="8503920" cy="2227891"/>
          </a:xfrm>
          <a:prstGeom prst="rect">
            <a:avLst/>
          </a:prstGeom>
          <a:effectLst>
            <a:glow rad="101600">
              <a:schemeClr val="accent3">
                <a:satMod val="175000"/>
                <a:alpha val="40000"/>
              </a:schemeClr>
            </a:glow>
          </a:effectLst>
        </p:spPr>
      </p:pic>
      <p:pic>
        <p:nvPicPr>
          <p:cNvPr id="9" name="Picture 8">
            <a:extLst>
              <a:ext uri="{FF2B5EF4-FFF2-40B4-BE49-F238E27FC236}">
                <a16:creationId xmlns:a16="http://schemas.microsoft.com/office/drawing/2014/main" id="{FCFD216F-3B16-4749-BFC0-F33E3A46CCBB}"/>
              </a:ext>
            </a:extLst>
          </p:cNvPr>
          <p:cNvPicPr>
            <a:picLocks noChangeAspect="1"/>
          </p:cNvPicPr>
          <p:nvPr/>
        </p:nvPicPr>
        <p:blipFill rotWithShape="1">
          <a:blip r:embed="rId4"/>
          <a:srcRect t="7021"/>
          <a:stretch/>
        </p:blipFill>
        <p:spPr>
          <a:xfrm>
            <a:off x="265018" y="2858233"/>
            <a:ext cx="8503920" cy="2482997"/>
          </a:xfrm>
          <a:prstGeom prst="rect">
            <a:avLst/>
          </a:prstGeom>
          <a:effectLst>
            <a:glow rad="101600">
              <a:schemeClr val="accent3">
                <a:satMod val="175000"/>
                <a:alpha val="40000"/>
              </a:schemeClr>
            </a:glow>
          </a:effectLst>
        </p:spPr>
      </p:pic>
      <p:sp>
        <p:nvSpPr>
          <p:cNvPr id="3" name="Footer Placeholder 2">
            <a:extLst>
              <a:ext uri="{FF2B5EF4-FFF2-40B4-BE49-F238E27FC236}">
                <a16:creationId xmlns:a16="http://schemas.microsoft.com/office/drawing/2014/main" id="{406FD26C-4E51-B74C-9622-043C7C70828C}"/>
              </a:ext>
            </a:extLst>
          </p:cNvPr>
          <p:cNvSpPr>
            <a:spLocks noGrp="1"/>
          </p:cNvSpPr>
          <p:nvPr>
            <p:ph type="ftr" sz="quarter" idx="15"/>
          </p:nvPr>
        </p:nvSpPr>
        <p:spPr/>
        <p:txBody>
          <a:bodyPr/>
          <a:lstStyle/>
          <a:p>
            <a:r>
              <a:rPr lang="en-US"/>
              <a:t>TG's Dissertation Proposal</a:t>
            </a:r>
            <a:endParaRPr lang="en-US" dirty="0"/>
          </a:p>
        </p:txBody>
      </p:sp>
      <p:sp>
        <p:nvSpPr>
          <p:cNvPr id="4" name="Slide Number Placeholder 3">
            <a:extLst>
              <a:ext uri="{FF2B5EF4-FFF2-40B4-BE49-F238E27FC236}">
                <a16:creationId xmlns:a16="http://schemas.microsoft.com/office/drawing/2014/main" id="{9C3D8F97-A0AD-C642-AF28-AD5A4798DF48}"/>
              </a:ext>
            </a:extLst>
          </p:cNvPr>
          <p:cNvSpPr>
            <a:spLocks noGrp="1"/>
          </p:cNvSpPr>
          <p:nvPr>
            <p:ph type="sldNum" sz="quarter" idx="16"/>
          </p:nvPr>
        </p:nvSpPr>
        <p:spPr/>
        <p:txBody>
          <a:bodyPr/>
          <a:lstStyle/>
          <a:p>
            <a:fld id="{94484A00-4F00-BC41-AC64-A612D22D8354}" type="slidenum">
              <a:rPr lang="en-US" smtClean="0"/>
              <a:pPr/>
              <a:t>56</a:t>
            </a:fld>
            <a:endParaRPr lang="en-US"/>
          </a:p>
        </p:txBody>
      </p:sp>
    </p:spTree>
    <p:extLst>
      <p:ext uri="{BB962C8B-B14F-4D97-AF65-F5344CB8AC3E}">
        <p14:creationId xmlns:p14="http://schemas.microsoft.com/office/powerpoint/2010/main" val="1704069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E62F-D2D2-3F46-B85E-E026BDB7EE6B}"/>
              </a:ext>
            </a:extLst>
          </p:cNvPr>
          <p:cNvSpPr>
            <a:spLocks noGrp="1"/>
          </p:cNvSpPr>
          <p:nvPr>
            <p:ph type="title"/>
          </p:nvPr>
        </p:nvSpPr>
        <p:spPr/>
        <p:txBody>
          <a:bodyPr>
            <a:normAutofit fontScale="90000"/>
          </a:bodyPr>
          <a:lstStyle/>
          <a:p>
            <a:r>
              <a:rPr lang="en-US" dirty="0">
                <a:latin typeface="Garamond" panose="02020404030301010803" pitchFamily="18" charset="0"/>
              </a:rPr>
              <a:t>Transfer Learning: Fine Tuning</a:t>
            </a:r>
          </a:p>
        </p:txBody>
      </p:sp>
      <p:graphicFrame>
        <p:nvGraphicFramePr>
          <p:cNvPr id="4" name="Table 4">
            <a:extLst>
              <a:ext uri="{FF2B5EF4-FFF2-40B4-BE49-F238E27FC236}">
                <a16:creationId xmlns:a16="http://schemas.microsoft.com/office/drawing/2014/main" id="{781B76CC-0B71-0245-823E-9AA1387C185E}"/>
              </a:ext>
            </a:extLst>
          </p:cNvPr>
          <p:cNvGraphicFramePr>
            <a:graphicFrameLocks noGrp="1"/>
          </p:cNvGraphicFramePr>
          <p:nvPr>
            <p:ph idx="13"/>
            <p:extLst>
              <p:ext uri="{D42A27DB-BD31-4B8C-83A1-F6EECF244321}">
                <p14:modId xmlns:p14="http://schemas.microsoft.com/office/powerpoint/2010/main" val="424383658"/>
              </p:ext>
            </p:extLst>
          </p:nvPr>
        </p:nvGraphicFramePr>
        <p:xfrm>
          <a:off x="5363738" y="1036286"/>
          <a:ext cx="3678618" cy="2194560"/>
        </p:xfrm>
        <a:graphic>
          <a:graphicData uri="http://schemas.openxmlformats.org/drawingml/2006/table">
            <a:tbl>
              <a:tblPr firstRow="1" bandRow="1">
                <a:tableStyleId>{21E4AEA4-8DFA-4A89-87EB-49C32662AFE0}</a:tableStyleId>
              </a:tblPr>
              <a:tblGrid>
                <a:gridCol w="1561171">
                  <a:extLst>
                    <a:ext uri="{9D8B030D-6E8A-4147-A177-3AD203B41FA5}">
                      <a16:colId xmlns:a16="http://schemas.microsoft.com/office/drawing/2014/main" val="2773825712"/>
                    </a:ext>
                  </a:extLst>
                </a:gridCol>
                <a:gridCol w="891241">
                  <a:extLst>
                    <a:ext uri="{9D8B030D-6E8A-4147-A177-3AD203B41FA5}">
                      <a16:colId xmlns:a16="http://schemas.microsoft.com/office/drawing/2014/main" val="884927717"/>
                    </a:ext>
                  </a:extLst>
                </a:gridCol>
                <a:gridCol w="1226206">
                  <a:extLst>
                    <a:ext uri="{9D8B030D-6E8A-4147-A177-3AD203B41FA5}">
                      <a16:colId xmlns:a16="http://schemas.microsoft.com/office/drawing/2014/main" val="3633346484"/>
                    </a:ext>
                  </a:extLst>
                </a:gridCol>
              </a:tblGrid>
              <a:tr h="701040">
                <a:tc>
                  <a:txBody>
                    <a:bodyPr/>
                    <a:lstStyle/>
                    <a:p>
                      <a:r>
                        <a:rPr lang="en-US" sz="2000" dirty="0"/>
                        <a:t>Model</a:t>
                      </a:r>
                      <a:endParaRPr lang="en-US" sz="2000" dirty="0">
                        <a:latin typeface="Garamond" panose="02020404030301010803" pitchFamily="18" charset="0"/>
                      </a:endParaRPr>
                    </a:p>
                  </a:txBody>
                  <a:tcPr/>
                </a:tc>
                <a:tc>
                  <a:txBody>
                    <a:bodyPr/>
                    <a:lstStyle/>
                    <a:p>
                      <a:pPr algn="r"/>
                      <a:r>
                        <a:rPr lang="en-US" sz="2000" dirty="0"/>
                        <a:t>BRE-ENG</a:t>
                      </a:r>
                      <a:endParaRPr lang="en-US" sz="2000" dirty="0">
                        <a:latin typeface="Garamond" panose="02020404030301010803" pitchFamily="18" charset="0"/>
                      </a:endParaRPr>
                    </a:p>
                  </a:txBody>
                  <a:tcPr/>
                </a:tc>
                <a:tc>
                  <a:txBody>
                    <a:bodyPr/>
                    <a:lstStyle/>
                    <a:p>
                      <a:pPr algn="r"/>
                      <a:r>
                        <a:rPr lang="en-US" sz="2000" dirty="0"/>
                        <a:t>SME-ENG</a:t>
                      </a:r>
                      <a:endParaRPr lang="en-US" sz="2000" dirty="0">
                        <a:latin typeface="Garamond" panose="02020404030301010803" pitchFamily="18" charset="0"/>
                      </a:endParaRPr>
                    </a:p>
                  </a:txBody>
                  <a:tcPr/>
                </a:tc>
                <a:extLst>
                  <a:ext uri="{0D108BD9-81ED-4DB2-BD59-A6C34878D82A}">
                    <a16:rowId xmlns:a16="http://schemas.microsoft.com/office/drawing/2014/main" val="1277596444"/>
                  </a:ext>
                </a:extLst>
              </a:tr>
              <a:tr h="396240">
                <a:tc>
                  <a:txBody>
                    <a:bodyPr/>
                    <a:lstStyle/>
                    <a:p>
                      <a:r>
                        <a:rPr lang="en-US" sz="2000" dirty="0">
                          <a:solidFill>
                            <a:schemeClr val="tx2"/>
                          </a:solidFill>
                        </a:rPr>
                        <a:t>Baseline</a:t>
                      </a:r>
                      <a:endParaRPr lang="en-US" sz="2000" dirty="0">
                        <a:solidFill>
                          <a:schemeClr val="tx2"/>
                        </a:solidFill>
                        <a:latin typeface="Garamond" panose="02020404030301010803" pitchFamily="18" charset="0"/>
                      </a:endParaRPr>
                    </a:p>
                  </a:txBody>
                  <a:tcPr/>
                </a:tc>
                <a:tc>
                  <a:txBody>
                    <a:bodyPr/>
                    <a:lstStyle/>
                    <a:p>
                      <a:pPr algn="r"/>
                      <a:r>
                        <a:rPr lang="en-US" sz="2000" dirty="0">
                          <a:solidFill>
                            <a:schemeClr val="tx2"/>
                          </a:solidFill>
                        </a:rPr>
                        <a:t>12.7</a:t>
                      </a:r>
                      <a:endParaRPr lang="en-US" sz="2000" dirty="0">
                        <a:solidFill>
                          <a:schemeClr val="tx2"/>
                        </a:solidFill>
                        <a:latin typeface="Garamond" panose="02020404030301010803" pitchFamily="18" charset="0"/>
                      </a:endParaRPr>
                    </a:p>
                  </a:txBody>
                  <a:tcPr/>
                </a:tc>
                <a:tc>
                  <a:txBody>
                    <a:bodyPr/>
                    <a:lstStyle/>
                    <a:p>
                      <a:pPr algn="r"/>
                      <a:r>
                        <a:rPr lang="en-US" sz="2000" dirty="0">
                          <a:solidFill>
                            <a:schemeClr val="tx2"/>
                          </a:solidFill>
                        </a:rPr>
                        <a:t>10.7</a:t>
                      </a:r>
                      <a:endParaRPr lang="en-US" sz="2000" dirty="0">
                        <a:solidFill>
                          <a:schemeClr val="tx2"/>
                        </a:solidFill>
                        <a:latin typeface="Garamond" panose="02020404030301010803" pitchFamily="18" charset="0"/>
                      </a:endParaRPr>
                    </a:p>
                  </a:txBody>
                  <a:tcPr/>
                </a:tc>
                <a:extLst>
                  <a:ext uri="{0D108BD9-81ED-4DB2-BD59-A6C34878D82A}">
                    <a16:rowId xmlns:a16="http://schemas.microsoft.com/office/drawing/2014/main" val="1564381689"/>
                  </a:ext>
                </a:extLst>
              </a:tr>
              <a:tr h="701040">
                <a:tc>
                  <a:txBody>
                    <a:bodyPr/>
                    <a:lstStyle/>
                    <a:p>
                      <a:r>
                        <a:rPr lang="en-US" sz="2000" dirty="0">
                          <a:solidFill>
                            <a:schemeClr val="tx2"/>
                          </a:solidFill>
                        </a:rPr>
                        <a:t>500-eng parent</a:t>
                      </a:r>
                      <a:endParaRPr lang="en-US" sz="2000" dirty="0">
                        <a:solidFill>
                          <a:schemeClr val="tx2"/>
                        </a:solidFill>
                        <a:latin typeface="Garamond" panose="02020404030301010803" pitchFamily="18" charset="0"/>
                      </a:endParaRPr>
                    </a:p>
                  </a:txBody>
                  <a:tcPr/>
                </a:tc>
                <a:tc>
                  <a:txBody>
                    <a:bodyPr/>
                    <a:lstStyle/>
                    <a:p>
                      <a:pPr algn="r"/>
                      <a:r>
                        <a:rPr lang="en-US" sz="2000" dirty="0">
                          <a:solidFill>
                            <a:schemeClr val="tx2"/>
                          </a:solidFill>
                        </a:rPr>
                        <a:t>11.8</a:t>
                      </a:r>
                      <a:endParaRPr lang="en-US" sz="2000" dirty="0">
                        <a:solidFill>
                          <a:schemeClr val="tx2"/>
                        </a:solidFill>
                        <a:latin typeface="Garamond" panose="02020404030301010803" pitchFamily="18" charset="0"/>
                      </a:endParaRPr>
                    </a:p>
                  </a:txBody>
                  <a:tcPr/>
                </a:tc>
                <a:tc>
                  <a:txBody>
                    <a:bodyPr/>
                    <a:lstStyle/>
                    <a:p>
                      <a:pPr algn="r"/>
                      <a:r>
                        <a:rPr lang="en-US" sz="2000" dirty="0">
                          <a:solidFill>
                            <a:schemeClr val="tx2"/>
                          </a:solidFill>
                        </a:rPr>
                        <a:t>8.6</a:t>
                      </a:r>
                      <a:endParaRPr lang="en-US" sz="2000" dirty="0">
                        <a:solidFill>
                          <a:schemeClr val="tx2"/>
                        </a:solidFill>
                        <a:latin typeface="Garamond" panose="02020404030301010803" pitchFamily="18" charset="0"/>
                      </a:endParaRPr>
                    </a:p>
                  </a:txBody>
                  <a:tcPr/>
                </a:tc>
                <a:extLst>
                  <a:ext uri="{0D108BD9-81ED-4DB2-BD59-A6C34878D82A}">
                    <a16:rowId xmlns:a16="http://schemas.microsoft.com/office/drawing/2014/main" val="2876759626"/>
                  </a:ext>
                </a:extLst>
              </a:tr>
              <a:tr h="396240">
                <a:tc>
                  <a:txBody>
                    <a:bodyPr/>
                    <a:lstStyle/>
                    <a:p>
                      <a:r>
                        <a:rPr lang="en-US" sz="2000" b="1" dirty="0">
                          <a:solidFill>
                            <a:schemeClr val="tx2"/>
                          </a:solidFill>
                        </a:rPr>
                        <a:t>Finetuned</a:t>
                      </a:r>
                      <a:endParaRPr lang="en-US" sz="2000" b="1" dirty="0">
                        <a:solidFill>
                          <a:schemeClr val="tx2"/>
                        </a:solidFill>
                        <a:latin typeface="Garamond" panose="02020404030301010803" pitchFamily="18" charset="0"/>
                      </a:endParaRPr>
                    </a:p>
                  </a:txBody>
                  <a:tcPr/>
                </a:tc>
                <a:tc>
                  <a:txBody>
                    <a:bodyPr/>
                    <a:lstStyle/>
                    <a:p>
                      <a:pPr algn="r"/>
                      <a:r>
                        <a:rPr lang="en-US" sz="2000" b="1" dirty="0">
                          <a:solidFill>
                            <a:schemeClr val="tx2"/>
                          </a:solidFill>
                        </a:rPr>
                        <a:t>22.8</a:t>
                      </a:r>
                      <a:endParaRPr lang="en-US" sz="2000" b="1" dirty="0">
                        <a:solidFill>
                          <a:schemeClr val="tx2"/>
                        </a:solidFill>
                        <a:latin typeface="Garamond" panose="02020404030301010803" pitchFamily="18" charset="0"/>
                      </a:endParaRPr>
                    </a:p>
                  </a:txBody>
                  <a:tcPr/>
                </a:tc>
                <a:tc>
                  <a:txBody>
                    <a:bodyPr/>
                    <a:lstStyle/>
                    <a:p>
                      <a:pPr algn="r"/>
                      <a:r>
                        <a:rPr lang="en-US" sz="2000" b="1" dirty="0">
                          <a:solidFill>
                            <a:schemeClr val="tx2"/>
                          </a:solidFill>
                        </a:rPr>
                        <a:t>19.1</a:t>
                      </a:r>
                      <a:endParaRPr lang="en-US" sz="2000" b="1" dirty="0">
                        <a:solidFill>
                          <a:schemeClr val="tx2"/>
                        </a:solidFill>
                        <a:latin typeface="Garamond" panose="02020404030301010803" pitchFamily="18" charset="0"/>
                      </a:endParaRPr>
                    </a:p>
                  </a:txBody>
                  <a:tcPr/>
                </a:tc>
                <a:extLst>
                  <a:ext uri="{0D108BD9-81ED-4DB2-BD59-A6C34878D82A}">
                    <a16:rowId xmlns:a16="http://schemas.microsoft.com/office/drawing/2014/main" val="3468452724"/>
                  </a:ext>
                </a:extLst>
              </a:tr>
            </a:tbl>
          </a:graphicData>
        </a:graphic>
      </p:graphicFrame>
      <p:sp>
        <p:nvSpPr>
          <p:cNvPr id="7" name="Content Placeholder 2">
            <a:extLst>
              <a:ext uri="{FF2B5EF4-FFF2-40B4-BE49-F238E27FC236}">
                <a16:creationId xmlns:a16="http://schemas.microsoft.com/office/drawing/2014/main" id="{29D79076-C483-6940-9868-27221333702D}"/>
              </a:ext>
            </a:extLst>
          </p:cNvPr>
          <p:cNvSpPr txBox="1">
            <a:spLocks/>
          </p:cNvSpPr>
          <p:nvPr/>
        </p:nvSpPr>
        <p:spPr>
          <a:xfrm>
            <a:off x="205277" y="892102"/>
            <a:ext cx="8837083" cy="4064751"/>
          </a:xfrm>
        </p:spPr>
        <p:txBody>
          <a:bodyPr/>
          <a:lstStyle>
            <a:lvl1pPr marL="285739" indent="-285739" algn="l" defTabSz="380985" rtl="0" eaLnBrk="1" latinLnBrk="0" hangingPunct="1">
              <a:spcBef>
                <a:spcPct val="20000"/>
              </a:spcBef>
              <a:buFont typeface="Arial"/>
              <a:buChar char="•"/>
              <a:defRPr sz="2667" kern="1200"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1pPr>
            <a:lvl2pPr marL="619100" indent="-238115" algn="l" defTabSz="380985" rtl="0" eaLnBrk="1" latinLnBrk="0" hangingPunct="1">
              <a:spcBef>
                <a:spcPct val="20000"/>
              </a:spcBef>
              <a:buFont typeface="Arial"/>
              <a:buChar char="–"/>
              <a:defRPr sz="2333" kern="1200"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2pPr>
            <a:lvl3pPr marL="952462" indent="-190492" algn="l" defTabSz="380985" rtl="0" eaLnBrk="1" latinLnBrk="0" hangingPunct="1">
              <a:spcBef>
                <a:spcPct val="20000"/>
              </a:spcBef>
              <a:buFont typeface="Arial"/>
              <a:buChar char="•"/>
              <a:defRPr sz="2000" kern="1200"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3pPr>
            <a:lvl4pPr marL="1333447" indent="-190492" algn="l" defTabSz="380985" rtl="0" eaLnBrk="1" latinLnBrk="0" hangingPunct="1">
              <a:spcBef>
                <a:spcPct val="20000"/>
              </a:spcBef>
              <a:buFont typeface="Arial"/>
              <a:buChar char="–"/>
              <a:defRPr sz="1667" kern="1200" baseline="0">
                <a:solidFill>
                  <a:srgbClr val="777777"/>
                </a:solidFill>
                <a:latin typeface="Georgia" panose="02040502050405020303" pitchFamily="18" charset="0"/>
                <a:ea typeface="Arial Unicode MS" panose="020B0604020202020204" pitchFamily="34" charset="-128"/>
                <a:cs typeface="Arial Unicode MS" panose="020B0604020202020204" pitchFamily="34" charset="-128"/>
              </a:defRPr>
            </a:lvl4pPr>
            <a:lvl5pPr marL="1714431" indent="-190492" algn="l" defTabSz="380985" rtl="0" eaLnBrk="1" latinLnBrk="0" hangingPunct="1">
              <a:spcBef>
                <a:spcPct val="20000"/>
              </a:spcBef>
              <a:buFont typeface="Arial"/>
              <a:buChar char="»"/>
              <a:defRPr sz="1667" kern="1200" baseline="0">
                <a:solidFill>
                  <a:srgbClr val="777777"/>
                </a:solidFill>
                <a:latin typeface="Georgia" panose="02040502050405020303" pitchFamily="18" charset="0"/>
                <a:ea typeface="+mn-ea"/>
                <a:cs typeface="+mn-cs"/>
              </a:defRPr>
            </a:lvl5pPr>
            <a:lvl6pPr marL="2095416" indent="-190492" algn="l" defTabSz="380985" rtl="0" eaLnBrk="1" latinLnBrk="0" hangingPunct="1">
              <a:spcBef>
                <a:spcPct val="20000"/>
              </a:spcBef>
              <a:buFont typeface="Arial"/>
              <a:buChar char="•"/>
              <a:defRPr sz="1667" kern="1200">
                <a:solidFill>
                  <a:schemeClr val="tx1"/>
                </a:solidFill>
                <a:latin typeface="+mn-lt"/>
                <a:ea typeface="+mn-ea"/>
                <a:cs typeface="+mn-cs"/>
              </a:defRPr>
            </a:lvl6pPr>
            <a:lvl7pPr marL="2476401" indent="-190492" algn="l" defTabSz="380985" rtl="0" eaLnBrk="1" latinLnBrk="0" hangingPunct="1">
              <a:spcBef>
                <a:spcPct val="20000"/>
              </a:spcBef>
              <a:buFont typeface="Arial"/>
              <a:buChar char="•"/>
              <a:defRPr sz="1667" kern="1200">
                <a:solidFill>
                  <a:schemeClr val="tx1"/>
                </a:solidFill>
                <a:latin typeface="+mn-lt"/>
                <a:ea typeface="+mn-ea"/>
                <a:cs typeface="+mn-cs"/>
              </a:defRPr>
            </a:lvl7pPr>
            <a:lvl8pPr marL="2857386" indent="-190492" algn="l" defTabSz="380985" rtl="0" eaLnBrk="1" latinLnBrk="0" hangingPunct="1">
              <a:spcBef>
                <a:spcPct val="20000"/>
              </a:spcBef>
              <a:buFont typeface="Arial"/>
              <a:buChar char="•"/>
              <a:defRPr sz="1667" kern="1200">
                <a:solidFill>
                  <a:schemeClr val="tx1"/>
                </a:solidFill>
                <a:latin typeface="+mn-lt"/>
                <a:ea typeface="+mn-ea"/>
                <a:cs typeface="+mn-cs"/>
              </a:defRPr>
            </a:lvl8pPr>
            <a:lvl9pPr marL="3238370" indent="-190492" algn="l" defTabSz="380985" rtl="0" eaLnBrk="1" latinLnBrk="0" hangingPunct="1">
              <a:spcBef>
                <a:spcPct val="20000"/>
              </a:spcBef>
              <a:buFont typeface="Arial"/>
              <a:buChar char="•"/>
              <a:defRPr sz="1667" kern="1200">
                <a:solidFill>
                  <a:schemeClr val="tx1"/>
                </a:solidFill>
                <a:latin typeface="+mn-lt"/>
                <a:ea typeface="+mn-ea"/>
                <a:cs typeface="+mn-cs"/>
              </a:defRPr>
            </a:lvl9pPr>
          </a:lstStyle>
          <a:p>
            <a:r>
              <a:rPr lang="en-US" sz="2400" dirty="0">
                <a:solidFill>
                  <a:schemeClr val="tx2"/>
                </a:solidFill>
                <a:latin typeface="Garamond" panose="02020404030301010803" pitchFamily="18" charset="0"/>
              </a:rPr>
              <a:t>E.g., two low-resource </a:t>
            </a:r>
            <a:r>
              <a:rPr lang="en-US" sz="2400" dirty="0" err="1">
                <a:solidFill>
                  <a:schemeClr val="tx2"/>
                </a:solidFill>
                <a:latin typeface="Garamond" panose="02020404030301010803" pitchFamily="18" charset="0"/>
              </a:rPr>
              <a:t>langs</a:t>
            </a:r>
            <a:br>
              <a:rPr lang="en-US" sz="2400" dirty="0">
                <a:solidFill>
                  <a:schemeClr val="tx2"/>
                </a:solidFill>
                <a:latin typeface="Garamond" panose="02020404030301010803" pitchFamily="18" charset="0"/>
              </a:rPr>
            </a:br>
            <a:r>
              <a:rPr lang="en-US" sz="2400" dirty="0">
                <a:solidFill>
                  <a:schemeClr val="tx2"/>
                </a:solidFill>
                <a:latin typeface="Garamond" panose="02020404030301010803" pitchFamily="18" charset="0"/>
              </a:rPr>
              <a:t>BRE: 1.2M  ENG </a:t>
            </a:r>
            <a:r>
              <a:rPr lang="en-US" sz="2400" dirty="0" err="1">
                <a:solidFill>
                  <a:schemeClr val="tx2"/>
                </a:solidFill>
                <a:latin typeface="Garamond" panose="02020404030301010803" pitchFamily="18" charset="0"/>
              </a:rPr>
              <a:t>toks</a:t>
            </a:r>
            <a:r>
              <a:rPr lang="en-US" sz="2400" dirty="0">
                <a:solidFill>
                  <a:schemeClr val="tx2"/>
                </a:solidFill>
                <a:latin typeface="Garamond" panose="02020404030301010803" pitchFamily="18" charset="0"/>
              </a:rPr>
              <a:t> </a:t>
            </a:r>
            <a:br>
              <a:rPr lang="en-US" sz="2400" dirty="0">
                <a:solidFill>
                  <a:schemeClr val="tx2"/>
                </a:solidFill>
                <a:latin typeface="Garamond" panose="02020404030301010803" pitchFamily="18" charset="0"/>
              </a:rPr>
            </a:br>
            <a:r>
              <a:rPr lang="en-US" sz="2400" dirty="0">
                <a:solidFill>
                  <a:schemeClr val="tx2"/>
                </a:solidFill>
                <a:latin typeface="Garamond" panose="02020404030301010803" pitchFamily="18" charset="0"/>
              </a:rPr>
              <a:t>SME: 100K ENG </a:t>
            </a:r>
            <a:r>
              <a:rPr lang="en-US" sz="2400" dirty="0" err="1">
                <a:solidFill>
                  <a:schemeClr val="tx2"/>
                </a:solidFill>
                <a:latin typeface="Garamond" panose="02020404030301010803" pitchFamily="18" charset="0"/>
              </a:rPr>
              <a:t>toks</a:t>
            </a:r>
            <a:endParaRPr lang="en-US" sz="2400" dirty="0">
              <a:solidFill>
                <a:schemeClr val="tx2"/>
              </a:solidFill>
              <a:latin typeface="Garamond" panose="02020404030301010803" pitchFamily="18" charset="0"/>
            </a:endParaRPr>
          </a:p>
          <a:p>
            <a:r>
              <a:rPr lang="en-US" sz="2400" dirty="0">
                <a:solidFill>
                  <a:schemeClr val="tx2"/>
                </a:solidFill>
                <a:latin typeface="Garamond" panose="02020404030301010803" pitchFamily="18" charset="0"/>
              </a:rPr>
              <a:t>Huge improvements in BLEU!</a:t>
            </a:r>
          </a:p>
        </p:txBody>
      </p:sp>
      <p:sp>
        <p:nvSpPr>
          <p:cNvPr id="3" name="Footer Placeholder 2">
            <a:extLst>
              <a:ext uri="{FF2B5EF4-FFF2-40B4-BE49-F238E27FC236}">
                <a16:creationId xmlns:a16="http://schemas.microsoft.com/office/drawing/2014/main" id="{D229175E-1773-D44C-A7DB-728B2441F32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5948B848-D9AE-C94E-88AD-DCD344180126}"/>
              </a:ext>
            </a:extLst>
          </p:cNvPr>
          <p:cNvSpPr>
            <a:spLocks noGrp="1"/>
          </p:cNvSpPr>
          <p:nvPr>
            <p:ph type="sldNum" sz="quarter" idx="16"/>
          </p:nvPr>
        </p:nvSpPr>
        <p:spPr/>
        <p:txBody>
          <a:bodyPr/>
          <a:lstStyle/>
          <a:p>
            <a:fld id="{94484A00-4F00-BC41-AC64-A612D22D8354}" type="slidenum">
              <a:rPr lang="en-US" smtClean="0"/>
              <a:pPr/>
              <a:t>57</a:t>
            </a:fld>
            <a:endParaRPr lang="en-US"/>
          </a:p>
        </p:txBody>
      </p:sp>
    </p:spTree>
    <p:extLst>
      <p:ext uri="{BB962C8B-B14F-4D97-AF65-F5344CB8AC3E}">
        <p14:creationId xmlns:p14="http://schemas.microsoft.com/office/powerpoint/2010/main" val="3183658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21F459-4855-E44A-A49E-2041391A3CC7}"/>
              </a:ext>
            </a:extLst>
          </p:cNvPr>
          <p:cNvSpPr/>
          <p:nvPr/>
        </p:nvSpPr>
        <p:spPr>
          <a:xfrm>
            <a:off x="7772400" y="551608"/>
            <a:ext cx="1371600" cy="819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AC2669FB-4AAF-5F41-BB37-A507B8732DE2}"/>
              </a:ext>
            </a:extLst>
          </p:cNvPr>
          <p:cNvSpPr/>
          <p:nvPr/>
        </p:nvSpPr>
        <p:spPr>
          <a:xfrm>
            <a:off x="0" y="505338"/>
            <a:ext cx="1371600" cy="819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7791F358-4870-6340-AD94-A8376F554F6D}"/>
              </a:ext>
            </a:extLst>
          </p:cNvPr>
          <p:cNvSpPr/>
          <p:nvPr/>
        </p:nvSpPr>
        <p:spPr>
          <a:xfrm>
            <a:off x="12700" y="4629150"/>
            <a:ext cx="1371600" cy="819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E2D96D3-D3AB-6A41-98E7-6451F476C3C8}"/>
              </a:ext>
            </a:extLst>
          </p:cNvPr>
          <p:cNvSpPr>
            <a:spLocks noGrp="1"/>
          </p:cNvSpPr>
          <p:nvPr>
            <p:ph type="title"/>
          </p:nvPr>
        </p:nvSpPr>
        <p:spPr>
          <a:xfrm>
            <a:off x="1022985" y="346528"/>
            <a:ext cx="7098030" cy="471114"/>
          </a:xfrm>
        </p:spPr>
        <p:txBody>
          <a:bodyPr/>
          <a:lstStyle/>
          <a:p>
            <a:r>
              <a:rPr lang="en-US" sz="1800" dirty="0">
                <a:solidFill>
                  <a:schemeClr val="tx1"/>
                </a:solidFill>
                <a:latin typeface="+mj-lt"/>
              </a:rPr>
              <a:t>Translation Service: BLEU on OPUS-100 Test Set</a:t>
            </a:r>
          </a:p>
        </p:txBody>
      </p:sp>
      <p:pic>
        <p:nvPicPr>
          <p:cNvPr id="5" name="Content Placeholder 4">
            <a:extLst>
              <a:ext uri="{FF2B5EF4-FFF2-40B4-BE49-F238E27FC236}">
                <a16:creationId xmlns:a16="http://schemas.microsoft.com/office/drawing/2014/main" id="{B1D6D914-EFEE-1645-A68A-3AEEAF32499D}"/>
              </a:ext>
            </a:extLst>
          </p:cNvPr>
          <p:cNvPicPr>
            <a:picLocks noGrp="1" noChangeAspect="1"/>
          </p:cNvPicPr>
          <p:nvPr>
            <p:ph idx="13"/>
          </p:nvPr>
        </p:nvPicPr>
        <p:blipFill>
          <a:blip r:embed="rId3"/>
          <a:stretch>
            <a:fillRect/>
          </a:stretch>
        </p:blipFill>
        <p:spPr>
          <a:xfrm>
            <a:off x="827247" y="1781902"/>
            <a:ext cx="7428071" cy="2332646"/>
          </a:xfrm>
        </p:spPr>
      </p:pic>
      <p:pic>
        <p:nvPicPr>
          <p:cNvPr id="7" name="Picture 6">
            <a:extLst>
              <a:ext uri="{FF2B5EF4-FFF2-40B4-BE49-F238E27FC236}">
                <a16:creationId xmlns:a16="http://schemas.microsoft.com/office/drawing/2014/main" id="{AB1B7AFA-C16F-4A4C-A79D-C7179400D3F1}"/>
              </a:ext>
            </a:extLst>
          </p:cNvPr>
          <p:cNvPicPr>
            <a:picLocks noChangeAspect="1"/>
          </p:cNvPicPr>
          <p:nvPr/>
        </p:nvPicPr>
        <p:blipFill rotWithShape="1">
          <a:blip r:embed="rId3"/>
          <a:srcRect t="8387" b="8185"/>
          <a:stretch/>
        </p:blipFill>
        <p:spPr>
          <a:xfrm>
            <a:off x="480060" y="905953"/>
            <a:ext cx="8229600" cy="2156024"/>
          </a:xfrm>
          <a:prstGeom prst="rect">
            <a:avLst/>
          </a:prstGeom>
        </p:spPr>
      </p:pic>
      <p:sp>
        <p:nvSpPr>
          <p:cNvPr id="11" name="Rectangle 10">
            <a:extLst>
              <a:ext uri="{FF2B5EF4-FFF2-40B4-BE49-F238E27FC236}">
                <a16:creationId xmlns:a16="http://schemas.microsoft.com/office/drawing/2014/main" id="{DB25B4BF-6025-394C-ACBB-90D02D867298}"/>
              </a:ext>
            </a:extLst>
          </p:cNvPr>
          <p:cNvSpPr/>
          <p:nvPr/>
        </p:nvSpPr>
        <p:spPr>
          <a:xfrm>
            <a:off x="7752716" y="4512679"/>
            <a:ext cx="1371600" cy="819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FCFD216F-3B16-4749-BFC0-F33E3A46CCBB}"/>
              </a:ext>
            </a:extLst>
          </p:cNvPr>
          <p:cNvPicPr>
            <a:picLocks noChangeAspect="1"/>
          </p:cNvPicPr>
          <p:nvPr/>
        </p:nvPicPr>
        <p:blipFill rotWithShape="1">
          <a:blip r:embed="rId4"/>
          <a:srcRect t="7021"/>
          <a:stretch/>
        </p:blipFill>
        <p:spPr>
          <a:xfrm>
            <a:off x="480060" y="3045713"/>
            <a:ext cx="8229600" cy="2402901"/>
          </a:xfrm>
          <a:prstGeom prst="rect">
            <a:avLst/>
          </a:prstGeom>
        </p:spPr>
      </p:pic>
      <p:sp>
        <p:nvSpPr>
          <p:cNvPr id="4" name="Rounded Rectangle 3">
            <a:extLst>
              <a:ext uri="{FF2B5EF4-FFF2-40B4-BE49-F238E27FC236}">
                <a16:creationId xmlns:a16="http://schemas.microsoft.com/office/drawing/2014/main" id="{97494221-75CC-0A4C-B177-6AA504621464}"/>
              </a:ext>
            </a:extLst>
          </p:cNvPr>
          <p:cNvSpPr/>
          <p:nvPr/>
        </p:nvSpPr>
        <p:spPr>
          <a:xfrm>
            <a:off x="2000250" y="2661926"/>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ounded Rectangle 12">
            <a:extLst>
              <a:ext uri="{FF2B5EF4-FFF2-40B4-BE49-F238E27FC236}">
                <a16:creationId xmlns:a16="http://schemas.microsoft.com/office/drawing/2014/main" id="{CC97E1E6-8226-7541-B3F6-B63E5BE4410D}"/>
              </a:ext>
            </a:extLst>
          </p:cNvPr>
          <p:cNvSpPr/>
          <p:nvPr/>
        </p:nvSpPr>
        <p:spPr>
          <a:xfrm>
            <a:off x="6972300" y="2686050"/>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ounded Rectangle 13">
            <a:extLst>
              <a:ext uri="{FF2B5EF4-FFF2-40B4-BE49-F238E27FC236}">
                <a16:creationId xmlns:a16="http://schemas.microsoft.com/office/drawing/2014/main" id="{E64544E3-B4B1-EA49-8C86-21EEFD348E57}"/>
              </a:ext>
            </a:extLst>
          </p:cNvPr>
          <p:cNvSpPr/>
          <p:nvPr/>
        </p:nvSpPr>
        <p:spPr>
          <a:xfrm>
            <a:off x="3314700" y="4800600"/>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ounded Rectangle 15">
            <a:extLst>
              <a:ext uri="{FF2B5EF4-FFF2-40B4-BE49-F238E27FC236}">
                <a16:creationId xmlns:a16="http://schemas.microsoft.com/office/drawing/2014/main" id="{DA756F38-7090-004E-A2EE-C12F1DB82919}"/>
              </a:ext>
            </a:extLst>
          </p:cNvPr>
          <p:cNvSpPr/>
          <p:nvPr/>
        </p:nvSpPr>
        <p:spPr>
          <a:xfrm>
            <a:off x="4972050" y="4857750"/>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ounded Rectangle 16">
            <a:extLst>
              <a:ext uri="{FF2B5EF4-FFF2-40B4-BE49-F238E27FC236}">
                <a16:creationId xmlns:a16="http://schemas.microsoft.com/office/drawing/2014/main" id="{7AE62131-2BD5-CA44-82D8-E132BA88AE3D}"/>
              </a:ext>
            </a:extLst>
          </p:cNvPr>
          <p:cNvSpPr/>
          <p:nvPr/>
        </p:nvSpPr>
        <p:spPr>
          <a:xfrm>
            <a:off x="5486400" y="4857750"/>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ounded Rectangle 19">
            <a:extLst>
              <a:ext uri="{FF2B5EF4-FFF2-40B4-BE49-F238E27FC236}">
                <a16:creationId xmlns:a16="http://schemas.microsoft.com/office/drawing/2014/main" id="{94EE8025-6D11-DD4F-811C-66799748E345}"/>
              </a:ext>
            </a:extLst>
          </p:cNvPr>
          <p:cNvSpPr/>
          <p:nvPr/>
        </p:nvSpPr>
        <p:spPr>
          <a:xfrm>
            <a:off x="5943600" y="4857750"/>
            <a:ext cx="171450" cy="400050"/>
          </a:xfrm>
          <a:custGeom>
            <a:avLst/>
            <a:gdLst>
              <a:gd name="connsiteX0" fmla="*/ 0 w 171450"/>
              <a:gd name="connsiteY0" fmla="*/ 28576 h 400050"/>
              <a:gd name="connsiteX1" fmla="*/ 28576 w 171450"/>
              <a:gd name="connsiteY1" fmla="*/ 0 h 400050"/>
              <a:gd name="connsiteX2" fmla="*/ 142874 w 171450"/>
              <a:gd name="connsiteY2" fmla="*/ 0 h 400050"/>
              <a:gd name="connsiteX3" fmla="*/ 171450 w 171450"/>
              <a:gd name="connsiteY3" fmla="*/ 28576 h 400050"/>
              <a:gd name="connsiteX4" fmla="*/ 171450 w 171450"/>
              <a:gd name="connsiteY4" fmla="*/ 371474 h 400050"/>
              <a:gd name="connsiteX5" fmla="*/ 142874 w 171450"/>
              <a:gd name="connsiteY5" fmla="*/ 400050 h 400050"/>
              <a:gd name="connsiteX6" fmla="*/ 28576 w 171450"/>
              <a:gd name="connsiteY6" fmla="*/ 400050 h 400050"/>
              <a:gd name="connsiteX7" fmla="*/ 0 w 171450"/>
              <a:gd name="connsiteY7" fmla="*/ 371474 h 400050"/>
              <a:gd name="connsiteX8" fmla="*/ 0 w 171450"/>
              <a:gd name="connsiteY8" fmla="*/ 2857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00050" extrusionOk="0">
                <a:moveTo>
                  <a:pt x="0" y="28576"/>
                </a:moveTo>
                <a:cubicBezTo>
                  <a:pt x="-587" y="12432"/>
                  <a:pt x="10737" y="772"/>
                  <a:pt x="28576" y="0"/>
                </a:cubicBezTo>
                <a:cubicBezTo>
                  <a:pt x="54247" y="-6682"/>
                  <a:pt x="123786" y="7539"/>
                  <a:pt x="142874" y="0"/>
                </a:cubicBezTo>
                <a:cubicBezTo>
                  <a:pt x="156889" y="1725"/>
                  <a:pt x="171127" y="14578"/>
                  <a:pt x="171450" y="28576"/>
                </a:cubicBezTo>
                <a:cubicBezTo>
                  <a:pt x="190342" y="90053"/>
                  <a:pt x="194490" y="300705"/>
                  <a:pt x="171450" y="371474"/>
                </a:cubicBezTo>
                <a:cubicBezTo>
                  <a:pt x="173086" y="387450"/>
                  <a:pt x="159642" y="398020"/>
                  <a:pt x="142874" y="400050"/>
                </a:cubicBezTo>
                <a:cubicBezTo>
                  <a:pt x="92169" y="399371"/>
                  <a:pt x="65341" y="406874"/>
                  <a:pt x="28576" y="400050"/>
                </a:cubicBezTo>
                <a:cubicBezTo>
                  <a:pt x="12635" y="398536"/>
                  <a:pt x="-1597" y="389476"/>
                  <a:pt x="0" y="371474"/>
                </a:cubicBezTo>
                <a:cubicBezTo>
                  <a:pt x="24506" y="254492"/>
                  <a:pt x="-18709" y="134380"/>
                  <a:pt x="0" y="28576"/>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43310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E62F-D2D2-3F46-B85E-E026BDB7EE6B}"/>
              </a:ext>
            </a:extLst>
          </p:cNvPr>
          <p:cNvSpPr>
            <a:spLocks noGrp="1"/>
          </p:cNvSpPr>
          <p:nvPr>
            <p:ph type="title"/>
          </p:nvPr>
        </p:nvSpPr>
        <p:spPr/>
        <p:txBody>
          <a:bodyPr>
            <a:normAutofit fontScale="90000"/>
          </a:bodyPr>
          <a:lstStyle/>
          <a:p>
            <a:r>
              <a:rPr lang="en-US" dirty="0">
                <a:latin typeface="Garamond" panose="02020404030301010803" pitchFamily="18" charset="0"/>
              </a:rPr>
              <a:t>Transfer Learning: Fine Tuning</a:t>
            </a:r>
          </a:p>
        </p:txBody>
      </p:sp>
      <p:sp>
        <p:nvSpPr>
          <p:cNvPr id="3" name="Footer Placeholder 2">
            <a:extLst>
              <a:ext uri="{FF2B5EF4-FFF2-40B4-BE49-F238E27FC236}">
                <a16:creationId xmlns:a16="http://schemas.microsoft.com/office/drawing/2014/main" id="{D229175E-1773-D44C-A7DB-728B2441F32F}"/>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5948B848-D9AE-C94E-88AD-DCD344180126}"/>
              </a:ext>
            </a:extLst>
          </p:cNvPr>
          <p:cNvSpPr>
            <a:spLocks noGrp="1"/>
          </p:cNvSpPr>
          <p:nvPr>
            <p:ph type="sldNum" sz="quarter" idx="16"/>
          </p:nvPr>
        </p:nvSpPr>
        <p:spPr/>
        <p:txBody>
          <a:bodyPr/>
          <a:lstStyle/>
          <a:p>
            <a:fld id="{94484A00-4F00-BC41-AC64-A612D22D8354}" type="slidenum">
              <a:rPr lang="en-US" smtClean="0"/>
              <a:pPr/>
              <a:t>59</a:t>
            </a:fld>
            <a:endParaRPr lang="en-US"/>
          </a:p>
        </p:txBody>
      </p:sp>
      <p:graphicFrame>
        <p:nvGraphicFramePr>
          <p:cNvPr id="9" name="Content Placeholder 12">
            <a:extLst>
              <a:ext uri="{FF2B5EF4-FFF2-40B4-BE49-F238E27FC236}">
                <a16:creationId xmlns:a16="http://schemas.microsoft.com/office/drawing/2014/main" id="{046D586A-46CE-2644-9023-94B84CC29A60}"/>
              </a:ext>
            </a:extLst>
          </p:cNvPr>
          <p:cNvGraphicFramePr>
            <a:graphicFrameLocks/>
          </p:cNvGraphicFramePr>
          <p:nvPr>
            <p:extLst>
              <p:ext uri="{D42A27DB-BD31-4B8C-83A1-F6EECF244321}">
                <p14:modId xmlns:p14="http://schemas.microsoft.com/office/powerpoint/2010/main" val="2876392877"/>
              </p:ext>
            </p:extLst>
          </p:nvPr>
        </p:nvGraphicFramePr>
        <p:xfrm>
          <a:off x="191914" y="968186"/>
          <a:ext cx="8760172" cy="34747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108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graphicEl>
                                              <a:chart seriesIdx="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5D41-47DB-D44F-97BE-5BF262741CEE}"/>
              </a:ext>
            </a:extLst>
          </p:cNvPr>
          <p:cNvSpPr>
            <a:spLocks noGrp="1"/>
          </p:cNvSpPr>
          <p:nvPr>
            <p:ph type="title"/>
          </p:nvPr>
        </p:nvSpPr>
        <p:spPr/>
        <p:txBody>
          <a:bodyPr/>
          <a:lstStyle/>
          <a:p>
            <a:r>
              <a:rPr lang="en-US" dirty="0">
                <a:latin typeface="Garamond" panose="02020404030301010803" pitchFamily="18" charset="0"/>
              </a:rPr>
              <a:t>Multilingual NMT</a:t>
            </a:r>
          </a:p>
        </p:txBody>
      </p:sp>
      <p:sp>
        <p:nvSpPr>
          <p:cNvPr id="3" name="Content Placeholder 2">
            <a:extLst>
              <a:ext uri="{FF2B5EF4-FFF2-40B4-BE49-F238E27FC236}">
                <a16:creationId xmlns:a16="http://schemas.microsoft.com/office/drawing/2014/main" id="{37F17943-1531-CB4C-A32F-28F849CC711E}"/>
              </a:ext>
            </a:extLst>
          </p:cNvPr>
          <p:cNvSpPr>
            <a:spLocks noGrp="1"/>
          </p:cNvSpPr>
          <p:nvPr>
            <p:ph idx="13"/>
          </p:nvPr>
        </p:nvSpPr>
        <p:spPr/>
        <p:txBody>
          <a:bodyPr>
            <a:normAutofit lnSpcReduction="10000"/>
          </a:bodyPr>
          <a:lstStyle/>
          <a:p>
            <a:r>
              <a:rPr lang="en-US" dirty="0">
                <a:latin typeface="Garamond" panose="02020404030301010803" pitchFamily="18" charset="0"/>
              </a:rPr>
              <a:t>There are 7000+ languages on earth</a:t>
            </a:r>
          </a:p>
          <a:p>
            <a:r>
              <a:rPr lang="en-US" dirty="0">
                <a:latin typeface="Garamond" panose="02020404030301010803" pitchFamily="18" charset="0"/>
              </a:rPr>
              <a:t>Commercial MT support  *checked on Nov 2021</a:t>
            </a:r>
          </a:p>
          <a:p>
            <a:pPr lvl="1"/>
            <a:r>
              <a:rPr lang="en-US" dirty="0">
                <a:latin typeface="Garamond" panose="02020404030301010803" pitchFamily="18" charset="0"/>
              </a:rPr>
              <a:t>Google Translator: 107-to-107 languages  *</a:t>
            </a:r>
          </a:p>
          <a:p>
            <a:pPr lvl="1"/>
            <a:r>
              <a:rPr lang="en-US" dirty="0">
                <a:latin typeface="Garamond" panose="02020404030301010803" pitchFamily="18" charset="0"/>
              </a:rPr>
              <a:t>Microsoft Translator: 104-to-104 languages</a:t>
            </a:r>
          </a:p>
          <a:p>
            <a:pPr lvl="1"/>
            <a:r>
              <a:rPr lang="en-US" dirty="0" err="1">
                <a:latin typeface="Garamond" panose="02020404030301010803" pitchFamily="18" charset="0"/>
              </a:rPr>
              <a:t>DeepL</a:t>
            </a:r>
            <a:r>
              <a:rPr lang="en-US" dirty="0">
                <a:latin typeface="Garamond" panose="02020404030301010803" pitchFamily="18" charset="0"/>
              </a:rPr>
              <a:t>: 25-to-25 languages</a:t>
            </a:r>
          </a:p>
          <a:p>
            <a:r>
              <a:rPr lang="en-US" dirty="0">
                <a:latin typeface="Garamond" panose="02020404030301010803" pitchFamily="18" charset="0"/>
              </a:rPr>
              <a:t>All the above are based on proprietary datasets</a:t>
            </a:r>
          </a:p>
          <a:p>
            <a:r>
              <a:rPr lang="en-US" dirty="0">
                <a:latin typeface="Garamond" panose="02020404030301010803" pitchFamily="18" charset="0"/>
              </a:rPr>
              <a:t>Research</a:t>
            </a:r>
          </a:p>
          <a:p>
            <a:pPr lvl="1"/>
            <a:r>
              <a:rPr lang="en-US" dirty="0">
                <a:latin typeface="Garamond" panose="02020404030301010803" pitchFamily="18" charset="0"/>
              </a:rPr>
              <a:t>Facebook AI’s Translator: 100-to-100 languages</a:t>
            </a:r>
          </a:p>
          <a:p>
            <a:pPr lvl="1"/>
            <a:r>
              <a:rPr lang="en-US" dirty="0">
                <a:latin typeface="Garamond" panose="02020404030301010803" pitchFamily="18" charset="0"/>
              </a:rPr>
              <a:t>OPUS100: 100-Eng and Eng-to-100 </a:t>
            </a:r>
          </a:p>
          <a:p>
            <a:pPr lvl="1"/>
            <a:r>
              <a:rPr lang="en-US" dirty="0">
                <a:latin typeface="Garamond" panose="02020404030301010803" pitchFamily="18" charset="0"/>
              </a:rPr>
              <a:t>Google’s</a:t>
            </a:r>
          </a:p>
          <a:p>
            <a:r>
              <a:rPr lang="en-US" dirty="0">
                <a:latin typeface="Garamond" panose="02020404030301010803" pitchFamily="18" charset="0"/>
              </a:rPr>
              <a:t>Can we say NLP is solved without having an AI that can translate any language to the one we can understand (e.g. English)</a:t>
            </a:r>
          </a:p>
          <a:p>
            <a:pPr lvl="1"/>
            <a:r>
              <a:rPr lang="en-US" dirty="0">
                <a:latin typeface="Garamond" panose="02020404030301010803" pitchFamily="18" charset="0"/>
              </a:rPr>
              <a:t>We train 500-to-English model in an open-source way</a:t>
            </a:r>
          </a:p>
        </p:txBody>
      </p:sp>
      <p:sp>
        <p:nvSpPr>
          <p:cNvPr id="4" name="Footer Placeholder 3">
            <a:extLst>
              <a:ext uri="{FF2B5EF4-FFF2-40B4-BE49-F238E27FC236}">
                <a16:creationId xmlns:a16="http://schemas.microsoft.com/office/drawing/2014/main" id="{F06F0737-B2BA-FB40-8EAA-667A1B4594A8}"/>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8168C990-9358-4E49-9776-8AA907B36868}"/>
              </a:ext>
            </a:extLst>
          </p:cNvPr>
          <p:cNvSpPr>
            <a:spLocks noGrp="1"/>
          </p:cNvSpPr>
          <p:nvPr>
            <p:ph type="sldNum" sz="quarter" idx="16"/>
          </p:nvPr>
        </p:nvSpPr>
        <p:spPr/>
        <p:txBody>
          <a:bodyPr/>
          <a:lstStyle/>
          <a:p>
            <a:fld id="{94484A00-4F00-BC41-AC64-A612D22D8354}" type="slidenum">
              <a:rPr lang="en-US" smtClean="0"/>
              <a:pPr/>
              <a:t>6</a:t>
            </a:fld>
            <a:endParaRPr lang="en-US"/>
          </a:p>
        </p:txBody>
      </p:sp>
    </p:spTree>
    <p:extLst>
      <p:ext uri="{BB962C8B-B14F-4D97-AF65-F5344CB8AC3E}">
        <p14:creationId xmlns:p14="http://schemas.microsoft.com/office/powerpoint/2010/main" val="4100152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0FB784-7D6D-584E-B23D-1788D3B9F22E}"/>
              </a:ext>
            </a:extLst>
          </p:cNvPr>
          <p:cNvSpPr>
            <a:spLocks noGrp="1"/>
          </p:cNvSpPr>
          <p:nvPr>
            <p:ph type="sldNum" sz="quarter" idx="10"/>
          </p:nvPr>
        </p:nvSpPr>
        <p:spPr/>
        <p:txBody>
          <a:bodyPr/>
          <a:lstStyle/>
          <a:p>
            <a:fld id="{FFF830CD-155B-44E2-B503-3BCACD705026}" type="slidenum">
              <a:rPr lang="en-US" smtClean="0"/>
              <a:pPr/>
              <a:t>60</a:t>
            </a:fld>
            <a:endParaRPr lang="en-US" dirty="0"/>
          </a:p>
        </p:txBody>
      </p:sp>
      <p:graphicFrame>
        <p:nvGraphicFramePr>
          <p:cNvPr id="5" name="Content Placeholder 4">
            <a:extLst>
              <a:ext uri="{FF2B5EF4-FFF2-40B4-BE49-F238E27FC236}">
                <a16:creationId xmlns:a16="http://schemas.microsoft.com/office/drawing/2014/main" id="{9686A0C7-71DD-8D46-BD86-951560FF1AB4}"/>
              </a:ext>
            </a:extLst>
          </p:cNvPr>
          <p:cNvGraphicFramePr>
            <a:graphicFrameLocks noGrp="1"/>
          </p:cNvGraphicFramePr>
          <p:nvPr>
            <p:ph idx="1"/>
            <p:extLst>
              <p:ext uri="{D42A27DB-BD31-4B8C-83A1-F6EECF244321}">
                <p14:modId xmlns:p14="http://schemas.microsoft.com/office/powerpoint/2010/main" val="2559664029"/>
              </p:ext>
            </p:extLst>
          </p:nvPr>
        </p:nvGraphicFramePr>
        <p:xfrm>
          <a:off x="228600" y="935902"/>
          <a:ext cx="8743950" cy="3879926"/>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2">
            <a:extLst>
              <a:ext uri="{FF2B5EF4-FFF2-40B4-BE49-F238E27FC236}">
                <a16:creationId xmlns:a16="http://schemas.microsoft.com/office/drawing/2014/main" id="{8058846D-914D-2D4B-B86E-18FBBE7A40BD}"/>
              </a:ext>
            </a:extLst>
          </p:cNvPr>
          <p:cNvSpPr>
            <a:spLocks noGrp="1"/>
          </p:cNvSpPr>
          <p:nvPr>
            <p:ph type="title"/>
          </p:nvPr>
        </p:nvSpPr>
        <p:spPr/>
        <p:txBody>
          <a:bodyPr/>
          <a:lstStyle/>
          <a:p>
            <a:r>
              <a:rPr lang="en-US" sz="2800" dirty="0"/>
              <a:t>MATERIAL 9-Eng Results: </a:t>
            </a:r>
            <a:r>
              <a:rPr lang="en-US" sz="2800" b="1" dirty="0"/>
              <a:t>MacroF1</a:t>
            </a:r>
            <a:r>
              <a:rPr lang="en-US" sz="2800" dirty="0"/>
              <a:t> on Analysis Sets</a:t>
            </a:r>
          </a:p>
        </p:txBody>
      </p:sp>
      <p:sp>
        <p:nvSpPr>
          <p:cNvPr id="8" name="TextBox 7">
            <a:extLst>
              <a:ext uri="{FF2B5EF4-FFF2-40B4-BE49-F238E27FC236}">
                <a16:creationId xmlns:a16="http://schemas.microsoft.com/office/drawing/2014/main" id="{A20D0CF8-C8C6-9E45-A59A-5A8A9DFA3B1B}"/>
              </a:ext>
            </a:extLst>
          </p:cNvPr>
          <p:cNvSpPr txBox="1"/>
          <p:nvPr/>
        </p:nvSpPr>
        <p:spPr>
          <a:xfrm>
            <a:off x="274859" y="4815828"/>
            <a:ext cx="6088142" cy="300082"/>
          </a:xfrm>
          <a:prstGeom prst="rect">
            <a:avLst/>
          </a:prstGeom>
          <a:noFill/>
        </p:spPr>
        <p:txBody>
          <a:bodyPr wrap="none" rtlCol="0">
            <a:spAutoFit/>
          </a:bodyPr>
          <a:lstStyle/>
          <a:p>
            <a:r>
              <a:rPr lang="en-US" sz="1350" dirty="0"/>
              <a:t>“Previous best” : the best bilingual models used in evals; separate for each language</a:t>
            </a:r>
          </a:p>
        </p:txBody>
      </p:sp>
    </p:spTree>
    <p:extLst>
      <p:ext uri="{BB962C8B-B14F-4D97-AF65-F5344CB8AC3E}">
        <p14:creationId xmlns:p14="http://schemas.microsoft.com/office/powerpoint/2010/main" val="143494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04EF-2E3C-0547-8FCB-D55287B1C999}"/>
              </a:ext>
            </a:extLst>
          </p:cNvPr>
          <p:cNvSpPr>
            <a:spLocks noGrp="1"/>
          </p:cNvSpPr>
          <p:nvPr>
            <p:ph type="title"/>
          </p:nvPr>
        </p:nvSpPr>
        <p:spPr/>
        <p:txBody>
          <a:bodyPr/>
          <a:lstStyle/>
          <a:p>
            <a:r>
              <a:rPr lang="en-US" dirty="0"/>
              <a:t>Software/Tools</a:t>
            </a:r>
          </a:p>
        </p:txBody>
      </p:sp>
      <p:sp>
        <p:nvSpPr>
          <p:cNvPr id="3" name="Content Placeholder 2">
            <a:extLst>
              <a:ext uri="{FF2B5EF4-FFF2-40B4-BE49-F238E27FC236}">
                <a16:creationId xmlns:a16="http://schemas.microsoft.com/office/drawing/2014/main" id="{300A4575-BFF6-4A4D-92BF-B07171521D80}"/>
              </a:ext>
            </a:extLst>
          </p:cNvPr>
          <p:cNvSpPr>
            <a:spLocks noGrp="1"/>
          </p:cNvSpPr>
          <p:nvPr>
            <p:ph idx="1"/>
          </p:nvPr>
        </p:nvSpPr>
        <p:spPr/>
        <p:txBody>
          <a:bodyPr/>
          <a:lstStyle/>
          <a:p>
            <a:r>
              <a:rPr lang="en-US" dirty="0"/>
              <a:t>Reader Translator Generator</a:t>
            </a:r>
          </a:p>
          <a:p>
            <a:r>
              <a:rPr lang="en-US" dirty="0" err="1"/>
              <a:t>MTData</a:t>
            </a:r>
            <a:endParaRPr lang="en-US" dirty="0"/>
          </a:p>
          <a:p>
            <a:r>
              <a:rPr lang="en-US" dirty="0" err="1"/>
              <a:t>NLCodec</a:t>
            </a:r>
            <a:endParaRPr lang="en-US" dirty="0"/>
          </a:p>
          <a:p>
            <a:r>
              <a:rPr lang="en-US" dirty="0" err="1"/>
              <a:t>Sacrebleu+MacroF</a:t>
            </a:r>
            <a:endParaRPr lang="en-US" dirty="0"/>
          </a:p>
          <a:p>
            <a:endParaRPr lang="en-US" dirty="0"/>
          </a:p>
        </p:txBody>
      </p:sp>
      <p:sp>
        <p:nvSpPr>
          <p:cNvPr id="4" name="Footer Placeholder 3">
            <a:extLst>
              <a:ext uri="{FF2B5EF4-FFF2-40B4-BE49-F238E27FC236}">
                <a16:creationId xmlns:a16="http://schemas.microsoft.com/office/drawing/2014/main" id="{E1ED4E6D-13E3-0F4C-B75D-B12AF994657F}"/>
              </a:ext>
            </a:extLst>
          </p:cNvPr>
          <p:cNvSpPr>
            <a:spLocks noGrp="1"/>
          </p:cNvSpPr>
          <p:nvPr>
            <p:ph type="ftr" sz="quarter" idx="11"/>
          </p:nvPr>
        </p:nvSpPr>
        <p:spPr/>
        <p:txBody>
          <a:bodyPr/>
          <a:lstStyle/>
          <a:p>
            <a:r>
              <a:rPr lang="en-US"/>
              <a:t>TG's Dissertation Proposal</a:t>
            </a:r>
          </a:p>
        </p:txBody>
      </p:sp>
      <p:sp>
        <p:nvSpPr>
          <p:cNvPr id="5" name="Slide Number Placeholder 4">
            <a:extLst>
              <a:ext uri="{FF2B5EF4-FFF2-40B4-BE49-F238E27FC236}">
                <a16:creationId xmlns:a16="http://schemas.microsoft.com/office/drawing/2014/main" id="{E8755C9E-430A-8B4C-941D-C414CD6A4825}"/>
              </a:ext>
            </a:extLst>
          </p:cNvPr>
          <p:cNvSpPr>
            <a:spLocks noGrp="1"/>
          </p:cNvSpPr>
          <p:nvPr>
            <p:ph type="sldNum" sz="quarter" idx="12"/>
          </p:nvPr>
        </p:nvSpPr>
        <p:spPr/>
        <p:txBody>
          <a:bodyPr/>
          <a:lstStyle/>
          <a:p>
            <a:fld id="{94484A00-4F00-BC41-AC64-A612D22D8354}" type="slidenum">
              <a:rPr lang="en-US" smtClean="0"/>
              <a:t>61</a:t>
            </a:fld>
            <a:endParaRPr lang="en-US"/>
          </a:p>
        </p:txBody>
      </p:sp>
    </p:spTree>
    <p:extLst>
      <p:ext uri="{BB962C8B-B14F-4D97-AF65-F5344CB8AC3E}">
        <p14:creationId xmlns:p14="http://schemas.microsoft.com/office/powerpoint/2010/main" val="4287319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9C511C-775C-BE40-8933-D46798018E37}"/>
              </a:ext>
            </a:extLst>
          </p:cNvPr>
          <p:cNvSpPr>
            <a:spLocks noGrp="1"/>
          </p:cNvSpPr>
          <p:nvPr>
            <p:ph type="title"/>
          </p:nvPr>
        </p:nvSpPr>
        <p:spPr/>
        <p:txBody>
          <a:bodyPr>
            <a:normAutofit fontScale="90000"/>
          </a:bodyPr>
          <a:lstStyle/>
          <a:p>
            <a:r>
              <a:rPr lang="en-US" dirty="0">
                <a:latin typeface="Garamond" panose="02020404030301010803" pitchFamily="18" charset="0"/>
              </a:rPr>
              <a:t>Contributions </a:t>
            </a:r>
          </a:p>
        </p:txBody>
      </p:sp>
      <p:graphicFrame>
        <p:nvGraphicFramePr>
          <p:cNvPr id="12" name="Table 12">
            <a:extLst>
              <a:ext uri="{FF2B5EF4-FFF2-40B4-BE49-F238E27FC236}">
                <a16:creationId xmlns:a16="http://schemas.microsoft.com/office/drawing/2014/main" id="{B03BF9E4-DEB7-9042-8D03-12743920CBDF}"/>
              </a:ext>
            </a:extLst>
          </p:cNvPr>
          <p:cNvGraphicFramePr>
            <a:graphicFrameLocks noGrp="1"/>
          </p:cNvGraphicFramePr>
          <p:nvPr>
            <p:extLst>
              <p:ext uri="{D42A27DB-BD31-4B8C-83A1-F6EECF244321}">
                <p14:modId xmlns:p14="http://schemas.microsoft.com/office/powerpoint/2010/main" val="3415076032"/>
              </p:ext>
            </p:extLst>
          </p:nvPr>
        </p:nvGraphicFramePr>
        <p:xfrm>
          <a:off x="324743" y="721297"/>
          <a:ext cx="8715375" cy="3606668"/>
        </p:xfrm>
        <a:graphic>
          <a:graphicData uri="http://schemas.openxmlformats.org/drawingml/2006/table">
            <a:tbl>
              <a:tblPr firstRow="1" bandRow="1">
                <a:tableStyleId>{21E4AEA4-8DFA-4A89-87EB-49C32662AFE0}</a:tableStyleId>
              </a:tblPr>
              <a:tblGrid>
                <a:gridCol w="1875531">
                  <a:extLst>
                    <a:ext uri="{9D8B030D-6E8A-4147-A177-3AD203B41FA5}">
                      <a16:colId xmlns:a16="http://schemas.microsoft.com/office/drawing/2014/main" val="2130250815"/>
                    </a:ext>
                  </a:extLst>
                </a:gridCol>
                <a:gridCol w="3296545">
                  <a:extLst>
                    <a:ext uri="{9D8B030D-6E8A-4147-A177-3AD203B41FA5}">
                      <a16:colId xmlns:a16="http://schemas.microsoft.com/office/drawing/2014/main" val="1387462645"/>
                    </a:ext>
                  </a:extLst>
                </a:gridCol>
                <a:gridCol w="3543299">
                  <a:extLst>
                    <a:ext uri="{9D8B030D-6E8A-4147-A177-3AD203B41FA5}">
                      <a16:colId xmlns:a16="http://schemas.microsoft.com/office/drawing/2014/main" val="1950032123"/>
                    </a:ext>
                  </a:extLst>
                </a:gridCol>
              </a:tblGrid>
              <a:tr h="365760">
                <a:tc>
                  <a:txBody>
                    <a:bodyPr/>
                    <a:lstStyle/>
                    <a:p>
                      <a:endParaRPr lang="en-US" sz="1800" dirty="0">
                        <a:latin typeface="Garamond" panose="02020404030301010803" pitchFamily="18" charset="0"/>
                      </a:endParaRPr>
                    </a:p>
                  </a:txBody>
                  <a:tcPr/>
                </a:tc>
                <a:tc>
                  <a:txBody>
                    <a:bodyPr/>
                    <a:lstStyle/>
                    <a:p>
                      <a:r>
                        <a:rPr lang="en-US" sz="1800" dirty="0">
                          <a:latin typeface="Garamond" panose="02020404030301010803" pitchFamily="18" charset="0"/>
                        </a:rPr>
                        <a:t>Before</a:t>
                      </a:r>
                    </a:p>
                  </a:txBody>
                  <a:tcPr/>
                </a:tc>
                <a:tc>
                  <a:txBody>
                    <a:bodyPr/>
                    <a:lstStyle/>
                    <a:p>
                      <a:r>
                        <a:rPr lang="en-US" sz="1800" dirty="0">
                          <a:latin typeface="Garamond" panose="02020404030301010803" pitchFamily="18" charset="0"/>
                        </a:rPr>
                        <a:t>After</a:t>
                      </a:r>
                    </a:p>
                  </a:txBody>
                  <a:tcPr/>
                </a:tc>
                <a:extLst>
                  <a:ext uri="{0D108BD9-81ED-4DB2-BD59-A6C34878D82A}">
                    <a16:rowId xmlns:a16="http://schemas.microsoft.com/office/drawing/2014/main" val="608286068"/>
                  </a:ext>
                </a:extLst>
              </a:tr>
              <a:tr h="640080">
                <a:tc>
                  <a:txBody>
                    <a:bodyPr/>
                    <a:lstStyle/>
                    <a:p>
                      <a:r>
                        <a:rPr lang="en-US" sz="1800" dirty="0">
                          <a:solidFill>
                            <a:schemeClr val="bg2">
                              <a:lumMod val="25000"/>
                            </a:schemeClr>
                          </a:solidFill>
                          <a:latin typeface="Garamond" panose="02020404030301010803" pitchFamily="18" charset="0"/>
                        </a:rPr>
                        <a:t>NMT Architecture</a:t>
                      </a:r>
                    </a:p>
                  </a:txBody>
                  <a:tcPr/>
                </a:tc>
                <a:tc>
                  <a:txBody>
                    <a:bodyPr/>
                    <a:lstStyle/>
                    <a:p>
                      <a:r>
                        <a:rPr lang="en-US" sz="1800" dirty="0">
                          <a:solidFill>
                            <a:schemeClr val="bg2">
                              <a:lumMod val="25000"/>
                            </a:schemeClr>
                          </a:solidFill>
                          <a:latin typeface="Garamond" panose="02020404030301010803" pitchFamily="18" charset="0"/>
                        </a:rPr>
                        <a:t>Autoencoder: </a:t>
                      </a:r>
                    </a:p>
                    <a:p>
                      <a:r>
                        <a:rPr lang="en-US" sz="1800" dirty="0">
                          <a:solidFill>
                            <a:schemeClr val="bg2">
                              <a:lumMod val="25000"/>
                            </a:schemeClr>
                          </a:solidFill>
                          <a:latin typeface="Garamond" panose="02020404030301010803" pitchFamily="18" charset="0"/>
                        </a:rPr>
                        <a:t>i.e., Encoder-Decoder</a:t>
                      </a:r>
                    </a:p>
                  </a:txBody>
                  <a:tcPr/>
                </a:tc>
                <a:tc>
                  <a:txBody>
                    <a:bodyPr/>
                    <a:lstStyle/>
                    <a:p>
                      <a:r>
                        <a:rPr lang="en-US" sz="1800" dirty="0" err="1">
                          <a:solidFill>
                            <a:schemeClr val="bg2">
                              <a:lumMod val="25000"/>
                            </a:schemeClr>
                          </a:solidFill>
                          <a:latin typeface="Garamond" panose="02020404030301010803" pitchFamily="18" charset="0"/>
                        </a:rPr>
                        <a:t>Autoregressor</a:t>
                      </a:r>
                      <a:r>
                        <a:rPr lang="en-US" sz="1800" dirty="0">
                          <a:solidFill>
                            <a:schemeClr val="bg2">
                              <a:lumMod val="25000"/>
                            </a:schemeClr>
                          </a:solidFill>
                          <a:latin typeface="Garamond" panose="02020404030301010803" pitchFamily="18" charset="0"/>
                        </a:rPr>
                        <a:t> + </a:t>
                      </a:r>
                      <a:r>
                        <a:rPr lang="en-US" sz="1800" b="1" dirty="0">
                          <a:solidFill>
                            <a:schemeClr val="bg2">
                              <a:lumMod val="25000"/>
                            </a:schemeClr>
                          </a:solidFill>
                          <a:latin typeface="Garamond" panose="02020404030301010803" pitchFamily="18" charset="0"/>
                        </a:rPr>
                        <a:t>Classifier</a:t>
                      </a:r>
                      <a:r>
                        <a:rPr lang="en-US" sz="1800" dirty="0">
                          <a:solidFill>
                            <a:schemeClr val="bg2">
                              <a:lumMod val="25000"/>
                            </a:schemeClr>
                          </a:solidFill>
                          <a:latin typeface="Garamond" panose="02020404030301010803" pitchFamily="18" charset="0"/>
                        </a:rPr>
                        <a:t> </a:t>
                      </a:r>
                      <a:r>
                        <a:rPr lang="en-US" sz="1800" b="1" baseline="30000" dirty="0">
                          <a:solidFill>
                            <a:schemeClr val="bg2">
                              <a:lumMod val="25000"/>
                            </a:schemeClr>
                          </a:solidFill>
                          <a:latin typeface="Garamond" panose="02020404030301010803" pitchFamily="18" charset="0"/>
                        </a:rPr>
                        <a:t>[1]</a:t>
                      </a:r>
                      <a:r>
                        <a:rPr lang="en-US" sz="1800" b="0" baseline="0" dirty="0">
                          <a:solidFill>
                            <a:schemeClr val="bg2">
                              <a:lumMod val="25000"/>
                            </a:schemeClr>
                          </a:solidFill>
                          <a:latin typeface="Garamond" panose="02020404030301010803" pitchFamily="18" charset="0"/>
                        </a:rPr>
                        <a:t>;</a:t>
                      </a:r>
                    </a:p>
                    <a:p>
                      <a:r>
                        <a:rPr lang="en-US" sz="1800" b="0" baseline="0" dirty="0">
                          <a:solidFill>
                            <a:schemeClr val="bg2">
                              <a:lumMod val="25000"/>
                            </a:schemeClr>
                          </a:solidFill>
                          <a:latin typeface="Garamond" panose="02020404030301010803" pitchFamily="18" charset="0"/>
                        </a:rPr>
                        <a:t>More emphasis on the vocabulary</a:t>
                      </a:r>
                      <a:endParaRPr lang="en-US" sz="1800" b="0" baseline="30000" dirty="0">
                        <a:solidFill>
                          <a:schemeClr val="bg2">
                            <a:lumMod val="25000"/>
                          </a:schemeClr>
                        </a:solidFill>
                        <a:latin typeface="Garamond" panose="02020404030301010803" pitchFamily="18" charset="0"/>
                      </a:endParaRPr>
                    </a:p>
                  </a:txBody>
                  <a:tcPr/>
                </a:tc>
                <a:extLst>
                  <a:ext uri="{0D108BD9-81ED-4DB2-BD59-A6C34878D82A}">
                    <a16:rowId xmlns:a16="http://schemas.microsoft.com/office/drawing/2014/main" val="2911243320"/>
                  </a:ext>
                </a:extLst>
              </a:tr>
              <a:tr h="1188720">
                <a:tc>
                  <a:txBody>
                    <a:bodyPr/>
                    <a:lstStyle/>
                    <a:p>
                      <a:r>
                        <a:rPr lang="en-US" sz="1800" dirty="0">
                          <a:solidFill>
                            <a:schemeClr val="bg2">
                              <a:lumMod val="25000"/>
                            </a:schemeClr>
                          </a:solidFill>
                          <a:latin typeface="Garamond" panose="02020404030301010803" pitchFamily="18" charset="0"/>
                        </a:rPr>
                        <a:t>Vocabulary Size</a:t>
                      </a:r>
                    </a:p>
                  </a:txBody>
                  <a:tcPr/>
                </a:tc>
                <a:tc>
                  <a:txBody>
                    <a:bodyPr/>
                    <a:lstStyle/>
                    <a:p>
                      <a:r>
                        <a:rPr lang="en-US" sz="1800" dirty="0">
                          <a:solidFill>
                            <a:schemeClr val="bg2">
                              <a:lumMod val="25000"/>
                            </a:schemeClr>
                          </a:solidFill>
                          <a:latin typeface="Garamond" panose="02020404030301010803" pitchFamily="18" charset="0"/>
                        </a:rPr>
                        <a:t>Did not know why some are best;</a:t>
                      </a:r>
                      <a:br>
                        <a:rPr lang="en-US" sz="1800" dirty="0">
                          <a:solidFill>
                            <a:schemeClr val="bg2">
                              <a:lumMod val="25000"/>
                            </a:schemeClr>
                          </a:solidFill>
                          <a:latin typeface="Garamond" panose="02020404030301010803" pitchFamily="18" charset="0"/>
                        </a:rPr>
                      </a:br>
                      <a:r>
                        <a:rPr lang="en-US" sz="1800" dirty="0">
                          <a:solidFill>
                            <a:schemeClr val="bg2">
                              <a:lumMod val="25000"/>
                            </a:schemeClr>
                          </a:solidFill>
                          <a:latin typeface="Garamond" panose="02020404030301010803" pitchFamily="18" charset="0"/>
                        </a:rPr>
                        <a:t>Arbitrarily chosen or via grid search for each dataset</a:t>
                      </a:r>
                    </a:p>
                  </a:txBody>
                  <a:tcPr/>
                </a:tc>
                <a:tc>
                  <a:txBody>
                    <a:bodyPr/>
                    <a:lstStyle/>
                    <a:p>
                      <a:r>
                        <a:rPr lang="en-US" sz="1800" dirty="0">
                          <a:solidFill>
                            <a:schemeClr val="bg2">
                              <a:lumMod val="25000"/>
                            </a:schemeClr>
                          </a:solidFill>
                          <a:latin typeface="Garamond" panose="02020404030301010803" pitchFamily="18" charset="0"/>
                        </a:rPr>
                        <a:t>Vocabulary is a set of classes;</a:t>
                      </a:r>
                      <a:br>
                        <a:rPr lang="en-US" sz="1800" dirty="0">
                          <a:solidFill>
                            <a:schemeClr val="bg2">
                              <a:lumMod val="25000"/>
                            </a:schemeClr>
                          </a:solidFill>
                          <a:latin typeface="Garamond" panose="02020404030301010803" pitchFamily="18" charset="0"/>
                        </a:rPr>
                      </a:br>
                      <a:r>
                        <a:rPr lang="en-US" sz="1800" dirty="0">
                          <a:solidFill>
                            <a:schemeClr val="bg2">
                              <a:lumMod val="25000"/>
                            </a:schemeClr>
                          </a:solidFill>
                          <a:latin typeface="Garamond" panose="02020404030301010803" pitchFamily="18" charset="0"/>
                        </a:rPr>
                        <a:t>Byte pair-encoding (BPE) size is chosen to minimize sequence lengths and improve class balance </a:t>
                      </a:r>
                      <a:r>
                        <a:rPr lang="en-US" sz="1800" b="1" baseline="30000" dirty="0">
                          <a:solidFill>
                            <a:schemeClr val="bg2">
                              <a:lumMod val="25000"/>
                            </a:schemeClr>
                          </a:solidFill>
                          <a:latin typeface="Garamond" panose="02020404030301010803" pitchFamily="18" charset="0"/>
                        </a:rPr>
                        <a:t>[1]</a:t>
                      </a:r>
                    </a:p>
                  </a:txBody>
                  <a:tcPr/>
                </a:tc>
                <a:extLst>
                  <a:ext uri="{0D108BD9-81ED-4DB2-BD59-A6C34878D82A}">
                    <a16:rowId xmlns:a16="http://schemas.microsoft.com/office/drawing/2014/main" val="2777987507"/>
                  </a:ext>
                </a:extLst>
              </a:tr>
              <a:tr h="914400">
                <a:tc>
                  <a:txBody>
                    <a:bodyPr/>
                    <a:lstStyle/>
                    <a:p>
                      <a:r>
                        <a:rPr lang="en-US" sz="1800" dirty="0">
                          <a:solidFill>
                            <a:schemeClr val="bg2">
                              <a:lumMod val="25000"/>
                            </a:schemeClr>
                          </a:solidFill>
                          <a:latin typeface="Garamond" panose="02020404030301010803" pitchFamily="18" charset="0"/>
                        </a:rPr>
                        <a:t>Evaluation Metrics</a:t>
                      </a:r>
                    </a:p>
                  </a:txBody>
                  <a:tcPr/>
                </a:tc>
                <a:tc>
                  <a:txBody>
                    <a:bodyPr/>
                    <a:lstStyle/>
                    <a:p>
                      <a:r>
                        <a:rPr lang="en-US" sz="1800" dirty="0">
                          <a:solidFill>
                            <a:schemeClr val="bg2">
                              <a:lumMod val="25000"/>
                            </a:schemeClr>
                          </a:solidFill>
                          <a:latin typeface="Garamond" panose="02020404030301010803" pitchFamily="18" charset="0"/>
                        </a:rPr>
                        <a:t>Treat each ‘token’ equally;</a:t>
                      </a:r>
                    </a:p>
                    <a:p>
                      <a:r>
                        <a:rPr lang="en-US" sz="1800" dirty="0" err="1">
                          <a:solidFill>
                            <a:schemeClr val="bg2">
                              <a:lumMod val="25000"/>
                            </a:schemeClr>
                          </a:solidFill>
                          <a:latin typeface="Garamond" panose="02020404030301010803" pitchFamily="18" charset="0"/>
                        </a:rPr>
                        <a:t>Stopwords</a:t>
                      </a:r>
                      <a:r>
                        <a:rPr lang="en-US" sz="1800" dirty="0">
                          <a:solidFill>
                            <a:schemeClr val="bg2">
                              <a:lumMod val="25000"/>
                            </a:schemeClr>
                          </a:solidFill>
                          <a:latin typeface="Garamond" panose="02020404030301010803" pitchFamily="18" charset="0"/>
                        </a:rPr>
                        <a:t> have more weight</a:t>
                      </a:r>
                    </a:p>
                  </a:txBody>
                  <a:tcPr/>
                </a:tc>
                <a:tc>
                  <a:txBody>
                    <a:bodyPr/>
                    <a:lstStyle/>
                    <a:p>
                      <a:r>
                        <a:rPr lang="en-US" sz="1800" dirty="0">
                          <a:solidFill>
                            <a:schemeClr val="bg2">
                              <a:lumMod val="25000"/>
                            </a:schemeClr>
                          </a:solidFill>
                          <a:latin typeface="Garamond" panose="02020404030301010803" pitchFamily="18" charset="0"/>
                        </a:rPr>
                        <a:t>Rare word types are important too.</a:t>
                      </a:r>
                    </a:p>
                    <a:p>
                      <a:r>
                        <a:rPr lang="en-US" sz="1800" dirty="0">
                          <a:solidFill>
                            <a:schemeClr val="bg2">
                              <a:lumMod val="25000"/>
                            </a:schemeClr>
                          </a:solidFill>
                          <a:latin typeface="Garamond" panose="02020404030301010803" pitchFamily="18" charset="0"/>
                        </a:rPr>
                        <a:t>Treat each ‘type’ equally </a:t>
                      </a:r>
                      <a:r>
                        <a:rPr lang="en-US" sz="1800" b="1" baseline="30000" dirty="0">
                          <a:solidFill>
                            <a:schemeClr val="bg2">
                              <a:lumMod val="25000"/>
                            </a:schemeClr>
                          </a:solidFill>
                          <a:latin typeface="Garamond" panose="02020404030301010803" pitchFamily="18" charset="0"/>
                        </a:rPr>
                        <a:t>[2]</a:t>
                      </a:r>
                      <a:r>
                        <a:rPr lang="en-US" sz="1800" b="0" baseline="0" dirty="0">
                          <a:solidFill>
                            <a:schemeClr val="bg2">
                              <a:lumMod val="25000"/>
                            </a:schemeClr>
                          </a:solidFill>
                          <a:latin typeface="Garamond" panose="02020404030301010803" pitchFamily="18" charset="0"/>
                        </a:rPr>
                        <a:t>;</a:t>
                      </a:r>
                      <a:br>
                        <a:rPr lang="en-US" sz="1800" b="0" baseline="0" dirty="0">
                          <a:solidFill>
                            <a:schemeClr val="bg2">
                              <a:lumMod val="25000"/>
                            </a:schemeClr>
                          </a:solidFill>
                          <a:latin typeface="Garamond" panose="02020404030301010803" pitchFamily="18" charset="0"/>
                        </a:rPr>
                      </a:br>
                      <a:r>
                        <a:rPr lang="en-US" sz="1800" b="0" baseline="0" dirty="0">
                          <a:solidFill>
                            <a:schemeClr val="bg2">
                              <a:lumMod val="25000"/>
                            </a:schemeClr>
                          </a:solidFill>
                          <a:latin typeface="Garamond" panose="02020404030301010803" pitchFamily="18" charset="0"/>
                        </a:rPr>
                        <a:t>All types have equal weight</a:t>
                      </a:r>
                    </a:p>
                  </a:txBody>
                  <a:tcPr/>
                </a:tc>
                <a:extLst>
                  <a:ext uri="{0D108BD9-81ED-4DB2-BD59-A6C34878D82A}">
                    <a16:rowId xmlns:a16="http://schemas.microsoft.com/office/drawing/2014/main" val="3831938497"/>
                  </a:ext>
                </a:extLst>
              </a:tr>
              <a:tr h="497708">
                <a:tc>
                  <a:txBody>
                    <a:bodyPr/>
                    <a:lstStyle/>
                    <a:p>
                      <a:r>
                        <a:rPr lang="en-US" sz="1800" dirty="0">
                          <a:solidFill>
                            <a:schemeClr val="bg2">
                              <a:lumMod val="25000"/>
                            </a:schemeClr>
                          </a:solidFill>
                          <a:latin typeface="Garamond" panose="02020404030301010803" pitchFamily="18" charset="0"/>
                        </a:rPr>
                        <a:t>Scaling NMT</a:t>
                      </a:r>
                    </a:p>
                  </a:txBody>
                  <a:tcPr/>
                </a:tc>
                <a:tc>
                  <a:txBody>
                    <a:bodyPr/>
                    <a:lstStyle/>
                    <a:p>
                      <a:r>
                        <a:rPr lang="en-US" sz="1800" dirty="0">
                          <a:solidFill>
                            <a:schemeClr val="bg2">
                              <a:lumMod val="25000"/>
                            </a:schemeClr>
                          </a:solidFill>
                          <a:latin typeface="Garamond" panose="02020404030301010803" pitchFamily="18" charset="0"/>
                        </a:rPr>
                        <a:t>To ~100 languages</a:t>
                      </a:r>
                    </a:p>
                  </a:txBody>
                  <a:tcPr/>
                </a:tc>
                <a:tc>
                  <a:txBody>
                    <a:bodyPr/>
                    <a:lstStyle/>
                    <a:p>
                      <a:r>
                        <a:rPr lang="en-US" sz="1800" dirty="0">
                          <a:solidFill>
                            <a:schemeClr val="bg2">
                              <a:lumMod val="25000"/>
                            </a:schemeClr>
                          </a:solidFill>
                          <a:latin typeface="Garamond" panose="02020404030301010803" pitchFamily="18" charset="0"/>
                        </a:rPr>
                        <a:t>To ~500 languages </a:t>
                      </a:r>
                      <a:r>
                        <a:rPr lang="en-US" sz="1800" b="1" baseline="30000" dirty="0">
                          <a:solidFill>
                            <a:schemeClr val="bg2">
                              <a:lumMod val="25000"/>
                            </a:schemeClr>
                          </a:solidFill>
                          <a:latin typeface="Garamond" panose="02020404030301010803" pitchFamily="18" charset="0"/>
                        </a:rPr>
                        <a:t>[3]  </a:t>
                      </a:r>
                    </a:p>
                  </a:txBody>
                  <a:tcPr/>
                </a:tc>
                <a:extLst>
                  <a:ext uri="{0D108BD9-81ED-4DB2-BD59-A6C34878D82A}">
                    <a16:rowId xmlns:a16="http://schemas.microsoft.com/office/drawing/2014/main" val="3976841183"/>
                  </a:ext>
                </a:extLst>
              </a:tr>
            </a:tbl>
          </a:graphicData>
        </a:graphic>
      </p:graphicFrame>
      <p:pic>
        <p:nvPicPr>
          <p:cNvPr id="1026" name="Picture 2">
            <a:extLst>
              <a:ext uri="{FF2B5EF4-FFF2-40B4-BE49-F238E27FC236}">
                <a16:creationId xmlns:a16="http://schemas.microsoft.com/office/drawing/2014/main" id="{CB573664-B706-8C4E-B486-63294ECD91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52" t="43553" r="16556" b="33489"/>
          <a:stretch/>
        </p:blipFill>
        <p:spPr bwMode="auto">
          <a:xfrm>
            <a:off x="6153151" y="100222"/>
            <a:ext cx="1711308" cy="5234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72C3928-1AAF-7349-9A21-23370AA03D92}"/>
              </a:ext>
            </a:extLst>
          </p:cNvPr>
          <p:cNvSpPr txBox="1"/>
          <p:nvPr/>
        </p:nvSpPr>
        <p:spPr>
          <a:xfrm>
            <a:off x="191178" y="4327969"/>
            <a:ext cx="8531582" cy="830997"/>
          </a:xfrm>
          <a:prstGeom prst="rect">
            <a:avLst/>
          </a:prstGeom>
          <a:noFill/>
        </p:spPr>
        <p:txBody>
          <a:bodyPr wrap="square" rtlCol="0">
            <a:spAutoFit/>
          </a:bodyPr>
          <a:lstStyle/>
          <a:p>
            <a:r>
              <a:rPr lang="en-US" sz="1600" dirty="0">
                <a:solidFill>
                  <a:schemeClr val="accent1">
                    <a:lumMod val="75000"/>
                  </a:schemeClr>
                </a:solidFill>
                <a:latin typeface="Garamond" panose="02020404030301010803" pitchFamily="18" charset="0"/>
              </a:rPr>
              <a:t>[1] Gowda and May, EMNLP 2020 Findings; </a:t>
            </a:r>
            <a:r>
              <a:rPr lang="en-US" sz="1600" i="1" dirty="0">
                <a:solidFill>
                  <a:schemeClr val="accent1">
                    <a:lumMod val="75000"/>
                  </a:schemeClr>
                </a:solidFill>
                <a:latin typeface="Garamond" panose="02020404030301010803" pitchFamily="18" charset="0"/>
              </a:rPr>
              <a:t>‘Finding the optimal vocabulary size for NMT’</a:t>
            </a:r>
          </a:p>
          <a:p>
            <a:r>
              <a:rPr lang="en-US" sz="1600" dirty="0">
                <a:solidFill>
                  <a:schemeClr val="accent1">
                    <a:lumMod val="75000"/>
                  </a:schemeClr>
                </a:solidFill>
                <a:latin typeface="Garamond" panose="02020404030301010803" pitchFamily="18" charset="0"/>
              </a:rPr>
              <a:t>[2] Gowda et al, NAACL 2021; </a:t>
            </a:r>
            <a:r>
              <a:rPr lang="en-US" sz="1600" i="1" dirty="0">
                <a:solidFill>
                  <a:schemeClr val="accent1">
                    <a:lumMod val="75000"/>
                  </a:schemeClr>
                </a:solidFill>
                <a:latin typeface="Garamond" panose="02020404030301010803" pitchFamily="18" charset="0"/>
              </a:rPr>
              <a:t>‘Macro-average: Rare types are important too</a:t>
            </a:r>
            <a:r>
              <a:rPr lang="en-US" sz="1600" dirty="0">
                <a:solidFill>
                  <a:schemeClr val="accent1">
                    <a:lumMod val="75000"/>
                  </a:schemeClr>
                </a:solidFill>
                <a:latin typeface="Garamond" panose="02020404030301010803" pitchFamily="18" charset="0"/>
              </a:rPr>
              <a:t>’</a:t>
            </a:r>
          </a:p>
          <a:p>
            <a:r>
              <a:rPr lang="en-US" sz="1600" dirty="0">
                <a:solidFill>
                  <a:schemeClr val="accent1">
                    <a:lumMod val="75000"/>
                  </a:schemeClr>
                </a:solidFill>
                <a:latin typeface="Garamond" panose="02020404030301010803" pitchFamily="18" charset="0"/>
              </a:rPr>
              <a:t>[3] Gowda et al, ACL 2021 Demos; </a:t>
            </a:r>
            <a:r>
              <a:rPr lang="en-US" sz="1600" i="1" dirty="0">
                <a:solidFill>
                  <a:schemeClr val="accent1">
                    <a:lumMod val="75000"/>
                  </a:schemeClr>
                </a:solidFill>
                <a:latin typeface="Garamond" panose="02020404030301010803" pitchFamily="18" charset="0"/>
              </a:rPr>
              <a:t>‘Many-to-English tools, data, and pretrained models’</a:t>
            </a:r>
          </a:p>
        </p:txBody>
      </p:sp>
      <p:sp>
        <p:nvSpPr>
          <p:cNvPr id="2" name="Footer Placeholder 1">
            <a:extLst>
              <a:ext uri="{FF2B5EF4-FFF2-40B4-BE49-F238E27FC236}">
                <a16:creationId xmlns:a16="http://schemas.microsoft.com/office/drawing/2014/main" id="{C3AC4254-5902-904F-B2C1-393397483057}"/>
              </a:ext>
            </a:extLst>
          </p:cNvPr>
          <p:cNvSpPr>
            <a:spLocks noGrp="1"/>
          </p:cNvSpPr>
          <p:nvPr>
            <p:ph type="ftr" sz="quarter" idx="15"/>
          </p:nvPr>
        </p:nvSpPr>
        <p:spPr/>
        <p:txBody>
          <a:bodyPr/>
          <a:lstStyle/>
          <a:p>
            <a:r>
              <a:rPr lang="en-US"/>
              <a:t>TG's Dissertation Proposal</a:t>
            </a:r>
            <a:endParaRPr lang="en-US" dirty="0"/>
          </a:p>
        </p:txBody>
      </p:sp>
      <p:sp>
        <p:nvSpPr>
          <p:cNvPr id="3" name="Slide Number Placeholder 2">
            <a:extLst>
              <a:ext uri="{FF2B5EF4-FFF2-40B4-BE49-F238E27FC236}">
                <a16:creationId xmlns:a16="http://schemas.microsoft.com/office/drawing/2014/main" id="{5BCDCE68-D05C-9545-8A34-B098A68F697B}"/>
              </a:ext>
            </a:extLst>
          </p:cNvPr>
          <p:cNvSpPr>
            <a:spLocks noGrp="1"/>
          </p:cNvSpPr>
          <p:nvPr>
            <p:ph type="sldNum" sz="quarter" idx="16"/>
          </p:nvPr>
        </p:nvSpPr>
        <p:spPr/>
        <p:txBody>
          <a:bodyPr/>
          <a:lstStyle/>
          <a:p>
            <a:fld id="{94484A00-4F00-BC41-AC64-A612D22D8354}" type="slidenum">
              <a:rPr lang="en-US" smtClean="0"/>
              <a:pPr/>
              <a:t>62</a:t>
            </a:fld>
            <a:endParaRPr lang="en-US"/>
          </a:p>
        </p:txBody>
      </p:sp>
    </p:spTree>
    <p:extLst>
      <p:ext uri="{BB962C8B-B14F-4D97-AF65-F5344CB8AC3E}">
        <p14:creationId xmlns:p14="http://schemas.microsoft.com/office/powerpoint/2010/main" val="2864752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0B23E51-D341-084A-9F08-DFDA93052093}"/>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FC73C3F1-054E-2146-8987-64C03B74B7C2}"/>
              </a:ext>
            </a:extLst>
          </p:cNvPr>
          <p:cNvSpPr>
            <a:spLocks noGrp="1"/>
          </p:cNvSpPr>
          <p:nvPr>
            <p:ph type="sldNum" sz="quarter" idx="16"/>
          </p:nvPr>
        </p:nvSpPr>
        <p:spPr/>
        <p:txBody>
          <a:bodyPr/>
          <a:lstStyle/>
          <a:p>
            <a:fld id="{94484A00-4F00-BC41-AC64-A612D22D8354}" type="slidenum">
              <a:rPr lang="en-US" smtClean="0"/>
              <a:pPr/>
              <a:t>63</a:t>
            </a:fld>
            <a:endParaRPr lang="en-US"/>
          </a:p>
        </p:txBody>
      </p:sp>
      <p:sp>
        <p:nvSpPr>
          <p:cNvPr id="9" name="Content Placeholder 8">
            <a:extLst>
              <a:ext uri="{FF2B5EF4-FFF2-40B4-BE49-F238E27FC236}">
                <a16:creationId xmlns:a16="http://schemas.microsoft.com/office/drawing/2014/main" id="{B3E1C43D-1B73-8C44-A522-020074FADBDD}"/>
              </a:ext>
            </a:extLst>
          </p:cNvPr>
          <p:cNvSpPr>
            <a:spLocks noGrp="1"/>
          </p:cNvSpPr>
          <p:nvPr>
            <p:ph idx="13"/>
          </p:nvPr>
        </p:nvSpPr>
        <p:spPr>
          <a:xfrm>
            <a:off x="251351" y="361594"/>
            <a:ext cx="8760172" cy="4180589"/>
          </a:xfrm>
        </p:spPr>
        <p:txBody>
          <a:bodyPr/>
          <a:lstStyle/>
          <a:p>
            <a:pPr marL="0" indent="0" algn="ctr">
              <a:buNone/>
            </a:pPr>
            <a:r>
              <a:rPr lang="en-US" dirty="0"/>
              <a:t>“Rare types are important too”</a:t>
            </a:r>
            <a:br>
              <a:rPr lang="en-US" dirty="0"/>
            </a:br>
            <a:endParaRPr lang="en-US" dirty="0"/>
          </a:p>
        </p:txBody>
      </p:sp>
      <p:pic>
        <p:nvPicPr>
          <p:cNvPr id="2052" name="Picture 4">
            <a:extLst>
              <a:ext uri="{FF2B5EF4-FFF2-40B4-BE49-F238E27FC236}">
                <a16:creationId xmlns:a16="http://schemas.microsoft.com/office/drawing/2014/main" id="{0CD44616-B3FA-FC41-8E87-DBC53F77A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180" y="1125907"/>
            <a:ext cx="4270469" cy="330972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DD5D78D0-B22D-AB42-BD97-D0A3EB401423}"/>
              </a:ext>
            </a:extLst>
          </p:cNvPr>
          <p:cNvCxnSpPr/>
          <p:nvPr/>
        </p:nvCxnSpPr>
        <p:spPr>
          <a:xfrm flipV="1">
            <a:off x="6197048" y="3478696"/>
            <a:ext cx="1182756" cy="13467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723BE7-3CD0-2E4A-8A3D-ACB344EAEF93}"/>
              </a:ext>
            </a:extLst>
          </p:cNvPr>
          <p:cNvSpPr txBox="1"/>
          <p:nvPr/>
        </p:nvSpPr>
        <p:spPr>
          <a:xfrm>
            <a:off x="5042074" y="4754497"/>
            <a:ext cx="2991332" cy="369332"/>
          </a:xfrm>
          <a:prstGeom prst="rect">
            <a:avLst/>
          </a:prstGeom>
          <a:noFill/>
        </p:spPr>
        <p:txBody>
          <a:bodyPr wrap="none" rtlCol="0">
            <a:spAutoFit/>
          </a:bodyPr>
          <a:lstStyle/>
          <a:p>
            <a:r>
              <a:rPr lang="en-US" dirty="0">
                <a:solidFill>
                  <a:srgbClr val="C00000"/>
                </a:solidFill>
                <a:latin typeface="Garamond" panose="02020404030301010803" pitchFamily="18" charset="0"/>
              </a:rPr>
              <a:t>Rarest inert metals are precious</a:t>
            </a:r>
          </a:p>
        </p:txBody>
      </p:sp>
    </p:spTree>
    <p:extLst>
      <p:ext uri="{BB962C8B-B14F-4D97-AF65-F5344CB8AC3E}">
        <p14:creationId xmlns:p14="http://schemas.microsoft.com/office/powerpoint/2010/main" val="3870085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727A-3431-2646-9E73-1972474DBA36}"/>
              </a:ext>
            </a:extLst>
          </p:cNvPr>
          <p:cNvSpPr>
            <a:spLocks noGrp="1"/>
          </p:cNvSpPr>
          <p:nvPr>
            <p:ph type="title"/>
          </p:nvPr>
        </p:nvSpPr>
        <p:spPr/>
        <p:txBody>
          <a:bodyPr>
            <a:normAutofit fontScale="90000"/>
          </a:bodyPr>
          <a:lstStyle/>
          <a:p>
            <a:r>
              <a:rPr lang="en-US" dirty="0">
                <a:latin typeface="Garamond" panose="02020404030301010803" pitchFamily="18" charset="0"/>
              </a:rPr>
              <a:t>Thesis Statement</a:t>
            </a:r>
          </a:p>
        </p:txBody>
      </p:sp>
      <p:sp>
        <p:nvSpPr>
          <p:cNvPr id="3" name="Content Placeholder 2">
            <a:extLst>
              <a:ext uri="{FF2B5EF4-FFF2-40B4-BE49-F238E27FC236}">
                <a16:creationId xmlns:a16="http://schemas.microsoft.com/office/drawing/2014/main" id="{D5060B90-5947-FF45-B3D5-7AF13F101B8F}"/>
              </a:ext>
            </a:extLst>
          </p:cNvPr>
          <p:cNvSpPr>
            <a:spLocks noGrp="1"/>
          </p:cNvSpPr>
          <p:nvPr>
            <p:ph idx="13"/>
          </p:nvPr>
        </p:nvSpPr>
        <p:spPr/>
        <p:txBody>
          <a:bodyPr/>
          <a:lstStyle/>
          <a:p>
            <a:r>
              <a:rPr lang="en-US" dirty="0">
                <a:latin typeface="Garamond" panose="02020404030301010803" pitchFamily="18" charset="0"/>
              </a:rPr>
              <a:t>Rare words are important, </a:t>
            </a:r>
          </a:p>
          <a:p>
            <a:pPr lvl="1"/>
            <a:r>
              <a:rPr lang="en-US" dirty="0">
                <a:latin typeface="Garamond" panose="02020404030301010803" pitchFamily="18" charset="0"/>
              </a:rPr>
              <a:t>They carry a lot of information content</a:t>
            </a:r>
          </a:p>
          <a:p>
            <a:pPr lvl="1"/>
            <a:r>
              <a:rPr lang="en-US" dirty="0">
                <a:latin typeface="Garamond" panose="02020404030301010803" pitchFamily="18" charset="0"/>
              </a:rPr>
              <a:t>They are hard to learn</a:t>
            </a:r>
          </a:p>
          <a:p>
            <a:r>
              <a:rPr lang="en-US" dirty="0">
                <a:latin typeface="Garamond" panose="02020404030301010803" pitchFamily="18" charset="0"/>
              </a:rPr>
              <a:t>Currently, we have fluency in NLG, but adequacy is subpar</a:t>
            </a:r>
          </a:p>
          <a:p>
            <a:pPr lvl="1"/>
            <a:r>
              <a:rPr lang="en-US" dirty="0">
                <a:latin typeface="Garamond" panose="02020404030301010803" pitchFamily="18" charset="0"/>
              </a:rPr>
              <a:t>The importance of rare words are overlooked</a:t>
            </a:r>
          </a:p>
          <a:p>
            <a:r>
              <a:rPr lang="en-US" dirty="0">
                <a:latin typeface="Garamond" panose="02020404030301010803" pitchFamily="18" charset="0"/>
              </a:rPr>
              <a:t>Just like rare words, even the rare languages are overlooked</a:t>
            </a:r>
          </a:p>
          <a:p>
            <a:r>
              <a:rPr lang="en-US" dirty="0">
                <a:latin typeface="Garamond" panose="02020404030301010803" pitchFamily="18" charset="0"/>
              </a:rPr>
              <a:t>In this work,</a:t>
            </a:r>
          </a:p>
          <a:p>
            <a:pPr lvl="1"/>
            <a:r>
              <a:rPr lang="en-US" dirty="0">
                <a:latin typeface="Garamond" panose="02020404030301010803" pitchFamily="18" charset="0"/>
              </a:rPr>
              <a:t>More emphasis on learning rare word types, i.e., long tail</a:t>
            </a:r>
          </a:p>
          <a:p>
            <a:pPr marL="457187" lvl="1" indent="0">
              <a:buNone/>
            </a:pPr>
            <a:endParaRPr lang="en-US" dirty="0">
              <a:latin typeface="Garamond" panose="02020404030301010803" pitchFamily="18" charset="0"/>
            </a:endParaRPr>
          </a:p>
        </p:txBody>
      </p:sp>
      <p:sp>
        <p:nvSpPr>
          <p:cNvPr id="4" name="Footer Placeholder 3">
            <a:extLst>
              <a:ext uri="{FF2B5EF4-FFF2-40B4-BE49-F238E27FC236}">
                <a16:creationId xmlns:a16="http://schemas.microsoft.com/office/drawing/2014/main" id="{5437A41B-8068-0A41-9B55-9DC93956DF7D}"/>
              </a:ext>
            </a:extLst>
          </p:cNvPr>
          <p:cNvSpPr>
            <a:spLocks noGrp="1"/>
          </p:cNvSpPr>
          <p:nvPr>
            <p:ph type="ftr" sz="quarter" idx="15"/>
          </p:nvPr>
        </p:nvSpPr>
        <p:spPr/>
        <p:txBody>
          <a:bodyPr/>
          <a:lstStyle/>
          <a:p>
            <a:r>
              <a:rPr lang="en-US"/>
              <a:t>TG's Dissertation Proposal</a:t>
            </a:r>
            <a:endParaRPr lang="en-US" dirty="0"/>
          </a:p>
        </p:txBody>
      </p:sp>
      <p:sp>
        <p:nvSpPr>
          <p:cNvPr id="5" name="Slide Number Placeholder 4">
            <a:extLst>
              <a:ext uri="{FF2B5EF4-FFF2-40B4-BE49-F238E27FC236}">
                <a16:creationId xmlns:a16="http://schemas.microsoft.com/office/drawing/2014/main" id="{F9D9BFC4-BE84-D948-9977-8E7427C86C56}"/>
              </a:ext>
            </a:extLst>
          </p:cNvPr>
          <p:cNvSpPr>
            <a:spLocks noGrp="1"/>
          </p:cNvSpPr>
          <p:nvPr>
            <p:ph type="sldNum" sz="quarter" idx="16"/>
          </p:nvPr>
        </p:nvSpPr>
        <p:spPr/>
        <p:txBody>
          <a:bodyPr/>
          <a:lstStyle/>
          <a:p>
            <a:fld id="{94484A00-4F00-BC41-AC64-A612D22D8354}" type="slidenum">
              <a:rPr lang="en-US" smtClean="0"/>
              <a:pPr/>
              <a:t>7</a:t>
            </a:fld>
            <a:endParaRPr lang="en-US"/>
          </a:p>
        </p:txBody>
      </p:sp>
    </p:spTree>
    <p:extLst>
      <p:ext uri="{BB962C8B-B14F-4D97-AF65-F5344CB8AC3E}">
        <p14:creationId xmlns:p14="http://schemas.microsoft.com/office/powerpoint/2010/main" val="3950099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A4C7-4EB2-B145-A5E9-560B6F452F79}"/>
              </a:ext>
            </a:extLst>
          </p:cNvPr>
          <p:cNvSpPr>
            <a:spLocks noGrp="1"/>
          </p:cNvSpPr>
          <p:nvPr>
            <p:ph type="title"/>
          </p:nvPr>
        </p:nvSpPr>
        <p:spPr>
          <a:xfrm>
            <a:off x="235390" y="137160"/>
            <a:ext cx="5468950" cy="477079"/>
          </a:xfrm>
        </p:spPr>
        <p:txBody>
          <a:bodyPr/>
          <a:lstStyle/>
          <a:p>
            <a:pPr algn="l"/>
            <a:r>
              <a:rPr lang="en-US" dirty="0">
                <a:solidFill>
                  <a:srgbClr val="C00000"/>
                </a:solidFill>
                <a:latin typeface="Garamond" panose="02020404030301010803" pitchFamily="18" charset="0"/>
              </a:rPr>
              <a:t>Thesis Statement</a:t>
            </a:r>
            <a:endParaRPr lang="en-US" dirty="0">
              <a:latin typeface="Garamond" panose="02020404030301010803" pitchFamily="18" charset="0"/>
            </a:endParaRPr>
          </a:p>
        </p:txBody>
      </p:sp>
      <p:sp>
        <p:nvSpPr>
          <p:cNvPr id="3" name="Content Placeholder 2">
            <a:extLst>
              <a:ext uri="{FF2B5EF4-FFF2-40B4-BE49-F238E27FC236}">
                <a16:creationId xmlns:a16="http://schemas.microsoft.com/office/drawing/2014/main" id="{0C4CF853-C171-6048-A7D4-A218A0734339}"/>
              </a:ext>
            </a:extLst>
          </p:cNvPr>
          <p:cNvSpPr>
            <a:spLocks noGrp="1"/>
          </p:cNvSpPr>
          <p:nvPr>
            <p:ph idx="13"/>
          </p:nvPr>
        </p:nvSpPr>
        <p:spPr>
          <a:xfrm>
            <a:off x="148445" y="676656"/>
            <a:ext cx="6779480" cy="4938801"/>
          </a:xfrm>
        </p:spPr>
        <p:txBody>
          <a:bodyPr>
            <a:normAutofit fontScale="62500" lnSpcReduction="20000"/>
          </a:bodyPr>
          <a:lstStyle/>
          <a:p>
            <a:pPr>
              <a:lnSpc>
                <a:spcPct val="95000"/>
              </a:lnSpc>
            </a:pPr>
            <a:r>
              <a:rPr lang="en-US" sz="2600" dirty="0">
                <a:latin typeface="Garamond" panose="02020404030301010803" pitchFamily="18" charset="0"/>
              </a:rPr>
              <a:t>Information theory on Zipfian distribution: much of information </a:t>
            </a:r>
            <a:br>
              <a:rPr lang="en-US" sz="2600" dirty="0">
                <a:latin typeface="Garamond" panose="02020404030301010803" pitchFamily="18" charset="0"/>
              </a:rPr>
            </a:br>
            <a:r>
              <a:rPr lang="en-US" sz="2600" dirty="0">
                <a:latin typeface="Garamond" panose="02020404030301010803" pitchFamily="18" charset="0"/>
              </a:rPr>
              <a:t>content of a language system is in its long tail of rare types</a:t>
            </a:r>
          </a:p>
          <a:p>
            <a:pPr>
              <a:lnSpc>
                <a:spcPct val="95000"/>
              </a:lnSpc>
            </a:pPr>
            <a:r>
              <a:rPr lang="en-US" sz="2600" dirty="0">
                <a:latin typeface="Garamond" panose="02020404030301010803" pitchFamily="18" charset="0"/>
              </a:rPr>
              <a:t>Machine learning on Zipfian distribution </a:t>
            </a:r>
          </a:p>
          <a:p>
            <a:pPr lvl="1">
              <a:lnSpc>
                <a:spcPct val="95000"/>
              </a:lnSpc>
            </a:pPr>
            <a:r>
              <a:rPr lang="en-US" sz="2600" dirty="0">
                <a:solidFill>
                  <a:schemeClr val="bg1">
                    <a:lumMod val="50000"/>
                  </a:schemeClr>
                </a:solidFill>
                <a:latin typeface="Garamond" panose="02020404030301010803" pitchFamily="18" charset="0"/>
              </a:rPr>
              <a:t>Easy, if rare types can be ignored</a:t>
            </a:r>
          </a:p>
          <a:p>
            <a:pPr lvl="1">
              <a:lnSpc>
                <a:spcPct val="95000"/>
              </a:lnSpc>
            </a:pPr>
            <a:r>
              <a:rPr lang="en-US" sz="2600" dirty="0">
                <a:latin typeface="Garamond" panose="02020404030301010803" pitchFamily="18" charset="0"/>
              </a:rPr>
              <a:t>Hard, if rare types cannot be ignored</a:t>
            </a:r>
          </a:p>
          <a:p>
            <a:pPr>
              <a:lnSpc>
                <a:spcPct val="95000"/>
              </a:lnSpc>
            </a:pPr>
            <a:r>
              <a:rPr lang="en-US" sz="2600" dirty="0">
                <a:latin typeface="Garamond" panose="02020404030301010803" pitchFamily="18" charset="0"/>
              </a:rPr>
              <a:t>Rare types are especially important; so, they cannot be ignored</a:t>
            </a:r>
          </a:p>
          <a:p>
            <a:pPr lvl="1">
              <a:lnSpc>
                <a:spcPct val="95000"/>
              </a:lnSpc>
            </a:pPr>
            <a:r>
              <a:rPr lang="en-US" sz="2400" dirty="0">
                <a:solidFill>
                  <a:schemeClr val="bg1">
                    <a:lumMod val="50000"/>
                  </a:schemeClr>
                </a:solidFill>
                <a:latin typeface="Garamond" panose="02020404030301010803" pitchFamily="18" charset="0"/>
              </a:rPr>
              <a:t>But rare types are statistically indistinguishable from noise</a:t>
            </a:r>
            <a:endParaRPr lang="en-US" sz="2400" dirty="0">
              <a:latin typeface="Garamond" panose="02020404030301010803" pitchFamily="18" charset="0"/>
            </a:endParaRPr>
          </a:p>
          <a:p>
            <a:pPr>
              <a:lnSpc>
                <a:spcPct val="95000"/>
              </a:lnSpc>
            </a:pPr>
            <a:r>
              <a:rPr lang="en-US" sz="2600" dirty="0">
                <a:latin typeface="Garamond" panose="02020404030301010803" pitchFamily="18" charset="0"/>
              </a:rPr>
              <a:t>Currently, the importance of rare types is overlooked</a:t>
            </a:r>
            <a:br>
              <a:rPr lang="en-US" sz="2600" dirty="0">
                <a:latin typeface="Garamond" panose="02020404030301010803" pitchFamily="18" charset="0"/>
              </a:rPr>
            </a:br>
            <a:r>
              <a:rPr lang="en-US" sz="2600" dirty="0">
                <a:latin typeface="Garamond" panose="02020404030301010803" pitchFamily="18" charset="0"/>
              </a:rPr>
              <a:t> we have fluent systems,  but adequacy is often sub-par </a:t>
            </a:r>
          </a:p>
          <a:p>
            <a:pPr>
              <a:lnSpc>
                <a:spcPct val="95000"/>
              </a:lnSpc>
            </a:pPr>
            <a:r>
              <a:rPr lang="en-US" sz="2600" dirty="0">
                <a:latin typeface="Garamond" panose="02020404030301010803" pitchFamily="18" charset="0"/>
              </a:rPr>
              <a:t>We propose techniques at training and evaluation time </a:t>
            </a:r>
            <a:br>
              <a:rPr lang="en-US" sz="2600" dirty="0">
                <a:latin typeface="Garamond" panose="02020404030301010803" pitchFamily="18" charset="0"/>
              </a:rPr>
            </a:br>
            <a:r>
              <a:rPr lang="en-US" sz="2600" dirty="0">
                <a:latin typeface="Garamond" panose="02020404030301010803" pitchFamily="18" charset="0"/>
              </a:rPr>
              <a:t>  that emphasize the long-tail of rare types</a:t>
            </a:r>
            <a:br>
              <a:rPr lang="en-US" sz="2600" dirty="0">
                <a:latin typeface="Garamond" panose="02020404030301010803" pitchFamily="18" charset="0"/>
              </a:rPr>
            </a:br>
            <a:r>
              <a:rPr lang="en-US" sz="2600" dirty="0">
                <a:latin typeface="Garamond" panose="02020404030301010803" pitchFamily="18" charset="0"/>
              </a:rPr>
              <a:t> and target more information content</a:t>
            </a:r>
          </a:p>
          <a:p>
            <a:pPr marL="0" indent="0">
              <a:lnSpc>
                <a:spcPct val="100000"/>
              </a:lnSpc>
              <a:buNone/>
            </a:pPr>
            <a:r>
              <a:rPr lang="en-US" u="sng" dirty="0">
                <a:solidFill>
                  <a:srgbClr val="C00000"/>
                </a:solidFill>
                <a:latin typeface="Garamond" panose="02020404030301010803" pitchFamily="18" charset="0"/>
              </a:rPr>
              <a:t>Breakdown:</a:t>
            </a:r>
          </a:p>
          <a:p>
            <a:pPr marL="457200" indent="-457200">
              <a:lnSpc>
                <a:spcPct val="100000"/>
              </a:lnSpc>
              <a:buFont typeface="+mj-lt"/>
              <a:buAutoNum type="arabicPeriod"/>
            </a:pPr>
            <a:r>
              <a:rPr lang="en-US" dirty="0">
                <a:latin typeface="Garamond" panose="02020404030301010803" pitchFamily="18" charset="0"/>
              </a:rPr>
              <a:t>Study the effect of type imbalance on NLG/NMT</a:t>
            </a:r>
            <a:br>
              <a:rPr lang="en-US" dirty="0">
                <a:latin typeface="Garamond" panose="02020404030301010803" pitchFamily="18" charset="0"/>
              </a:rPr>
            </a:br>
            <a:r>
              <a:rPr lang="en-US" dirty="0">
                <a:latin typeface="Garamond" panose="02020404030301010803" pitchFamily="18" charset="0"/>
              </a:rPr>
              <a:t>Prove that imbalance is problematic for NLG</a:t>
            </a:r>
          </a:p>
          <a:p>
            <a:pPr marL="457200" indent="-457200">
              <a:lnSpc>
                <a:spcPct val="100000"/>
              </a:lnSpc>
              <a:buFont typeface="+mj-lt"/>
              <a:buAutoNum type="arabicPeriod"/>
            </a:pPr>
            <a:r>
              <a:rPr lang="en-US" dirty="0">
                <a:latin typeface="Garamond" panose="02020404030301010803" pitchFamily="18" charset="0"/>
              </a:rPr>
              <a:t>Study the current evaluation techniques </a:t>
            </a:r>
            <a:r>
              <a:rPr lang="en-US" dirty="0" err="1">
                <a:latin typeface="Garamond" panose="02020404030301010803" pitchFamily="18" charset="0"/>
              </a:rPr>
              <a:t>wrt</a:t>
            </a:r>
            <a:r>
              <a:rPr lang="en-US" dirty="0">
                <a:latin typeface="Garamond" panose="02020404030301010803" pitchFamily="18" charset="0"/>
              </a:rPr>
              <a:t> to class imbalance </a:t>
            </a:r>
            <a:br>
              <a:rPr lang="en-US" dirty="0">
                <a:latin typeface="Garamond" panose="02020404030301010803" pitchFamily="18" charset="0"/>
              </a:rPr>
            </a:br>
            <a:r>
              <a:rPr lang="en-US" dirty="0">
                <a:latin typeface="Garamond" panose="02020404030301010803" pitchFamily="18" charset="0"/>
              </a:rPr>
              <a:t>(and show their weakness). </a:t>
            </a:r>
            <a:br>
              <a:rPr lang="en-US" dirty="0">
                <a:latin typeface="Garamond" panose="02020404030301010803" pitchFamily="18" charset="0"/>
              </a:rPr>
            </a:br>
            <a:r>
              <a:rPr lang="en-US" dirty="0">
                <a:latin typeface="Garamond" panose="02020404030301010803" pitchFamily="18" charset="0"/>
              </a:rPr>
              <a:t>Propose an evaluation technique that addresses class imbalance. </a:t>
            </a:r>
          </a:p>
          <a:p>
            <a:pPr marL="457200" indent="-457200">
              <a:lnSpc>
                <a:spcPct val="100000"/>
              </a:lnSpc>
              <a:buFont typeface="+mj-lt"/>
              <a:buAutoNum type="arabicPeriod"/>
            </a:pPr>
            <a:r>
              <a:rPr lang="en-US" dirty="0">
                <a:latin typeface="Garamond" panose="02020404030301010803" pitchFamily="18" charset="0"/>
              </a:rPr>
              <a:t>Imbalanced learning methods for NLG</a:t>
            </a:r>
          </a:p>
        </p:txBody>
      </p:sp>
      <p:sp>
        <p:nvSpPr>
          <p:cNvPr id="6" name="Footer Placeholder 5">
            <a:extLst>
              <a:ext uri="{FF2B5EF4-FFF2-40B4-BE49-F238E27FC236}">
                <a16:creationId xmlns:a16="http://schemas.microsoft.com/office/drawing/2014/main" id="{ADB808A6-39B1-5140-91ED-10011239E056}"/>
              </a:ext>
            </a:extLst>
          </p:cNvPr>
          <p:cNvSpPr>
            <a:spLocks noGrp="1"/>
          </p:cNvSpPr>
          <p:nvPr>
            <p:ph type="ftr" sz="quarter" idx="15"/>
          </p:nvPr>
        </p:nvSpPr>
        <p:spPr/>
        <p:txBody>
          <a:bodyPr/>
          <a:lstStyle/>
          <a:p>
            <a:r>
              <a:rPr lang="en-US"/>
              <a:t>TG's Dissertation Proposal</a:t>
            </a:r>
            <a:endParaRPr lang="en-US" dirty="0"/>
          </a:p>
        </p:txBody>
      </p:sp>
      <p:sp>
        <p:nvSpPr>
          <p:cNvPr id="7" name="Slide Number Placeholder 6">
            <a:extLst>
              <a:ext uri="{FF2B5EF4-FFF2-40B4-BE49-F238E27FC236}">
                <a16:creationId xmlns:a16="http://schemas.microsoft.com/office/drawing/2014/main" id="{81CA9716-9578-D845-9F62-2628ECD4C6A1}"/>
              </a:ext>
            </a:extLst>
          </p:cNvPr>
          <p:cNvSpPr>
            <a:spLocks noGrp="1"/>
          </p:cNvSpPr>
          <p:nvPr>
            <p:ph type="sldNum" sz="quarter" idx="16"/>
          </p:nvPr>
        </p:nvSpPr>
        <p:spPr/>
        <p:txBody>
          <a:bodyPr/>
          <a:lstStyle/>
          <a:p>
            <a:fld id="{94484A00-4F00-BC41-AC64-A612D22D8354}" type="slidenum">
              <a:rPr lang="en-US" smtClean="0"/>
              <a:pPr/>
              <a:t>8</a:t>
            </a:fld>
            <a:endParaRPr lang="en-US"/>
          </a:p>
        </p:txBody>
      </p:sp>
      <p:sp>
        <p:nvSpPr>
          <p:cNvPr id="8" name="TextBox 7">
            <a:extLst>
              <a:ext uri="{FF2B5EF4-FFF2-40B4-BE49-F238E27FC236}">
                <a16:creationId xmlns:a16="http://schemas.microsoft.com/office/drawing/2014/main" id="{5A2588C2-130E-B849-B155-3FCE74974B86}"/>
              </a:ext>
            </a:extLst>
          </p:cNvPr>
          <p:cNvSpPr txBox="1"/>
          <p:nvPr/>
        </p:nvSpPr>
        <p:spPr>
          <a:xfrm>
            <a:off x="5799096" y="237504"/>
            <a:ext cx="3196457" cy="1729704"/>
          </a:xfrm>
          <a:prstGeom prst="rect">
            <a:avLst/>
          </a:prstGeom>
          <a:noFill/>
        </p:spPr>
        <p:txBody>
          <a:bodyPr wrap="square">
            <a:spAutoFit/>
          </a:bodyPr>
          <a:lstStyle/>
          <a:p>
            <a:pPr>
              <a:lnSpc>
                <a:spcPct val="95000"/>
              </a:lnSpc>
            </a:pPr>
            <a:r>
              <a:rPr lang="en-US" sz="1600" dirty="0">
                <a:solidFill>
                  <a:schemeClr val="bg1">
                    <a:lumMod val="50000"/>
                  </a:schemeClr>
                </a:solidFill>
                <a:latin typeface="Garamond" panose="02020404030301010803" pitchFamily="18" charset="0"/>
              </a:rPr>
              <a:t>Background: </a:t>
            </a:r>
          </a:p>
          <a:p>
            <a:pPr marL="285750" indent="-285750">
              <a:lnSpc>
                <a:spcPct val="95000"/>
              </a:lnSpc>
              <a:buFont typeface="Arial" panose="020B0604020202020204" pitchFamily="34" charset="0"/>
              <a:buChar char="•"/>
            </a:pPr>
            <a:r>
              <a:rPr lang="en-US" sz="1600" dirty="0">
                <a:solidFill>
                  <a:schemeClr val="bg1">
                    <a:lumMod val="50000"/>
                  </a:schemeClr>
                </a:solidFill>
                <a:latin typeface="Garamond" panose="02020404030301010803" pitchFamily="18" charset="0"/>
              </a:rPr>
              <a:t>Natural language types resemble</a:t>
            </a:r>
            <a:br>
              <a:rPr lang="en-US" sz="1600" dirty="0">
                <a:solidFill>
                  <a:schemeClr val="bg1">
                    <a:lumMod val="50000"/>
                  </a:schemeClr>
                </a:solidFill>
                <a:latin typeface="Garamond" panose="02020404030301010803" pitchFamily="18" charset="0"/>
              </a:rPr>
            </a:br>
            <a:r>
              <a:rPr lang="en-US" sz="1600" dirty="0">
                <a:solidFill>
                  <a:schemeClr val="bg1">
                    <a:lumMod val="50000"/>
                  </a:schemeClr>
                </a:solidFill>
                <a:latin typeface="Garamond" panose="02020404030301010803" pitchFamily="18" charset="0"/>
              </a:rPr>
              <a:t> a Zipfian distribution </a:t>
            </a:r>
          </a:p>
          <a:p>
            <a:pPr marL="285750" indent="-285750">
              <a:lnSpc>
                <a:spcPct val="95000"/>
              </a:lnSpc>
              <a:buFont typeface="Arial" panose="020B0604020202020204" pitchFamily="34" charset="0"/>
              <a:buChar char="•"/>
            </a:pPr>
            <a:r>
              <a:rPr lang="en-US" sz="1600" dirty="0">
                <a:solidFill>
                  <a:schemeClr val="bg1">
                    <a:lumMod val="50000"/>
                  </a:schemeClr>
                </a:solidFill>
                <a:latin typeface="Garamond" panose="02020404030301010803" pitchFamily="18" charset="0"/>
              </a:rPr>
              <a:t>Frequent types are function words</a:t>
            </a:r>
          </a:p>
          <a:p>
            <a:pPr marL="742917" lvl="1" indent="-285750">
              <a:lnSpc>
                <a:spcPct val="95000"/>
              </a:lnSpc>
              <a:buFont typeface="Arial" panose="020B0604020202020204" pitchFamily="34" charset="0"/>
              <a:buChar char="•"/>
            </a:pPr>
            <a:r>
              <a:rPr lang="en-US" sz="1600" dirty="0">
                <a:solidFill>
                  <a:schemeClr val="bg1">
                    <a:lumMod val="50000"/>
                  </a:schemeClr>
                </a:solidFill>
                <a:latin typeface="Garamond" panose="02020404030301010803" pitchFamily="18" charset="0"/>
              </a:rPr>
              <a:t>Contribute to fluency</a:t>
            </a:r>
          </a:p>
          <a:p>
            <a:pPr marL="285750" indent="-285750">
              <a:lnSpc>
                <a:spcPct val="95000"/>
              </a:lnSpc>
              <a:buFont typeface="Arial" panose="020B0604020202020204" pitchFamily="34" charset="0"/>
              <a:buChar char="•"/>
            </a:pPr>
            <a:r>
              <a:rPr lang="en-US" sz="1600" dirty="0">
                <a:solidFill>
                  <a:schemeClr val="bg1">
                    <a:lumMod val="50000"/>
                  </a:schemeClr>
                </a:solidFill>
                <a:latin typeface="Garamond" panose="02020404030301010803" pitchFamily="18" charset="0"/>
              </a:rPr>
              <a:t>Rare types are content words</a:t>
            </a:r>
          </a:p>
          <a:p>
            <a:pPr marL="742917" lvl="1" indent="-285750">
              <a:lnSpc>
                <a:spcPct val="95000"/>
              </a:lnSpc>
              <a:buFont typeface="Arial" panose="020B0604020202020204" pitchFamily="34" charset="0"/>
              <a:buChar char="•"/>
            </a:pPr>
            <a:r>
              <a:rPr lang="en-US" sz="1600" dirty="0">
                <a:solidFill>
                  <a:schemeClr val="bg1">
                    <a:lumMod val="50000"/>
                  </a:schemeClr>
                </a:solidFill>
                <a:latin typeface="Garamond" panose="02020404030301010803" pitchFamily="18" charset="0"/>
              </a:rPr>
              <a:t>Contribute to adequacy</a:t>
            </a:r>
          </a:p>
        </p:txBody>
      </p:sp>
      <p:pic>
        <p:nvPicPr>
          <p:cNvPr id="9" name="Picture 8">
            <a:extLst>
              <a:ext uri="{FF2B5EF4-FFF2-40B4-BE49-F238E27FC236}">
                <a16:creationId xmlns:a16="http://schemas.microsoft.com/office/drawing/2014/main" id="{14063EB0-9597-8D49-9BA6-087FA1F9A3EE}"/>
              </a:ext>
            </a:extLst>
          </p:cNvPr>
          <p:cNvPicPr>
            <a:picLocks noChangeAspect="1"/>
          </p:cNvPicPr>
          <p:nvPr/>
        </p:nvPicPr>
        <p:blipFill>
          <a:blip r:embed="rId2"/>
          <a:stretch>
            <a:fillRect/>
          </a:stretch>
        </p:blipFill>
        <p:spPr>
          <a:xfrm>
            <a:off x="5385947" y="2238437"/>
            <a:ext cx="3555401" cy="29152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1464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A519-AB5A-BE4A-9FC3-45504707CD50}"/>
              </a:ext>
            </a:extLst>
          </p:cNvPr>
          <p:cNvSpPr>
            <a:spLocks noGrp="1"/>
          </p:cNvSpPr>
          <p:nvPr>
            <p:ph type="title"/>
          </p:nvPr>
        </p:nvSpPr>
        <p:spPr>
          <a:xfrm>
            <a:off x="936185" y="152878"/>
            <a:ext cx="7390503" cy="477079"/>
          </a:xfrm>
        </p:spPr>
        <p:txBody>
          <a:bodyPr>
            <a:noAutofit/>
          </a:bodyPr>
          <a:lstStyle/>
          <a:p>
            <a:r>
              <a:rPr lang="en-US" sz="2900" dirty="0">
                <a:latin typeface="Garamond" panose="02020404030301010803" pitchFamily="18" charset="0"/>
              </a:rPr>
              <a:t>Dealing with the Long-tail</a:t>
            </a:r>
          </a:p>
        </p:txBody>
      </p:sp>
      <p:graphicFrame>
        <p:nvGraphicFramePr>
          <p:cNvPr id="4" name="Content Placeholder 3">
            <a:extLst>
              <a:ext uri="{FF2B5EF4-FFF2-40B4-BE49-F238E27FC236}">
                <a16:creationId xmlns:a16="http://schemas.microsoft.com/office/drawing/2014/main" id="{F0050ACE-2DAF-884C-922C-627ECF8EF23E}"/>
              </a:ext>
            </a:extLst>
          </p:cNvPr>
          <p:cNvGraphicFramePr>
            <a:graphicFrameLocks noGrp="1" noChangeAspect="1"/>
          </p:cNvGraphicFramePr>
          <p:nvPr>
            <p:ph idx="13"/>
            <p:extLst>
              <p:ext uri="{D42A27DB-BD31-4B8C-83A1-F6EECF244321}">
                <p14:modId xmlns:p14="http://schemas.microsoft.com/office/powerpoint/2010/main" val="1515898086"/>
              </p:ext>
            </p:extLst>
          </p:nvPr>
        </p:nvGraphicFramePr>
        <p:xfrm>
          <a:off x="210065" y="1027991"/>
          <a:ext cx="8730050" cy="3123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249E544B-354C-2A4D-B3CC-36D2DC940535}"/>
              </a:ext>
            </a:extLst>
          </p:cNvPr>
          <p:cNvSpPr txBox="1"/>
          <p:nvPr/>
        </p:nvSpPr>
        <p:spPr>
          <a:xfrm>
            <a:off x="4" y="4378485"/>
            <a:ext cx="9143996" cy="724814"/>
          </a:xfrm>
          <a:prstGeom prst="rect">
            <a:avLst/>
          </a:prstGeom>
          <a:noFill/>
        </p:spPr>
        <p:txBody>
          <a:bodyPr wrap="square" rtlCol="0">
            <a:spAutoFit/>
          </a:bodyPr>
          <a:lstStyle/>
          <a:p>
            <a:r>
              <a:rPr lang="en-US" sz="1370" b="1" dirty="0">
                <a:solidFill>
                  <a:srgbClr val="C00000"/>
                </a:solidFill>
                <a:latin typeface="Garamond" panose="02020404030301010803" pitchFamily="18" charset="0"/>
              </a:rPr>
              <a:t>[</a:t>
            </a:r>
            <a:r>
              <a:rPr lang="en-US" sz="1370" dirty="0">
                <a:solidFill>
                  <a:srgbClr val="C00000"/>
                </a:solidFill>
                <a:latin typeface="Garamond" panose="02020404030301010803" pitchFamily="18" charset="0"/>
              </a:rPr>
              <a:t>EMNLP 2020 Findings</a:t>
            </a:r>
            <a:r>
              <a:rPr lang="en-US" sz="1370" b="1" dirty="0">
                <a:solidFill>
                  <a:srgbClr val="C00000"/>
                </a:solidFill>
                <a:latin typeface="Garamond" panose="02020404030301010803" pitchFamily="18" charset="0"/>
              </a:rPr>
              <a:t>] </a:t>
            </a:r>
            <a:r>
              <a:rPr lang="en-US" sz="1370" b="1" dirty="0">
                <a:solidFill>
                  <a:schemeClr val="tx2"/>
                </a:solidFill>
                <a:latin typeface="Garamond" panose="02020404030301010803" pitchFamily="18" charset="0"/>
              </a:rPr>
              <a:t>Gowda </a:t>
            </a:r>
            <a:r>
              <a:rPr lang="en-US" sz="1370" dirty="0">
                <a:solidFill>
                  <a:schemeClr val="tx2"/>
                </a:solidFill>
                <a:latin typeface="Garamond" panose="02020404030301010803" pitchFamily="18" charset="0"/>
              </a:rPr>
              <a:t>and May. </a:t>
            </a:r>
            <a:r>
              <a:rPr lang="en-US" sz="1370" i="1" dirty="0">
                <a:solidFill>
                  <a:schemeClr val="tx2"/>
                </a:solidFill>
                <a:latin typeface="Garamond" panose="02020404030301010803" pitchFamily="18" charset="0"/>
              </a:rPr>
              <a:t>"Finding the Optimal Vocabulary Size for Neural Machine Translation.”</a:t>
            </a:r>
            <a:endParaRPr lang="en-US" sz="1370" dirty="0">
              <a:solidFill>
                <a:schemeClr val="tx2"/>
              </a:solidFill>
              <a:latin typeface="Garamond" panose="02020404030301010803" pitchFamily="18" charset="0"/>
            </a:endParaRPr>
          </a:p>
          <a:p>
            <a:r>
              <a:rPr lang="en-US" sz="1370" b="1" dirty="0">
                <a:solidFill>
                  <a:srgbClr val="C00000"/>
                </a:solidFill>
                <a:latin typeface="Garamond" panose="02020404030301010803" pitchFamily="18" charset="0"/>
              </a:rPr>
              <a:t>[</a:t>
            </a:r>
            <a:r>
              <a:rPr lang="en-US" sz="1370" dirty="0">
                <a:solidFill>
                  <a:srgbClr val="C00000"/>
                </a:solidFill>
                <a:latin typeface="Garamond" panose="02020404030301010803" pitchFamily="18" charset="0"/>
              </a:rPr>
              <a:t>NAACL 2021</a:t>
            </a:r>
            <a:r>
              <a:rPr lang="en-US" sz="1370" b="1" dirty="0">
                <a:solidFill>
                  <a:srgbClr val="C00000"/>
                </a:solidFill>
                <a:latin typeface="Garamond" panose="02020404030301010803" pitchFamily="18" charset="0"/>
              </a:rPr>
              <a:t>] </a:t>
            </a:r>
            <a:r>
              <a:rPr lang="en-US" sz="1370" b="1" dirty="0">
                <a:solidFill>
                  <a:schemeClr val="tx2"/>
                </a:solidFill>
                <a:latin typeface="Garamond" panose="02020404030301010803" pitchFamily="18" charset="0"/>
              </a:rPr>
              <a:t>Gowda </a:t>
            </a:r>
            <a:r>
              <a:rPr lang="en-US" sz="1370" dirty="0">
                <a:solidFill>
                  <a:schemeClr val="tx2"/>
                </a:solidFill>
                <a:latin typeface="Garamond" panose="02020404030301010803" pitchFamily="18" charset="0"/>
              </a:rPr>
              <a:t>et al </a:t>
            </a:r>
            <a:r>
              <a:rPr lang="en-US" sz="1370" i="1" dirty="0">
                <a:solidFill>
                  <a:schemeClr val="tx2"/>
                </a:solidFill>
                <a:latin typeface="Garamond" panose="02020404030301010803" pitchFamily="18" charset="0"/>
              </a:rPr>
              <a:t>"Macro-Average: Rare Types are Important Too.”</a:t>
            </a:r>
            <a:endParaRPr lang="en-US" sz="1370" dirty="0">
              <a:solidFill>
                <a:schemeClr val="tx2"/>
              </a:solidFill>
              <a:latin typeface="Garamond" panose="02020404030301010803" pitchFamily="18" charset="0"/>
            </a:endParaRPr>
          </a:p>
          <a:p>
            <a:r>
              <a:rPr lang="en-US" sz="1370" b="1" dirty="0">
                <a:solidFill>
                  <a:srgbClr val="C00000"/>
                </a:solidFill>
                <a:latin typeface="Garamond" panose="02020404030301010803" pitchFamily="18" charset="0"/>
              </a:rPr>
              <a:t>[</a:t>
            </a:r>
            <a:r>
              <a:rPr lang="en-US" sz="1370" dirty="0">
                <a:solidFill>
                  <a:srgbClr val="C00000"/>
                </a:solidFill>
                <a:latin typeface="Garamond" panose="02020404030301010803" pitchFamily="18" charset="0"/>
              </a:rPr>
              <a:t>ACL 2021 Demos</a:t>
            </a:r>
            <a:r>
              <a:rPr lang="en-US" sz="1370" b="1" dirty="0">
                <a:solidFill>
                  <a:srgbClr val="C00000"/>
                </a:solidFill>
                <a:latin typeface="Garamond" panose="02020404030301010803" pitchFamily="18" charset="0"/>
              </a:rPr>
              <a:t>] </a:t>
            </a:r>
            <a:r>
              <a:rPr lang="en-US" sz="1370" b="1" dirty="0">
                <a:solidFill>
                  <a:schemeClr val="tx2"/>
                </a:solidFill>
                <a:latin typeface="Garamond" panose="02020404030301010803" pitchFamily="18" charset="0"/>
              </a:rPr>
              <a:t>Gowda </a:t>
            </a:r>
            <a:r>
              <a:rPr lang="en-US" sz="1370" dirty="0">
                <a:solidFill>
                  <a:schemeClr val="tx2"/>
                </a:solidFill>
                <a:latin typeface="Garamond" panose="02020404030301010803" pitchFamily="18" charset="0"/>
              </a:rPr>
              <a:t>et al </a:t>
            </a:r>
            <a:r>
              <a:rPr lang="en-US" sz="1370" i="1" dirty="0">
                <a:solidFill>
                  <a:schemeClr val="tx2"/>
                </a:solidFill>
                <a:latin typeface="Garamond" panose="02020404030301010803" pitchFamily="18" charset="0"/>
              </a:rPr>
              <a:t>"Many-to-English Machine Translation Tools, Data, and Pretrained Models.”</a:t>
            </a:r>
            <a:endParaRPr lang="en-US" sz="1370" dirty="0">
              <a:solidFill>
                <a:schemeClr val="tx2"/>
              </a:solidFill>
              <a:latin typeface="Garamond" panose="02020404030301010803" pitchFamily="18" charset="0"/>
            </a:endParaRPr>
          </a:p>
        </p:txBody>
      </p:sp>
      <p:sp>
        <p:nvSpPr>
          <p:cNvPr id="5" name="Footer Placeholder 4">
            <a:extLst>
              <a:ext uri="{FF2B5EF4-FFF2-40B4-BE49-F238E27FC236}">
                <a16:creationId xmlns:a16="http://schemas.microsoft.com/office/drawing/2014/main" id="{03E5D122-FCEA-DE4F-AA2C-6DA82A6E3C2A}"/>
              </a:ext>
            </a:extLst>
          </p:cNvPr>
          <p:cNvSpPr>
            <a:spLocks noGrp="1"/>
          </p:cNvSpPr>
          <p:nvPr>
            <p:ph type="ftr" sz="quarter" idx="15"/>
          </p:nvPr>
        </p:nvSpPr>
        <p:spPr/>
        <p:txBody>
          <a:bodyPr/>
          <a:lstStyle/>
          <a:p>
            <a:r>
              <a:rPr lang="en-US" dirty="0"/>
              <a:t>TG's Dissertation Proposal</a:t>
            </a:r>
          </a:p>
        </p:txBody>
      </p:sp>
      <p:sp>
        <p:nvSpPr>
          <p:cNvPr id="6" name="Slide Number Placeholder 5">
            <a:extLst>
              <a:ext uri="{FF2B5EF4-FFF2-40B4-BE49-F238E27FC236}">
                <a16:creationId xmlns:a16="http://schemas.microsoft.com/office/drawing/2014/main" id="{CCEB29CB-40BB-C544-8289-2383CA6A1758}"/>
              </a:ext>
            </a:extLst>
          </p:cNvPr>
          <p:cNvSpPr>
            <a:spLocks noGrp="1"/>
          </p:cNvSpPr>
          <p:nvPr>
            <p:ph type="sldNum" sz="quarter" idx="16"/>
          </p:nvPr>
        </p:nvSpPr>
        <p:spPr/>
        <p:txBody>
          <a:bodyPr/>
          <a:lstStyle/>
          <a:p>
            <a:fld id="{94484A00-4F00-BC41-AC64-A612D22D8354}" type="slidenum">
              <a:rPr lang="en-US" smtClean="0"/>
              <a:pPr/>
              <a:t>9</a:t>
            </a:fld>
            <a:endParaRPr lang="en-US"/>
          </a:p>
        </p:txBody>
      </p:sp>
    </p:spTree>
    <p:extLst>
      <p:ext uri="{BB962C8B-B14F-4D97-AF65-F5344CB8AC3E}">
        <p14:creationId xmlns:p14="http://schemas.microsoft.com/office/powerpoint/2010/main" val="26050436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3.9|9.3"/>
</p:tagLst>
</file>

<file path=ppt/tags/tag2.xml><?xml version="1.0" encoding="utf-8"?>
<p:tagLst xmlns:a="http://schemas.openxmlformats.org/drawingml/2006/main" xmlns:r="http://schemas.openxmlformats.org/officeDocument/2006/relationships" xmlns:p="http://schemas.openxmlformats.org/presentationml/2006/main">
  <p:tag name="TIMING" val="|18.1|13|32.5"/>
</p:tagLst>
</file>

<file path=ppt/tags/tag3.xml><?xml version="1.0" encoding="utf-8"?>
<p:tagLst xmlns:a="http://schemas.openxmlformats.org/drawingml/2006/main" xmlns:r="http://schemas.openxmlformats.org/officeDocument/2006/relationships" xmlns:p="http://schemas.openxmlformats.org/presentationml/2006/main">
  <p:tag name="TIMING" val="|21.9|7.2|14.2|12.6|49.6|26.9"/>
</p:tagLst>
</file>

<file path=ppt/tags/tag4.xml><?xml version="1.0" encoding="utf-8"?>
<p:tagLst xmlns:a="http://schemas.openxmlformats.org/drawingml/2006/main" xmlns:r="http://schemas.openxmlformats.org/officeDocument/2006/relationships" xmlns:p="http://schemas.openxmlformats.org/presentationml/2006/main">
  <p:tag name="TIMING" val="|33.5|5.1|11.7|25.6"/>
</p:tagLst>
</file>

<file path=ppt/tags/tag5.xml><?xml version="1.0" encoding="utf-8"?>
<p:tagLst xmlns:a="http://schemas.openxmlformats.org/drawingml/2006/main" xmlns:r="http://schemas.openxmlformats.org/officeDocument/2006/relationships" xmlns:p="http://schemas.openxmlformats.org/presentationml/2006/main">
  <p:tag name="TIMING" val="|4|6.3|5.7|13.2"/>
</p:tagLst>
</file>

<file path=ppt/tags/tag6.xml><?xml version="1.0" encoding="utf-8"?>
<p:tagLst xmlns:a="http://schemas.openxmlformats.org/drawingml/2006/main" xmlns:r="http://schemas.openxmlformats.org/officeDocument/2006/relationships" xmlns:p="http://schemas.openxmlformats.org/presentationml/2006/main">
  <p:tag name="TIMING" val="|18.5|6.6|4.7"/>
</p:tagLst>
</file>

<file path=ppt/tags/tag7.xml><?xml version="1.0" encoding="utf-8"?>
<p:tagLst xmlns:a="http://schemas.openxmlformats.org/drawingml/2006/main" xmlns:r="http://schemas.openxmlformats.org/officeDocument/2006/relationships" xmlns:p="http://schemas.openxmlformats.org/presentationml/2006/main">
  <p:tag name="TIMING" val="|18.5|6.6|4.7"/>
</p:tagLst>
</file>

<file path=ppt/tags/tag8.xml><?xml version="1.0" encoding="utf-8"?>
<p:tagLst xmlns:a="http://schemas.openxmlformats.org/drawingml/2006/main" xmlns:r="http://schemas.openxmlformats.org/officeDocument/2006/relationships" xmlns:p="http://schemas.openxmlformats.org/presentationml/2006/main">
  <p:tag name="TIMING" val="|18.5|6.6|4.7"/>
</p:tagLst>
</file>

<file path=ppt/theme/theme1.xml><?xml version="1.0" encoding="utf-8"?>
<a:theme xmlns:a="http://schemas.openxmlformats.org/drawingml/2006/main" name="Minimal US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83804</TotalTime>
  <Words>5699</Words>
  <Application>Microsoft Macintosh PowerPoint</Application>
  <PresentationFormat>On-screen Show (16:10)</PresentationFormat>
  <Paragraphs>753</Paragraphs>
  <Slides>63</Slides>
  <Notes>23</Notes>
  <HiddenSlides>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63</vt:i4>
      </vt:variant>
    </vt:vector>
  </HeadingPairs>
  <TitlesOfParts>
    <vt:vector size="78" baseType="lpstr">
      <vt:lpstr>Adobe Caslon Pro</vt:lpstr>
      <vt:lpstr>American Typewriter</vt:lpstr>
      <vt:lpstr>AMERICAN TYPEWRITER CONDENSED L</vt:lpstr>
      <vt:lpstr>Arial</vt:lpstr>
      <vt:lpstr>Calibri</vt:lpstr>
      <vt:lpstr>Calibri Light</vt:lpstr>
      <vt:lpstr>Cambria Math</vt:lpstr>
      <vt:lpstr>Consolas</vt:lpstr>
      <vt:lpstr>Courier New</vt:lpstr>
      <vt:lpstr>Garamond</vt:lpstr>
      <vt:lpstr>Georgia</vt:lpstr>
      <vt:lpstr>Kannada MN</vt:lpstr>
      <vt:lpstr>System Font Regular</vt:lpstr>
      <vt:lpstr>Wingdings</vt:lpstr>
      <vt:lpstr>Minimal USC</vt:lpstr>
      <vt:lpstr>PowerPoint Presentation</vt:lpstr>
      <vt:lpstr>Overview</vt:lpstr>
      <vt:lpstr>NLP Talk of the Town</vt:lpstr>
      <vt:lpstr>Background</vt:lpstr>
      <vt:lpstr>Long-tail: Curse</vt:lpstr>
      <vt:lpstr>Multilingual NMT</vt:lpstr>
      <vt:lpstr>Thesis Statement</vt:lpstr>
      <vt:lpstr>Thesis Statement</vt:lpstr>
      <vt:lpstr>Dealing with the Long-tail</vt:lpstr>
      <vt:lpstr>Collaborators</vt:lpstr>
      <vt:lpstr>Vision / Perspective</vt:lpstr>
      <vt:lpstr>Neural Machine Translation</vt:lpstr>
      <vt:lpstr>Imbalanced Classification Learning</vt:lpstr>
      <vt:lpstr>Imbalanced Learning Methods</vt:lpstr>
      <vt:lpstr>BPE  Subwords</vt:lpstr>
      <vt:lpstr>Experiments </vt:lpstr>
      <vt:lpstr>PowerPoint Presentation</vt:lpstr>
      <vt:lpstr>PowerPoint Presentation</vt:lpstr>
      <vt:lpstr>PowerPoint Presentation</vt:lpstr>
      <vt:lpstr>PowerPoint Presentation</vt:lpstr>
      <vt:lpstr>Classifier (C)</vt:lpstr>
      <vt:lpstr>AutoRegressor (R)</vt:lpstr>
      <vt:lpstr>Effect of BPE</vt:lpstr>
      <vt:lpstr>Heuristic</vt:lpstr>
      <vt:lpstr>PowerPoint Presentation</vt:lpstr>
      <vt:lpstr>Class Performance</vt:lpstr>
      <vt:lpstr>Frequency-based Bias on Class Performance</vt:lpstr>
      <vt:lpstr>Evaluating MT as a Multi-class Classifier on Imbalanced Test Sets</vt:lpstr>
      <vt:lpstr>Motivation</vt:lpstr>
      <vt:lpstr>Class Performance</vt:lpstr>
      <vt:lpstr>Multiclass Classifier  Performance</vt:lpstr>
      <vt:lpstr>MacroF1 vs Others</vt:lpstr>
      <vt:lpstr>Justification for MacroF1  as an MT evaluation metric</vt:lpstr>
      <vt:lpstr>Justification for MacroF1</vt:lpstr>
      <vt:lpstr>WebNLG Data-to-Text Evaluation</vt:lpstr>
      <vt:lpstr>WMT Metrics: Wins per Metric</vt:lpstr>
      <vt:lpstr>CLIR Task: Pipeline</vt:lpstr>
      <vt:lpstr>Downstream CLIR Task (CLSSTS 2020)</vt:lpstr>
      <vt:lpstr>MacroF1 for MT Evaluation</vt:lpstr>
      <vt:lpstr>MacroF1 for ASR Evaluation</vt:lpstr>
      <vt:lpstr>Difference Between Supervised and  Unsupervised NMT Performance (Collaboration with Weiqiu You)</vt:lpstr>
      <vt:lpstr>SNMT vs UNMT: BLEU and MacroF1</vt:lpstr>
      <vt:lpstr>PowerPoint Presentation</vt:lpstr>
      <vt:lpstr>PowerPoint Presentation</vt:lpstr>
      <vt:lpstr>Scaling NMT to 500 Languages</vt:lpstr>
      <vt:lpstr>Multiligual NMT</vt:lpstr>
      <vt:lpstr>500 Languages..</vt:lpstr>
      <vt:lpstr>Scaling NMT to 500 Languages</vt:lpstr>
      <vt:lpstr>Scaling NMT to 500 Languages</vt:lpstr>
      <vt:lpstr>Tools</vt:lpstr>
      <vt:lpstr>mtdata: dataset catalogue and downloader</vt:lpstr>
      <vt:lpstr>NLCodec: Vocabulary Manager and Training Data Storage</vt:lpstr>
      <vt:lpstr>RTG: NMT toolkit</vt:lpstr>
      <vt:lpstr>500-English NMT</vt:lpstr>
      <vt:lpstr>500→English Translation</vt:lpstr>
      <vt:lpstr>Translation Service: BLEU on OPUS-100 Test Set</vt:lpstr>
      <vt:lpstr>Transfer Learning: Fine Tuning</vt:lpstr>
      <vt:lpstr>Translation Service: BLEU on OPUS-100 Test Set</vt:lpstr>
      <vt:lpstr>Transfer Learning: Fine Tuning</vt:lpstr>
      <vt:lpstr>MATERIAL 9-Eng Results: MacroF1 on Analysis Sets</vt:lpstr>
      <vt:lpstr>Software/Tools</vt:lpstr>
      <vt:lpstr>Contributions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Thamme Gowda</dc:creator>
  <cp:lastModifiedBy>Thamme Gowda</cp:lastModifiedBy>
  <cp:revision>223</cp:revision>
  <cp:lastPrinted>2012-02-07T18:57:58Z</cp:lastPrinted>
  <dcterms:created xsi:type="dcterms:W3CDTF">2021-03-02T00:29:16Z</dcterms:created>
  <dcterms:modified xsi:type="dcterms:W3CDTF">2021-12-12T17:09:57Z</dcterms:modified>
</cp:coreProperties>
</file>